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3.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charts/chart2.xml" ContentType="application/vnd.openxmlformats-officedocument.drawingml.chart+xml"/>
  <Override PartName="/ppt/theme/themeOverride1.xml" ContentType="application/vnd.openxmlformats-officedocument.themeOverr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64" r:id="rId3"/>
    <p:sldMasterId id="2147483667" r:id="rId4"/>
  </p:sldMasterIdLst>
  <p:notesMasterIdLst>
    <p:notesMasterId r:id="rId179"/>
  </p:notesMasterIdLst>
  <p:sldIdLst>
    <p:sldId id="256" r:id="rId5"/>
    <p:sldId id="684" r:id="rId6"/>
    <p:sldId id="259" r:id="rId7"/>
    <p:sldId id="495" r:id="rId8"/>
    <p:sldId id="656" r:id="rId9"/>
    <p:sldId id="468" r:id="rId10"/>
    <p:sldId id="470" r:id="rId11"/>
    <p:sldId id="710" r:id="rId12"/>
    <p:sldId id="711" r:id="rId13"/>
    <p:sldId id="712" r:id="rId14"/>
    <p:sldId id="713" r:id="rId15"/>
    <p:sldId id="478" r:id="rId16"/>
    <p:sldId id="573" r:id="rId17"/>
    <p:sldId id="574" r:id="rId18"/>
    <p:sldId id="521" r:id="rId19"/>
    <p:sldId id="685" r:id="rId20"/>
    <p:sldId id="461" r:id="rId21"/>
    <p:sldId id="462" r:id="rId22"/>
    <p:sldId id="585" r:id="rId23"/>
    <p:sldId id="602" r:id="rId24"/>
    <p:sldId id="707" r:id="rId25"/>
    <p:sldId id="479" r:id="rId26"/>
    <p:sldId id="687" r:id="rId27"/>
    <p:sldId id="586" r:id="rId28"/>
    <p:sldId id="587" r:id="rId29"/>
    <p:sldId id="463" r:id="rId30"/>
    <p:sldId id="588" r:id="rId31"/>
    <p:sldId id="589" r:id="rId32"/>
    <p:sldId id="636" r:id="rId33"/>
    <p:sldId id="637" r:id="rId34"/>
    <p:sldId id="689" r:id="rId35"/>
    <p:sldId id="638" r:id="rId36"/>
    <p:sldId id="688" r:id="rId37"/>
    <p:sldId id="692" r:id="rId38"/>
    <p:sldId id="292" r:id="rId39"/>
    <p:sldId id="257" r:id="rId40"/>
    <p:sldId id="258" r:id="rId41"/>
    <p:sldId id="261" r:id="rId42"/>
    <p:sldId id="263" r:id="rId43"/>
    <p:sldId id="264" r:id="rId44"/>
    <p:sldId id="265" r:id="rId45"/>
    <p:sldId id="266" r:id="rId46"/>
    <p:sldId id="267" r:id="rId47"/>
    <p:sldId id="268" r:id="rId48"/>
    <p:sldId id="269" r:id="rId49"/>
    <p:sldId id="270" r:id="rId50"/>
    <p:sldId id="271" r:id="rId51"/>
    <p:sldId id="272" r:id="rId52"/>
    <p:sldId id="273" r:id="rId53"/>
    <p:sldId id="714" r:id="rId54"/>
    <p:sldId id="260" r:id="rId55"/>
    <p:sldId id="274" r:id="rId56"/>
    <p:sldId id="275" r:id="rId57"/>
    <p:sldId id="276" r:id="rId58"/>
    <p:sldId id="277" r:id="rId59"/>
    <p:sldId id="278" r:id="rId60"/>
    <p:sldId id="279" r:id="rId61"/>
    <p:sldId id="280" r:id="rId62"/>
    <p:sldId id="281" r:id="rId63"/>
    <p:sldId id="282" r:id="rId64"/>
    <p:sldId id="283" r:id="rId65"/>
    <p:sldId id="284" r:id="rId66"/>
    <p:sldId id="285" r:id="rId67"/>
    <p:sldId id="286" r:id="rId68"/>
    <p:sldId id="287" r:id="rId69"/>
    <p:sldId id="288" r:id="rId70"/>
    <p:sldId id="289" r:id="rId71"/>
    <p:sldId id="290" r:id="rId72"/>
    <p:sldId id="715" r:id="rId73"/>
    <p:sldId id="716" r:id="rId74"/>
    <p:sldId id="717" r:id="rId75"/>
    <p:sldId id="718" r:id="rId76"/>
    <p:sldId id="719" r:id="rId77"/>
    <p:sldId id="262" r:id="rId78"/>
    <p:sldId id="720" r:id="rId79"/>
    <p:sldId id="721" r:id="rId80"/>
    <p:sldId id="722" r:id="rId81"/>
    <p:sldId id="723" r:id="rId82"/>
    <p:sldId id="724" r:id="rId83"/>
    <p:sldId id="725" r:id="rId84"/>
    <p:sldId id="726" r:id="rId85"/>
    <p:sldId id="727" r:id="rId86"/>
    <p:sldId id="728" r:id="rId87"/>
    <p:sldId id="729" r:id="rId88"/>
    <p:sldId id="730" r:id="rId89"/>
    <p:sldId id="731" r:id="rId90"/>
    <p:sldId id="732" r:id="rId91"/>
    <p:sldId id="733" r:id="rId92"/>
    <p:sldId id="734" r:id="rId93"/>
    <p:sldId id="735" r:id="rId94"/>
    <p:sldId id="736" r:id="rId95"/>
    <p:sldId id="737" r:id="rId96"/>
    <p:sldId id="738" r:id="rId97"/>
    <p:sldId id="739" r:id="rId98"/>
    <p:sldId id="740" r:id="rId99"/>
    <p:sldId id="741" r:id="rId100"/>
    <p:sldId id="742" r:id="rId101"/>
    <p:sldId id="743" r:id="rId102"/>
    <p:sldId id="744" r:id="rId103"/>
    <p:sldId id="745" r:id="rId104"/>
    <p:sldId id="746" r:id="rId105"/>
    <p:sldId id="747" r:id="rId106"/>
    <p:sldId id="748" r:id="rId107"/>
    <p:sldId id="749" r:id="rId108"/>
    <p:sldId id="750" r:id="rId109"/>
    <p:sldId id="751" r:id="rId110"/>
    <p:sldId id="752" r:id="rId111"/>
    <p:sldId id="753" r:id="rId112"/>
    <p:sldId id="754" r:id="rId113"/>
    <p:sldId id="755" r:id="rId114"/>
    <p:sldId id="756" r:id="rId115"/>
    <p:sldId id="757" r:id="rId116"/>
    <p:sldId id="758" r:id="rId117"/>
    <p:sldId id="759" r:id="rId118"/>
    <p:sldId id="760" r:id="rId119"/>
    <p:sldId id="761" r:id="rId120"/>
    <p:sldId id="762" r:id="rId121"/>
    <p:sldId id="763" r:id="rId122"/>
    <p:sldId id="764" r:id="rId123"/>
    <p:sldId id="765" r:id="rId124"/>
    <p:sldId id="766" r:id="rId125"/>
    <p:sldId id="767" r:id="rId126"/>
    <p:sldId id="768" r:id="rId127"/>
    <p:sldId id="769" r:id="rId128"/>
    <p:sldId id="770" r:id="rId129"/>
    <p:sldId id="771" r:id="rId130"/>
    <p:sldId id="772" r:id="rId131"/>
    <p:sldId id="773" r:id="rId132"/>
    <p:sldId id="774" r:id="rId133"/>
    <p:sldId id="775" r:id="rId134"/>
    <p:sldId id="776" r:id="rId135"/>
    <p:sldId id="777" r:id="rId136"/>
    <p:sldId id="778" r:id="rId137"/>
    <p:sldId id="779" r:id="rId138"/>
    <p:sldId id="291" r:id="rId139"/>
    <p:sldId id="780" r:id="rId140"/>
    <p:sldId id="781" r:id="rId141"/>
    <p:sldId id="782" r:id="rId142"/>
    <p:sldId id="783" r:id="rId143"/>
    <p:sldId id="784" r:id="rId144"/>
    <p:sldId id="785" r:id="rId145"/>
    <p:sldId id="786" r:id="rId146"/>
    <p:sldId id="787" r:id="rId147"/>
    <p:sldId id="788" r:id="rId148"/>
    <p:sldId id="789" r:id="rId149"/>
    <p:sldId id="790" r:id="rId150"/>
    <p:sldId id="791" r:id="rId151"/>
    <p:sldId id="792" r:id="rId152"/>
    <p:sldId id="793" r:id="rId153"/>
    <p:sldId id="794" r:id="rId154"/>
    <p:sldId id="795" r:id="rId155"/>
    <p:sldId id="796" r:id="rId156"/>
    <p:sldId id="797" r:id="rId157"/>
    <p:sldId id="798" r:id="rId158"/>
    <p:sldId id="799" r:id="rId159"/>
    <p:sldId id="800" r:id="rId160"/>
    <p:sldId id="801" r:id="rId161"/>
    <p:sldId id="802" r:id="rId162"/>
    <p:sldId id="803" r:id="rId163"/>
    <p:sldId id="804" r:id="rId164"/>
    <p:sldId id="805" r:id="rId165"/>
    <p:sldId id="806" r:id="rId166"/>
    <p:sldId id="807" r:id="rId167"/>
    <p:sldId id="808" r:id="rId168"/>
    <p:sldId id="809" r:id="rId169"/>
    <p:sldId id="810" r:id="rId170"/>
    <p:sldId id="811" r:id="rId171"/>
    <p:sldId id="812" r:id="rId172"/>
    <p:sldId id="813" r:id="rId173"/>
    <p:sldId id="814" r:id="rId174"/>
    <p:sldId id="815" r:id="rId175"/>
    <p:sldId id="816" r:id="rId176"/>
    <p:sldId id="817" r:id="rId177"/>
    <p:sldId id="818" r:id="rId17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049" autoAdjust="0"/>
    <p:restoredTop sz="94660"/>
  </p:normalViewPr>
  <p:slideViewPr>
    <p:cSldViewPr snapToGrid="0">
      <p:cViewPr varScale="1">
        <p:scale>
          <a:sx n="85" d="100"/>
          <a:sy n="85" d="100"/>
        </p:scale>
        <p:origin x="682"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38" Type="http://schemas.openxmlformats.org/officeDocument/2006/relationships/slide" Target="slides/slide134.xml"/><Relationship Id="rId154" Type="http://schemas.openxmlformats.org/officeDocument/2006/relationships/slide" Target="slides/slide150.xml"/><Relationship Id="rId159" Type="http://schemas.openxmlformats.org/officeDocument/2006/relationships/slide" Target="slides/slide155.xml"/><Relationship Id="rId175" Type="http://schemas.openxmlformats.org/officeDocument/2006/relationships/slide" Target="slides/slide171.xml"/><Relationship Id="rId170" Type="http://schemas.openxmlformats.org/officeDocument/2006/relationships/slide" Target="slides/slide166.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28" Type="http://schemas.openxmlformats.org/officeDocument/2006/relationships/slide" Target="slides/slide124.xml"/><Relationship Id="rId144" Type="http://schemas.openxmlformats.org/officeDocument/2006/relationships/slide" Target="slides/slide140.xml"/><Relationship Id="rId149" Type="http://schemas.openxmlformats.org/officeDocument/2006/relationships/slide" Target="slides/slide145.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160" Type="http://schemas.openxmlformats.org/officeDocument/2006/relationships/slide" Target="slides/slide156.xml"/><Relationship Id="rId165" Type="http://schemas.openxmlformats.org/officeDocument/2006/relationships/slide" Target="slides/slide161.xml"/><Relationship Id="rId181" Type="http://schemas.openxmlformats.org/officeDocument/2006/relationships/viewProps" Target="viewProps.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134" Type="http://schemas.openxmlformats.org/officeDocument/2006/relationships/slide" Target="slides/slide130.xml"/><Relationship Id="rId139" Type="http://schemas.openxmlformats.org/officeDocument/2006/relationships/slide" Target="slides/slide135.xml"/><Relationship Id="rId80" Type="http://schemas.openxmlformats.org/officeDocument/2006/relationships/slide" Target="slides/slide76.xml"/><Relationship Id="rId85" Type="http://schemas.openxmlformats.org/officeDocument/2006/relationships/slide" Target="slides/slide81.xml"/><Relationship Id="rId150" Type="http://schemas.openxmlformats.org/officeDocument/2006/relationships/slide" Target="slides/slide146.xml"/><Relationship Id="rId155" Type="http://schemas.openxmlformats.org/officeDocument/2006/relationships/slide" Target="slides/slide151.xml"/><Relationship Id="rId171" Type="http://schemas.openxmlformats.org/officeDocument/2006/relationships/slide" Target="slides/slide167.xml"/><Relationship Id="rId176" Type="http://schemas.openxmlformats.org/officeDocument/2006/relationships/slide" Target="slides/slide172.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slide" Target="slides/slide120.xml"/><Relationship Id="rId129" Type="http://schemas.openxmlformats.org/officeDocument/2006/relationships/slide" Target="slides/slide125.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40" Type="http://schemas.openxmlformats.org/officeDocument/2006/relationships/slide" Target="slides/slide136.xml"/><Relationship Id="rId145" Type="http://schemas.openxmlformats.org/officeDocument/2006/relationships/slide" Target="slides/slide141.xml"/><Relationship Id="rId161" Type="http://schemas.openxmlformats.org/officeDocument/2006/relationships/slide" Target="slides/slide157.xml"/><Relationship Id="rId166" Type="http://schemas.openxmlformats.org/officeDocument/2006/relationships/slide" Target="slides/slide162.xml"/><Relationship Id="rId18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0" Type="http://schemas.openxmlformats.org/officeDocument/2006/relationships/slide" Target="slides/slide126.xml"/><Relationship Id="rId135" Type="http://schemas.openxmlformats.org/officeDocument/2006/relationships/slide" Target="slides/slide131.xml"/><Relationship Id="rId151" Type="http://schemas.openxmlformats.org/officeDocument/2006/relationships/slide" Target="slides/slide147.xml"/><Relationship Id="rId156" Type="http://schemas.openxmlformats.org/officeDocument/2006/relationships/slide" Target="slides/slide152.xml"/><Relationship Id="rId177" Type="http://schemas.openxmlformats.org/officeDocument/2006/relationships/slide" Target="slides/slide173.xml"/><Relationship Id="rId4" Type="http://schemas.openxmlformats.org/officeDocument/2006/relationships/slideMaster" Target="slideMasters/slideMaster4.xml"/><Relationship Id="rId9" Type="http://schemas.openxmlformats.org/officeDocument/2006/relationships/slide" Target="slides/slide5.xml"/><Relationship Id="rId172" Type="http://schemas.openxmlformats.org/officeDocument/2006/relationships/slide" Target="slides/slide168.xml"/><Relationship Id="rId180" Type="http://schemas.openxmlformats.org/officeDocument/2006/relationships/presProps" Target="presProps.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141" Type="http://schemas.openxmlformats.org/officeDocument/2006/relationships/slide" Target="slides/slide137.xml"/><Relationship Id="rId146" Type="http://schemas.openxmlformats.org/officeDocument/2006/relationships/slide" Target="slides/slide142.xml"/><Relationship Id="rId167" Type="http://schemas.openxmlformats.org/officeDocument/2006/relationships/slide" Target="slides/slide163.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162" Type="http://schemas.openxmlformats.org/officeDocument/2006/relationships/slide" Target="slides/slide158.xml"/><Relationship Id="rId183" Type="http://schemas.openxmlformats.org/officeDocument/2006/relationships/tableStyles" Target="tableStyles.xml"/><Relationship Id="rId2" Type="http://schemas.openxmlformats.org/officeDocument/2006/relationships/slideMaster" Target="slideMasters/slideMaster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slide" Target="slides/slide132.xml"/><Relationship Id="rId157" Type="http://schemas.openxmlformats.org/officeDocument/2006/relationships/slide" Target="slides/slide153.xml"/><Relationship Id="rId178" Type="http://schemas.openxmlformats.org/officeDocument/2006/relationships/slide" Target="slides/slide174.xml"/><Relationship Id="rId61" Type="http://schemas.openxmlformats.org/officeDocument/2006/relationships/slide" Target="slides/slide57.xml"/><Relationship Id="rId82" Type="http://schemas.openxmlformats.org/officeDocument/2006/relationships/slide" Target="slides/slide78.xml"/><Relationship Id="rId152" Type="http://schemas.openxmlformats.org/officeDocument/2006/relationships/slide" Target="slides/slide148.xml"/><Relationship Id="rId173" Type="http://schemas.openxmlformats.org/officeDocument/2006/relationships/slide" Target="slides/slide169.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168" Type="http://schemas.openxmlformats.org/officeDocument/2006/relationships/slide" Target="slides/slide164.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163" Type="http://schemas.openxmlformats.org/officeDocument/2006/relationships/slide" Target="slides/slide159.xml"/><Relationship Id="rId3" Type="http://schemas.openxmlformats.org/officeDocument/2006/relationships/slideMaster" Target="slideMasters/slideMaster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slide" Target="slides/slide154.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slide" Target="slides/slide149.xml"/><Relationship Id="rId174" Type="http://schemas.openxmlformats.org/officeDocument/2006/relationships/slide" Target="slides/slide170.xml"/><Relationship Id="rId179" Type="http://schemas.openxmlformats.org/officeDocument/2006/relationships/notesMaster" Target="notesMasters/notesMaster1.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48" Type="http://schemas.openxmlformats.org/officeDocument/2006/relationships/slide" Target="slides/slide144.xml"/><Relationship Id="rId164" Type="http://schemas.openxmlformats.org/officeDocument/2006/relationships/slide" Target="slides/slide160.xml"/><Relationship Id="rId169" Type="http://schemas.openxmlformats.org/officeDocument/2006/relationships/slide" Target="slides/slide165.xml"/></Relationships>
</file>

<file path=ppt/charts/_rels/chart1.xml.rels><?xml version="1.0" encoding="UTF-8" standalone="yes"?>
<Relationships xmlns="http://schemas.openxmlformats.org/package/2006/relationships"><Relationship Id="rId3" Type="http://schemas.openxmlformats.org/officeDocument/2006/relationships/oleObject" Target="Book13"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2" Type="http://schemas.openxmlformats.org/officeDocument/2006/relationships/oleObject" Target="file:///C:\Temp\corr.table.xlsx" TargetMode="External"/><Relationship Id="rId1" Type="http://schemas.openxmlformats.org/officeDocument/2006/relationships/themeOverride" Target="../theme/themeOverrid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400" b="1" i="0" u="none" strike="noStrike" kern="1200" baseline="0">
                <a:solidFill>
                  <a:schemeClr val="accent2">
                    <a:lumMod val="75000"/>
                  </a:schemeClr>
                </a:solidFill>
                <a:latin typeface="+mn-lt"/>
                <a:ea typeface="+mn-ea"/>
                <a:cs typeface="+mn-cs"/>
              </a:defRPr>
            </a:pPr>
            <a:r>
              <a:rPr lang="en-US">
                <a:solidFill>
                  <a:schemeClr val="accent2">
                    <a:lumMod val="75000"/>
                  </a:schemeClr>
                </a:solidFill>
              </a:rPr>
              <a:t>Scatter Plot</a:t>
            </a:r>
          </a:p>
        </c:rich>
      </c:tx>
      <c:overlay val="0"/>
      <c:spPr>
        <a:noFill/>
        <a:ln>
          <a:noFill/>
        </a:ln>
        <a:effectLst/>
      </c:spPr>
      <c:txPr>
        <a:bodyPr rot="0" spcFirstLastPara="1" vertOverflow="ellipsis" vert="horz" wrap="square" anchor="ctr" anchorCtr="1"/>
        <a:lstStyle/>
        <a:p>
          <a:pPr>
            <a:defRPr sz="2400" b="1" i="0" u="none" strike="noStrike" kern="1200" baseline="0">
              <a:solidFill>
                <a:schemeClr val="accent2">
                  <a:lumMod val="75000"/>
                </a:schemeClr>
              </a:solidFill>
              <a:latin typeface="+mn-lt"/>
              <a:ea typeface="+mn-ea"/>
              <a:cs typeface="+mn-cs"/>
            </a:defRPr>
          </a:pPr>
          <a:endParaRPr lang="en-US"/>
        </a:p>
      </c:txPr>
    </c:title>
    <c:autoTitleDeleted val="0"/>
    <c:plotArea>
      <c:layout/>
      <c:scatterChart>
        <c:scatterStyle val="lineMarker"/>
        <c:varyColors val="0"/>
        <c:ser>
          <c:idx val="0"/>
          <c:order val="0"/>
          <c:tx>
            <c:strRef>
              <c:f>Sheet1!$E$9</c:f>
              <c:strCache>
                <c:ptCount val="1"/>
                <c:pt idx="0">
                  <c:v>Y</c:v>
                </c:pt>
              </c:strCache>
            </c:strRef>
          </c:tx>
          <c:spPr>
            <a:ln w="9525" cap="rnd">
              <a:noFill/>
              <a:round/>
            </a:ln>
            <a:effectLst>
              <a:outerShdw blurRad="50800" dist="50800" dir="5400000" sx="1000" sy="1000" algn="ctr" rotWithShape="0">
                <a:srgbClr val="000000">
                  <a:alpha val="43137"/>
                </a:srgbClr>
              </a:outerShdw>
              <a:softEdge rad="0"/>
            </a:effectLst>
          </c:spPr>
          <c:marker>
            <c:symbol val="circle"/>
            <c:size val="5"/>
            <c:spPr>
              <a:solidFill>
                <a:schemeClr val="accent2">
                  <a:lumMod val="75000"/>
                </a:schemeClr>
              </a:solidFill>
              <a:ln w="9525">
                <a:solidFill>
                  <a:schemeClr val="accent2"/>
                </a:solidFill>
                <a:round/>
              </a:ln>
              <a:effectLst>
                <a:outerShdw blurRad="50800" dist="50800" dir="5400000" sx="1000" sy="1000" algn="ctr" rotWithShape="0">
                  <a:srgbClr val="000000">
                    <a:alpha val="43137"/>
                  </a:srgbClr>
                </a:outerShdw>
                <a:softEdge rad="0"/>
              </a:effectLst>
              <a:scene3d>
                <a:camera prst="orthographicFront"/>
                <a:lightRig rig="threePt" dir="t"/>
              </a:scene3d>
              <a:sp3d>
                <a:bevelT/>
              </a:sp3d>
            </c:spPr>
          </c:marker>
          <c:xVal>
            <c:numRef>
              <c:f>Sheet1!$D$10:$D$14</c:f>
              <c:numCache>
                <c:formatCode>General</c:formatCode>
                <c:ptCount val="5"/>
                <c:pt idx="0">
                  <c:v>0</c:v>
                </c:pt>
                <c:pt idx="1">
                  <c:v>5</c:v>
                </c:pt>
                <c:pt idx="2">
                  <c:v>10</c:v>
                </c:pt>
                <c:pt idx="3">
                  <c:v>15</c:v>
                </c:pt>
                <c:pt idx="4">
                  <c:v>20</c:v>
                </c:pt>
              </c:numCache>
            </c:numRef>
          </c:xVal>
          <c:yVal>
            <c:numRef>
              <c:f>Sheet1!$E$10:$E$14</c:f>
              <c:numCache>
                <c:formatCode>General</c:formatCode>
                <c:ptCount val="5"/>
                <c:pt idx="0">
                  <c:v>45</c:v>
                </c:pt>
                <c:pt idx="1">
                  <c:v>42</c:v>
                </c:pt>
                <c:pt idx="2">
                  <c:v>33</c:v>
                </c:pt>
                <c:pt idx="3">
                  <c:v>31</c:v>
                </c:pt>
                <c:pt idx="4">
                  <c:v>29</c:v>
                </c:pt>
              </c:numCache>
            </c:numRef>
          </c:yVal>
          <c:smooth val="0"/>
          <c:extLst>
            <c:ext xmlns:c16="http://schemas.microsoft.com/office/drawing/2014/chart" uri="{C3380CC4-5D6E-409C-BE32-E72D297353CC}">
              <c16:uniqueId val="{00000000-97E8-2340-B51F-441C670D22F0}"/>
            </c:ext>
          </c:extLst>
        </c:ser>
        <c:dLbls>
          <c:showLegendKey val="0"/>
          <c:showVal val="0"/>
          <c:showCatName val="0"/>
          <c:showSerName val="0"/>
          <c:showPercent val="0"/>
          <c:showBubbleSize val="0"/>
        </c:dLbls>
        <c:axId val="1686444752"/>
        <c:axId val="1686632992"/>
      </c:scatterChart>
      <c:valAx>
        <c:axId val="1686444752"/>
        <c:scaling>
          <c:orientation val="minMax"/>
        </c:scaling>
        <c:delete val="0"/>
        <c:axPos val="b"/>
        <c:majorGridlines>
          <c:spPr>
            <a:ln w="9525" cap="flat" cmpd="sng" algn="ctr">
              <a:solidFill>
                <a:schemeClr val="tx2">
                  <a:lumMod val="15000"/>
                  <a:lumOff val="85000"/>
                </a:schemeClr>
              </a:solidFill>
              <a:round/>
            </a:ln>
            <a:effectLst/>
          </c:spPr>
        </c:majorGridlines>
        <c:title>
          <c:tx>
            <c:rich>
              <a:bodyPr rot="0" spcFirstLastPara="1" vertOverflow="ellipsis" vert="horz" wrap="square" anchor="ctr" anchorCtr="1"/>
              <a:lstStyle/>
              <a:p>
                <a:pPr>
                  <a:defRPr sz="2000" b="1" i="0" u="none" strike="noStrike" kern="1200" baseline="0">
                    <a:solidFill>
                      <a:schemeClr val="accent2">
                        <a:lumMod val="75000"/>
                      </a:schemeClr>
                    </a:solidFill>
                    <a:latin typeface="+mn-lt"/>
                    <a:ea typeface="+mn-ea"/>
                    <a:cs typeface="+mn-cs"/>
                  </a:defRPr>
                </a:pPr>
                <a:r>
                  <a:rPr lang="en-GB">
                    <a:solidFill>
                      <a:schemeClr val="accent2">
                        <a:lumMod val="75000"/>
                      </a:schemeClr>
                    </a:solidFill>
                  </a:rPr>
                  <a:t>X</a:t>
                </a:r>
              </a:p>
            </c:rich>
          </c:tx>
          <c:overlay val="0"/>
          <c:spPr>
            <a:noFill/>
            <a:ln>
              <a:noFill/>
            </a:ln>
            <a:effectLst/>
          </c:spPr>
          <c:txPr>
            <a:bodyPr rot="0" spcFirstLastPara="1" vertOverflow="ellipsis" vert="horz" wrap="square" anchor="ctr" anchorCtr="1"/>
            <a:lstStyle/>
            <a:p>
              <a:pPr>
                <a:defRPr sz="2000" b="1" i="0" u="none" strike="noStrike" kern="1200" baseline="0">
                  <a:solidFill>
                    <a:schemeClr val="accent2">
                      <a:lumMod val="7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2">
                <a:lumMod val="15000"/>
                <a:lumOff val="85000"/>
              </a:schemeClr>
            </a:solidFill>
            <a:round/>
          </a:ln>
          <a:effectLst/>
        </c:spPr>
        <c:txPr>
          <a:bodyPr rot="-60000000" spcFirstLastPara="1" vertOverflow="ellipsis" vert="horz" wrap="square" anchor="ctr" anchorCtr="1"/>
          <a:lstStyle/>
          <a:p>
            <a:pPr>
              <a:defRPr sz="2000" b="0" i="0" u="none" strike="noStrike" kern="1200" baseline="0">
                <a:solidFill>
                  <a:schemeClr val="tx2"/>
                </a:solidFill>
                <a:latin typeface="+mn-lt"/>
                <a:ea typeface="+mn-ea"/>
                <a:cs typeface="+mn-cs"/>
              </a:defRPr>
            </a:pPr>
            <a:endParaRPr lang="en-US"/>
          </a:p>
        </c:txPr>
        <c:crossAx val="1686632992"/>
        <c:crosses val="autoZero"/>
        <c:crossBetween val="midCat"/>
      </c:valAx>
      <c:valAx>
        <c:axId val="1686632992"/>
        <c:scaling>
          <c:orientation val="minMax"/>
        </c:scaling>
        <c:delete val="0"/>
        <c:axPos val="l"/>
        <c:majorGridlines>
          <c:spPr>
            <a:ln w="9525" cap="flat" cmpd="sng" algn="ctr">
              <a:solidFill>
                <a:schemeClr val="tx2">
                  <a:lumMod val="15000"/>
                  <a:lumOff val="85000"/>
                </a:schemeClr>
              </a:solidFill>
              <a:round/>
            </a:ln>
            <a:effectLst/>
          </c:spPr>
        </c:majorGridlines>
        <c:title>
          <c:tx>
            <c:rich>
              <a:bodyPr rot="-5400000" spcFirstLastPara="1" vertOverflow="ellipsis" vert="horz" wrap="square" anchor="ctr" anchorCtr="1"/>
              <a:lstStyle/>
              <a:p>
                <a:pPr>
                  <a:defRPr sz="2000" b="1" i="0" u="none" strike="noStrike" kern="1200" baseline="0">
                    <a:solidFill>
                      <a:schemeClr val="accent2">
                        <a:lumMod val="75000"/>
                      </a:schemeClr>
                    </a:solidFill>
                    <a:latin typeface="+mn-lt"/>
                    <a:ea typeface="+mn-ea"/>
                    <a:cs typeface="+mn-cs"/>
                  </a:defRPr>
                </a:pPr>
                <a:r>
                  <a:rPr lang="en-GB">
                    <a:solidFill>
                      <a:schemeClr val="accent2">
                        <a:lumMod val="75000"/>
                      </a:schemeClr>
                    </a:solidFill>
                  </a:rPr>
                  <a:t>Y</a:t>
                </a:r>
              </a:p>
            </c:rich>
          </c:tx>
          <c:overlay val="0"/>
          <c:spPr>
            <a:noFill/>
            <a:ln>
              <a:noFill/>
            </a:ln>
            <a:effectLst/>
          </c:spPr>
          <c:txPr>
            <a:bodyPr rot="-5400000" spcFirstLastPara="1" vertOverflow="ellipsis" vert="horz" wrap="square" anchor="ctr" anchorCtr="1"/>
            <a:lstStyle/>
            <a:p>
              <a:pPr>
                <a:defRPr sz="2000" b="1" i="0" u="none" strike="noStrike" kern="1200" baseline="0">
                  <a:solidFill>
                    <a:schemeClr val="accent2">
                      <a:lumMod val="75000"/>
                    </a:schemeClr>
                  </a:solidFill>
                  <a:latin typeface="+mn-lt"/>
                  <a:ea typeface="+mn-ea"/>
                  <a:cs typeface="+mn-cs"/>
                </a:defRPr>
              </a:pPr>
              <a:endParaRPr lang="en-US"/>
            </a:p>
          </c:txPr>
        </c:title>
        <c:numFmt formatCode="General" sourceLinked="1"/>
        <c:majorTickMark val="none"/>
        <c:minorTickMark val="none"/>
        <c:tickLblPos val="nextTo"/>
        <c:spPr>
          <a:noFill/>
          <a:ln>
            <a:solidFill>
              <a:schemeClr val="tx2">
                <a:lumMod val="40000"/>
                <a:lumOff val="60000"/>
              </a:schemeClr>
            </a:solidFill>
          </a:ln>
          <a:effectLst/>
        </c:spPr>
        <c:txPr>
          <a:bodyPr rot="-60000000" spcFirstLastPara="1" vertOverflow="ellipsis" vert="horz" wrap="square" anchor="ctr" anchorCtr="1"/>
          <a:lstStyle/>
          <a:p>
            <a:pPr>
              <a:defRPr sz="2000" b="0" i="0" u="none" strike="noStrike" kern="1200" baseline="0">
                <a:solidFill>
                  <a:schemeClr val="tx2"/>
                </a:solidFill>
                <a:latin typeface="+mn-lt"/>
                <a:ea typeface="+mn-ea"/>
                <a:cs typeface="+mn-cs"/>
              </a:defRPr>
            </a:pPr>
            <a:endParaRPr lang="en-US"/>
          </a:p>
        </c:txPr>
        <c:crossAx val="1686444752"/>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rgbClr val="002060"/>
      </a:solidFill>
    </a:ln>
    <a:effectLst/>
  </c:spPr>
  <c:txPr>
    <a:bodyPr/>
    <a:lstStyle/>
    <a:p>
      <a:pPr>
        <a:defRPr sz="2000"/>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4"/>
    </mc:Choice>
    <mc:Fallback>
      <c:style val="4"/>
    </mc:Fallback>
  </mc:AlternateContent>
  <c:clrMapOvr bg1="lt1" tx1="dk1" bg2="lt2" tx2="dk2" accent1="accent1" accent2="accent2" accent3="accent3" accent4="accent4" accent5="accent5" accent6="accent6" hlink="hlink" folHlink="folHlink"/>
  <c:chart>
    <c:title>
      <c:tx>
        <c:rich>
          <a:bodyPr/>
          <a:lstStyle/>
          <a:p>
            <a:pPr>
              <a:defRPr sz="2400"/>
            </a:pPr>
            <a:r>
              <a:rPr lang="en-US" sz="2800" b="1" dirty="0">
                <a:effectLst/>
                <a:latin typeface="Calibri" pitchFamily="34" charset="0"/>
              </a:rPr>
              <a:t>Lung</a:t>
            </a:r>
            <a:r>
              <a:rPr lang="en-US" b="1" dirty="0">
                <a:effectLst/>
                <a:latin typeface="Calibri" pitchFamily="34" charset="0"/>
              </a:rPr>
              <a:t> </a:t>
            </a:r>
            <a:r>
              <a:rPr lang="en-US" sz="2800" b="1" dirty="0">
                <a:effectLst/>
                <a:latin typeface="Calibri" pitchFamily="34" charset="0"/>
              </a:rPr>
              <a:t>Capacity </a:t>
            </a:r>
            <a:r>
              <a:rPr lang="en-US" b="1" dirty="0">
                <a:effectLst/>
                <a:latin typeface="Calibri" pitchFamily="34" charset="0"/>
              </a:rPr>
              <a:t> </a:t>
            </a:r>
            <a:r>
              <a:rPr lang="en-US" sz="2800" b="1" dirty="0"/>
              <a:t>(</a:t>
            </a:r>
            <a:r>
              <a:rPr lang="en-US" sz="2800" b="1" i="1" dirty="0">
                <a:latin typeface="Cambria Math" pitchFamily="18" charset="0"/>
                <a:ea typeface="Cambria Math" pitchFamily="18" charset="0"/>
              </a:rPr>
              <a:t>Y</a:t>
            </a:r>
            <a:r>
              <a:rPr lang="en-US" b="1" i="1" dirty="0">
                <a:latin typeface="Cambria Math" pitchFamily="18" charset="0"/>
                <a:ea typeface="Cambria Math" pitchFamily="18" charset="0"/>
              </a:rPr>
              <a:t> </a:t>
            </a:r>
            <a:r>
              <a:rPr lang="en-US" sz="1000" b="1" i="1" dirty="0">
                <a:latin typeface="Cambria Math" pitchFamily="18" charset="0"/>
                <a:ea typeface="Cambria Math" pitchFamily="18" charset="0"/>
              </a:rPr>
              <a:t> </a:t>
            </a:r>
            <a:r>
              <a:rPr lang="en-US" sz="2800" b="1" dirty="0"/>
              <a:t>)</a:t>
            </a:r>
          </a:p>
        </c:rich>
      </c:tx>
      <c:layout>
        <c:manualLayout>
          <c:xMode val="edge"/>
          <c:yMode val="edge"/>
          <c:x val="0.31688913484863024"/>
          <c:y val="2.9384759490371087E-2"/>
        </c:manualLayout>
      </c:layout>
      <c:overlay val="0"/>
    </c:title>
    <c:autoTitleDeleted val="0"/>
    <c:plotArea>
      <c:layout/>
      <c:scatterChart>
        <c:scatterStyle val="lineMarker"/>
        <c:varyColors val="0"/>
        <c:ser>
          <c:idx val="0"/>
          <c:order val="0"/>
          <c:tx>
            <c:strRef>
              <c:f>Sheet1!$E$5</c:f>
              <c:strCache>
                <c:ptCount val="1"/>
                <c:pt idx="0">
                  <c:v>Lung Capacity (Y)</c:v>
                </c:pt>
              </c:strCache>
            </c:strRef>
          </c:tx>
          <c:spPr>
            <a:ln w="28575">
              <a:noFill/>
            </a:ln>
            <a:effectLst>
              <a:outerShdw blurRad="50800" dist="38100" dir="2700000" algn="tl" rotWithShape="0">
                <a:prstClr val="black">
                  <a:alpha val="40000"/>
                </a:prstClr>
              </a:outerShdw>
            </a:effectLst>
          </c:spPr>
          <c:marker>
            <c:symbol val="circle"/>
            <c:size val="12"/>
            <c:spPr>
              <a:solidFill>
                <a:srgbClr val="FF0000"/>
              </a:solidFill>
              <a:effectLst>
                <a:outerShdw blurRad="50800" dist="38100" dir="2700000" algn="tl" rotWithShape="0">
                  <a:prstClr val="black">
                    <a:alpha val="40000"/>
                  </a:prstClr>
                </a:outerShdw>
              </a:effectLst>
            </c:spPr>
          </c:marker>
          <c:xVal>
            <c:numRef>
              <c:f>Sheet1!$D$6:$D$11</c:f>
              <c:numCache>
                <c:formatCode>General</c:formatCode>
                <c:ptCount val="6"/>
                <c:pt idx="1">
                  <c:v>0</c:v>
                </c:pt>
                <c:pt idx="2">
                  <c:v>5</c:v>
                </c:pt>
                <c:pt idx="3">
                  <c:v>10</c:v>
                </c:pt>
                <c:pt idx="4">
                  <c:v>15</c:v>
                </c:pt>
                <c:pt idx="5">
                  <c:v>20</c:v>
                </c:pt>
              </c:numCache>
            </c:numRef>
          </c:xVal>
          <c:yVal>
            <c:numRef>
              <c:f>Sheet1!$E$6:$E$11</c:f>
              <c:numCache>
                <c:formatCode>General</c:formatCode>
                <c:ptCount val="6"/>
                <c:pt idx="1">
                  <c:v>45</c:v>
                </c:pt>
                <c:pt idx="2">
                  <c:v>42</c:v>
                </c:pt>
                <c:pt idx="3">
                  <c:v>33</c:v>
                </c:pt>
                <c:pt idx="4">
                  <c:v>31</c:v>
                </c:pt>
                <c:pt idx="5">
                  <c:v>29</c:v>
                </c:pt>
              </c:numCache>
            </c:numRef>
          </c:yVal>
          <c:smooth val="0"/>
          <c:extLst>
            <c:ext xmlns:c16="http://schemas.microsoft.com/office/drawing/2014/chart" uri="{C3380CC4-5D6E-409C-BE32-E72D297353CC}">
              <c16:uniqueId val="{00000000-71B1-0248-93BB-693F46CD9782}"/>
            </c:ext>
          </c:extLst>
        </c:ser>
        <c:dLbls>
          <c:showLegendKey val="0"/>
          <c:showVal val="0"/>
          <c:showCatName val="0"/>
          <c:showSerName val="0"/>
          <c:showPercent val="0"/>
          <c:showBubbleSize val="0"/>
        </c:dLbls>
        <c:axId val="1180743912"/>
        <c:axId val="1180723136"/>
      </c:scatterChart>
      <c:valAx>
        <c:axId val="1180743912"/>
        <c:scaling>
          <c:orientation val="minMax"/>
          <c:min val="-5"/>
        </c:scaling>
        <c:delete val="0"/>
        <c:axPos val="b"/>
        <c:majorGridlines>
          <c:spPr>
            <a:ln w="12700">
              <a:solidFill>
                <a:srgbClr val="212844"/>
              </a:solidFill>
            </a:ln>
            <a:effectLst>
              <a:outerShdw blurRad="50800" dist="38100" dir="2700000" algn="tl" rotWithShape="0">
                <a:prstClr val="black">
                  <a:alpha val="40000"/>
                </a:prstClr>
              </a:outerShdw>
            </a:effectLst>
          </c:spPr>
        </c:majorGridlines>
        <c:title>
          <c:tx>
            <c:rich>
              <a:bodyPr/>
              <a:lstStyle/>
              <a:p>
                <a:pPr>
                  <a:defRPr/>
                </a:pPr>
                <a:r>
                  <a:rPr lang="en-US" sz="1800" dirty="0">
                    <a:latin typeface="Calibri" pitchFamily="34" charset="0"/>
                  </a:rPr>
                  <a:t>Smoking  (yrs)</a:t>
                </a:r>
              </a:p>
            </c:rich>
          </c:tx>
          <c:layout>
            <c:manualLayout>
              <c:xMode val="edge"/>
              <c:yMode val="edge"/>
              <c:x val="0.43571412133917464"/>
              <c:y val="0.89394897618022173"/>
            </c:manualLayout>
          </c:layout>
          <c:overlay val="0"/>
        </c:title>
        <c:numFmt formatCode="General" sourceLinked="1"/>
        <c:majorTickMark val="none"/>
        <c:minorTickMark val="none"/>
        <c:tickLblPos val="nextTo"/>
        <c:spPr>
          <a:ln w="28575">
            <a:solidFill>
              <a:srgbClr val="212844"/>
            </a:solidFill>
          </a:ln>
          <a:effectLst>
            <a:outerShdw blurRad="50800" dist="38100" dir="2700000" algn="tl" rotWithShape="0">
              <a:prstClr val="black">
                <a:alpha val="40000"/>
              </a:prstClr>
            </a:outerShdw>
          </a:effectLst>
        </c:spPr>
        <c:txPr>
          <a:bodyPr/>
          <a:lstStyle/>
          <a:p>
            <a:pPr>
              <a:defRPr sz="2000" b="1" baseline="0">
                <a:latin typeface="Calibri" pitchFamily="34" charset="0"/>
              </a:defRPr>
            </a:pPr>
            <a:endParaRPr lang="en-US"/>
          </a:p>
        </c:txPr>
        <c:crossAx val="1180723136"/>
        <c:crosses val="autoZero"/>
        <c:crossBetween val="midCat"/>
      </c:valAx>
      <c:valAx>
        <c:axId val="1180723136"/>
        <c:scaling>
          <c:orientation val="minMax"/>
          <c:min val="20"/>
        </c:scaling>
        <c:delete val="0"/>
        <c:axPos val="l"/>
        <c:majorGridlines>
          <c:spPr>
            <a:ln w="12700">
              <a:solidFill>
                <a:srgbClr val="212844"/>
              </a:solidFill>
            </a:ln>
            <a:effectLst>
              <a:outerShdw blurRad="50800" dist="38100" dir="2700000" algn="tl" rotWithShape="0">
                <a:prstClr val="black">
                  <a:alpha val="40000"/>
                </a:prstClr>
              </a:outerShdw>
            </a:effectLst>
          </c:spPr>
        </c:majorGridlines>
        <c:title>
          <c:tx>
            <c:rich>
              <a:bodyPr/>
              <a:lstStyle/>
              <a:p>
                <a:pPr>
                  <a:defRPr/>
                </a:pPr>
                <a:r>
                  <a:rPr lang="en-US" sz="1800" dirty="0">
                    <a:latin typeface="Calibri" pitchFamily="34" charset="0"/>
                  </a:rPr>
                  <a:t>Lung Capacity</a:t>
                </a:r>
              </a:p>
            </c:rich>
          </c:tx>
          <c:layout>
            <c:manualLayout>
              <c:xMode val="edge"/>
              <c:yMode val="edge"/>
              <c:x val="1.7605960851551821E-3"/>
              <c:y val="0.33645742429857495"/>
            </c:manualLayout>
          </c:layout>
          <c:overlay val="0"/>
        </c:title>
        <c:numFmt formatCode="General" sourceLinked="1"/>
        <c:majorTickMark val="none"/>
        <c:minorTickMark val="none"/>
        <c:tickLblPos val="nextTo"/>
        <c:spPr>
          <a:ln w="28575">
            <a:solidFill>
              <a:srgbClr val="212844"/>
            </a:solidFill>
          </a:ln>
          <a:effectLst>
            <a:outerShdw blurRad="50800" dist="38100" dir="2700000" algn="tl" rotWithShape="0">
              <a:prstClr val="black">
                <a:alpha val="40000"/>
              </a:prstClr>
            </a:outerShdw>
          </a:effectLst>
        </c:spPr>
        <c:txPr>
          <a:bodyPr/>
          <a:lstStyle/>
          <a:p>
            <a:pPr>
              <a:defRPr sz="2000" b="1" i="0" baseline="0">
                <a:latin typeface="Calibri" pitchFamily="34" charset="0"/>
              </a:defRPr>
            </a:pPr>
            <a:endParaRPr lang="en-US"/>
          </a:p>
        </c:txPr>
        <c:crossAx val="1180743912"/>
        <c:crossesAt val="-5"/>
        <c:crossBetween val="midCat"/>
      </c:valAx>
      <c:spPr>
        <a:solidFill>
          <a:srgbClr val="FFFFE9">
            <a:lumMod val="90000"/>
          </a:srgbClr>
        </a:solidFill>
      </c:spPr>
    </c:plotArea>
    <c:plotVisOnly val="1"/>
    <c:dispBlanksAs val="gap"/>
    <c:showDLblsOverMax val="0"/>
  </c:chart>
  <c:spPr>
    <a:solidFill>
      <a:srgbClr val="001F40">
        <a:lumMod val="10000"/>
        <a:lumOff val="90000"/>
      </a:srgbClr>
    </a:solidFill>
    <a:ln>
      <a:solidFill>
        <a:srgbClr val="212844">
          <a:lumMod val="50000"/>
          <a:lumOff val="50000"/>
        </a:srgbClr>
      </a:solidFill>
    </a:ln>
    <a:effectLst>
      <a:outerShdw blurRad="50800" dist="38100" dir="2700000" algn="tl" rotWithShape="0">
        <a:prstClr val="black">
          <a:alpha val="40000"/>
        </a:prstClr>
      </a:outerShdw>
    </a:effectLst>
  </c:spPr>
  <c:externalData r:id="rId2">
    <c:autoUpdate val="0"/>
  </c:externalData>
</c:chartSpace>
</file>

<file path=ppt/charts/colors1.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2">
  <cs:axisTitle>
    <cs:lnRef idx="0"/>
    <cs:fillRef idx="0"/>
    <cs:effectRef idx="0"/>
    <cs:fontRef idx="minor">
      <a:schemeClr val="tx2"/>
    </cs:fontRef>
    <cs:defRPr sz="900"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900" kern="1200"/>
  </cs:chartArea>
  <cs:dataLabel>
    <cs:lnRef idx="0"/>
    <cs:fillRef idx="0"/>
    <cs:effectRef idx="0"/>
    <cs:fontRef idx="minor">
      <a:schemeClr val="tx2"/>
    </cs:fontRef>
    <cs:defRPr sz="900"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9525" cap="rnd">
        <a:solidFill>
          <a:schemeClr val="phClr"/>
        </a:solidFill>
        <a:round/>
      </a:ln>
    </cs:spPr>
  </cs:dataPointLine>
  <cs:dataPointMarker>
    <cs:lnRef idx="0">
      <cs:styleClr val="auto"/>
    </cs:lnRef>
    <cs:fillRef idx="3">
      <cs:styleClr val="auto"/>
    </cs:fillRef>
    <cs:effectRef idx="2"/>
    <cs:fontRef idx="minor">
      <a:schemeClr val="tx2"/>
    </cs:fontRef>
    <cs:spPr>
      <a:ln w="9525">
        <a:solidFill>
          <a:schemeClr val="phClr"/>
        </a:solidFill>
        <a:round/>
      </a:ln>
    </cs:spPr>
  </cs:dataPointMarker>
  <cs:dataPointMarkerLayout symbol="circle" size="5"/>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900"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900"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1600" b="1" kern="1200"/>
  </cs:title>
  <cs:trendline>
    <cs:lnRef idx="0">
      <cs:styleClr val="auto"/>
    </cs:lnRef>
    <cs:fillRef idx="0"/>
    <cs:effectRef idx="0"/>
    <cs:fontRef idx="minor">
      <a:schemeClr val="tx2"/>
    </cs:fontRef>
    <cs:spPr>
      <a:ln w="9525" cap="rnd">
        <a:solidFill>
          <a:schemeClr val="phClr"/>
        </a:solidFill>
      </a:ln>
    </cs:spPr>
  </cs:trendline>
  <cs:trendlineLabel>
    <cs:lnRef idx="0"/>
    <cs:fillRef idx="0"/>
    <cs:effectRef idx="0"/>
    <cs:fontRef idx="minor">
      <a:schemeClr val="tx2"/>
    </cs:fontRef>
    <cs:defRPr sz="900"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spPr>
      <a:ln>
        <a:solidFill>
          <a:schemeClr val="tx2">
            <a:lumMod val="40000"/>
            <a:lumOff val="60000"/>
          </a:schemeClr>
        </a:solidFill>
      </a:ln>
    </cs:spPr>
    <cs:defRPr sz="900" kern="1200"/>
  </cs:valueAxis>
  <cs:wall>
    <cs:lnRef idx="0"/>
    <cs:fillRef idx="0"/>
    <cs:effectRef idx="0"/>
    <cs:fontRef idx="minor">
      <a:schemeClr val="tx2"/>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068CF1E-DAC4-4C3E-B03D-11157A1FA406}" type="datetimeFigureOut">
              <a:rPr lang="en-IN" smtClean="0"/>
              <a:t>10-05-2023</a:t>
            </a:fld>
            <a:endParaRPr lang="en-IN"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F24A2C5-41A8-4C72-9147-F64380A45BE2}" type="slidenum">
              <a:rPr lang="en-IN" smtClean="0"/>
              <a:t>‹#›</a:t>
            </a:fld>
            <a:endParaRPr lang="en-IN" dirty="0"/>
          </a:p>
        </p:txBody>
      </p:sp>
    </p:spTree>
    <p:extLst>
      <p:ext uri="{BB962C8B-B14F-4D97-AF65-F5344CB8AC3E}">
        <p14:creationId xmlns:p14="http://schemas.microsoft.com/office/powerpoint/2010/main" val="20671583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1" name="Slide Image Placeholder 1">
            <a:extLst>
              <a:ext uri="{FF2B5EF4-FFF2-40B4-BE49-F238E27FC236}">
                <a16:creationId xmlns:a16="http://schemas.microsoft.com/office/drawing/2014/main" id="{DA76FC6E-8DA4-41B7-9CE7-29ECFEA6F0E5}"/>
              </a:ext>
            </a:extLst>
          </p:cNvPr>
          <p:cNvSpPr>
            <a:spLocks noGrp="1" noRot="1" noChangeAspect="1" noChangeArrowheads="1" noTextEdit="1"/>
          </p:cNvSpPr>
          <p:nvPr>
            <p:ph type="sldImg"/>
          </p:nvPr>
        </p:nvSpPr>
        <p:spPr>
          <a:xfrm>
            <a:off x="381000" y="685800"/>
            <a:ext cx="6096000" cy="3429000"/>
          </a:xfrm>
          <a:ln/>
        </p:spPr>
      </p:sp>
      <p:sp>
        <p:nvSpPr>
          <p:cNvPr id="163842" name="Notes Placeholder 2">
            <a:extLst>
              <a:ext uri="{FF2B5EF4-FFF2-40B4-BE49-F238E27FC236}">
                <a16:creationId xmlns:a16="http://schemas.microsoft.com/office/drawing/2014/main" id="{209C67C5-F0F0-4370-ADBC-1AFDCE34EE40}"/>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IN" altLang="en-US" dirty="0">
              <a:latin typeface="Arial" panose="020B0604020202020204" pitchFamily="34" charset="0"/>
            </a:endParaRPr>
          </a:p>
        </p:txBody>
      </p:sp>
      <p:sp>
        <p:nvSpPr>
          <p:cNvPr id="163843" name="Slide Number Placeholder 3">
            <a:extLst>
              <a:ext uri="{FF2B5EF4-FFF2-40B4-BE49-F238E27FC236}">
                <a16:creationId xmlns:a16="http://schemas.microsoft.com/office/drawing/2014/main" id="{083149F9-CA3A-4224-8D8A-1014A2331CFC}"/>
              </a:ext>
            </a:extLst>
          </p:cNvPr>
          <p:cNvSpPr>
            <a:spLocks noGrp="1"/>
          </p:cNvSpPr>
          <p:nvPr>
            <p:ph type="sldNum" sz="quarter" idx="4294967295"/>
          </p:nvPr>
        </p:nvSpPr>
        <p:spPr bwMode="auto">
          <a:xfrm>
            <a:off x="3884613" y="8685213"/>
            <a:ext cx="29718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b="1">
                <a:solidFill>
                  <a:schemeClr val="tx1"/>
                </a:solidFill>
                <a:latin typeface="Arial" panose="020B0604020202020204" pitchFamily="34" charset="0"/>
              </a:defRPr>
            </a:lvl1pPr>
            <a:lvl2pPr marL="742950" indent="-285750">
              <a:defRPr sz="2000" b="1">
                <a:solidFill>
                  <a:schemeClr val="tx1"/>
                </a:solidFill>
                <a:latin typeface="Arial" panose="020B0604020202020204" pitchFamily="34" charset="0"/>
              </a:defRPr>
            </a:lvl2pPr>
            <a:lvl3pPr marL="1143000" indent="-228600">
              <a:defRPr sz="2000" b="1">
                <a:solidFill>
                  <a:schemeClr val="tx1"/>
                </a:solidFill>
                <a:latin typeface="Arial" panose="020B0604020202020204" pitchFamily="34" charset="0"/>
              </a:defRPr>
            </a:lvl3pPr>
            <a:lvl4pPr marL="1600200" indent="-228600">
              <a:defRPr sz="2000" b="1">
                <a:solidFill>
                  <a:schemeClr val="tx1"/>
                </a:solidFill>
                <a:latin typeface="Arial" panose="020B0604020202020204" pitchFamily="34" charset="0"/>
              </a:defRPr>
            </a:lvl4pPr>
            <a:lvl5pPr marL="2057400" indent="-228600">
              <a:defRPr sz="2000" b="1">
                <a:solidFill>
                  <a:schemeClr val="tx1"/>
                </a:solidFill>
                <a:latin typeface="Arial" panose="020B0604020202020204" pitchFamily="34" charset="0"/>
              </a:defRPr>
            </a:lvl5pPr>
            <a:lvl6pPr marL="2514600" indent="-228600" eaLnBrk="0" fontAlgn="base" hangingPunct="0">
              <a:spcBef>
                <a:spcPct val="0"/>
              </a:spcBef>
              <a:spcAft>
                <a:spcPct val="0"/>
              </a:spcAft>
              <a:defRPr sz="2000" b="1">
                <a:solidFill>
                  <a:schemeClr val="tx1"/>
                </a:solidFill>
                <a:latin typeface="Arial" panose="020B0604020202020204" pitchFamily="34" charset="0"/>
              </a:defRPr>
            </a:lvl6pPr>
            <a:lvl7pPr marL="2971800" indent="-228600" eaLnBrk="0" fontAlgn="base" hangingPunct="0">
              <a:spcBef>
                <a:spcPct val="0"/>
              </a:spcBef>
              <a:spcAft>
                <a:spcPct val="0"/>
              </a:spcAft>
              <a:defRPr sz="2000" b="1">
                <a:solidFill>
                  <a:schemeClr val="tx1"/>
                </a:solidFill>
                <a:latin typeface="Arial" panose="020B0604020202020204" pitchFamily="34" charset="0"/>
              </a:defRPr>
            </a:lvl7pPr>
            <a:lvl8pPr marL="3429000" indent="-228600" eaLnBrk="0" fontAlgn="base" hangingPunct="0">
              <a:spcBef>
                <a:spcPct val="0"/>
              </a:spcBef>
              <a:spcAft>
                <a:spcPct val="0"/>
              </a:spcAft>
              <a:defRPr sz="2000" b="1">
                <a:solidFill>
                  <a:schemeClr val="tx1"/>
                </a:solidFill>
                <a:latin typeface="Arial" panose="020B0604020202020204" pitchFamily="34" charset="0"/>
              </a:defRPr>
            </a:lvl8pPr>
            <a:lvl9pPr marL="3886200" indent="-228600" eaLnBrk="0" fontAlgn="base" hangingPunct="0">
              <a:spcBef>
                <a:spcPct val="0"/>
              </a:spcBef>
              <a:spcAft>
                <a:spcPct val="0"/>
              </a:spcAft>
              <a:defRPr sz="2000" b="1">
                <a:solidFill>
                  <a:schemeClr val="tx1"/>
                </a:solidFill>
                <a:latin typeface="Arial" panose="020B0604020202020204" pitchFamily="34" charset="0"/>
              </a:defRPr>
            </a:lvl9pPr>
          </a:lstStyle>
          <a:p>
            <a:fld id="{4C034746-66E1-40D2-8205-14F5A877B0F3}" type="slidenum">
              <a:rPr lang="en-IN" altLang="en-US">
                <a:solidFill>
                  <a:srgbClr val="000000"/>
                </a:solidFill>
              </a:rPr>
              <a:pPr/>
              <a:t>2</a:t>
            </a:fld>
            <a:endParaRPr lang="en-IN" altLang="en-US" dirty="0">
              <a:solidFill>
                <a:srgbClr val="000000"/>
              </a:solidFil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1" name="Notes Placeholder">
            <a:extLst>
              <a:ext uri="{FF2B5EF4-FFF2-40B4-BE49-F238E27FC236}">
                <a16:creationId xmlns:a16="http://schemas.microsoft.com/office/drawing/2014/main" id="{891C8CBE-0D9D-4F52-A0D7-2B29E01821CA}"/>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ndParaRPr>
          </a:p>
        </p:txBody>
      </p:sp>
      <p:sp>
        <p:nvSpPr>
          <p:cNvPr id="199682" name="Slide Number Placeholder 2">
            <a:extLst>
              <a:ext uri="{FF2B5EF4-FFF2-40B4-BE49-F238E27FC236}">
                <a16:creationId xmlns:a16="http://schemas.microsoft.com/office/drawing/2014/main" id="{8B81DBEC-AF05-421A-8F43-D6E21A4F8F77}"/>
              </a:ext>
            </a:extLst>
          </p:cNvPr>
          <p:cNvSpPr>
            <a:spLocks noGrp="1"/>
          </p:cNvSpPr>
          <p:nvPr>
            <p:ph type="sldNum" sz="quarter" idx="4294967295"/>
          </p:nvPr>
        </p:nvSpPr>
        <p:spPr bwMode="auto">
          <a:xfrm>
            <a:off x="3884613" y="8685213"/>
            <a:ext cx="29718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b="1">
                <a:solidFill>
                  <a:schemeClr val="tx1"/>
                </a:solidFill>
                <a:latin typeface="Arial" panose="020B0604020202020204" pitchFamily="34" charset="0"/>
              </a:defRPr>
            </a:lvl1pPr>
            <a:lvl2pPr marL="742950" indent="-285750">
              <a:defRPr sz="2000" b="1">
                <a:solidFill>
                  <a:schemeClr val="tx1"/>
                </a:solidFill>
                <a:latin typeface="Arial" panose="020B0604020202020204" pitchFamily="34" charset="0"/>
              </a:defRPr>
            </a:lvl2pPr>
            <a:lvl3pPr marL="1143000" indent="-228600">
              <a:defRPr sz="2000" b="1">
                <a:solidFill>
                  <a:schemeClr val="tx1"/>
                </a:solidFill>
                <a:latin typeface="Arial" panose="020B0604020202020204" pitchFamily="34" charset="0"/>
              </a:defRPr>
            </a:lvl3pPr>
            <a:lvl4pPr marL="1600200" indent="-228600">
              <a:defRPr sz="2000" b="1">
                <a:solidFill>
                  <a:schemeClr val="tx1"/>
                </a:solidFill>
                <a:latin typeface="Arial" panose="020B0604020202020204" pitchFamily="34" charset="0"/>
              </a:defRPr>
            </a:lvl4pPr>
            <a:lvl5pPr marL="2057400" indent="-228600">
              <a:defRPr sz="2000" b="1">
                <a:solidFill>
                  <a:schemeClr val="tx1"/>
                </a:solidFill>
                <a:latin typeface="Arial" panose="020B0604020202020204" pitchFamily="34" charset="0"/>
              </a:defRPr>
            </a:lvl5pPr>
            <a:lvl6pPr marL="2514600" indent="-228600" eaLnBrk="0" fontAlgn="base" hangingPunct="0">
              <a:spcBef>
                <a:spcPct val="0"/>
              </a:spcBef>
              <a:spcAft>
                <a:spcPct val="0"/>
              </a:spcAft>
              <a:defRPr sz="2000" b="1">
                <a:solidFill>
                  <a:schemeClr val="tx1"/>
                </a:solidFill>
                <a:latin typeface="Arial" panose="020B0604020202020204" pitchFamily="34" charset="0"/>
              </a:defRPr>
            </a:lvl6pPr>
            <a:lvl7pPr marL="2971800" indent="-228600" eaLnBrk="0" fontAlgn="base" hangingPunct="0">
              <a:spcBef>
                <a:spcPct val="0"/>
              </a:spcBef>
              <a:spcAft>
                <a:spcPct val="0"/>
              </a:spcAft>
              <a:defRPr sz="2000" b="1">
                <a:solidFill>
                  <a:schemeClr val="tx1"/>
                </a:solidFill>
                <a:latin typeface="Arial" panose="020B0604020202020204" pitchFamily="34" charset="0"/>
              </a:defRPr>
            </a:lvl7pPr>
            <a:lvl8pPr marL="3429000" indent="-228600" eaLnBrk="0" fontAlgn="base" hangingPunct="0">
              <a:spcBef>
                <a:spcPct val="0"/>
              </a:spcBef>
              <a:spcAft>
                <a:spcPct val="0"/>
              </a:spcAft>
              <a:defRPr sz="2000" b="1">
                <a:solidFill>
                  <a:schemeClr val="tx1"/>
                </a:solidFill>
                <a:latin typeface="Arial" panose="020B0604020202020204" pitchFamily="34" charset="0"/>
              </a:defRPr>
            </a:lvl8pPr>
            <a:lvl9pPr marL="3886200" indent="-228600" eaLnBrk="0" fontAlgn="base" hangingPunct="0">
              <a:spcBef>
                <a:spcPct val="0"/>
              </a:spcBef>
              <a:spcAft>
                <a:spcPct val="0"/>
              </a:spcAft>
              <a:defRPr sz="2000" b="1">
                <a:solidFill>
                  <a:schemeClr val="tx1"/>
                </a:solidFill>
                <a:latin typeface="Arial" panose="020B0604020202020204" pitchFamily="34"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7A72DF83-DEAF-45BB-A2D6-4D7DA7E8EF21}" type="slidenum">
              <a:rPr kumimoji="0" lang="en-US" altLang="en-US" sz="2000" b="1" i="0" u="none" strike="noStrike" kern="1200" cap="none" spc="0" normalizeH="0" baseline="0" noProof="0">
                <a:ln>
                  <a:noFill/>
                </a:ln>
                <a:solidFill>
                  <a:srgbClr val="000000"/>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altLang="en-US" sz="2000" b="1"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199683" name="Footer Placeholder 3">
            <a:extLst>
              <a:ext uri="{FF2B5EF4-FFF2-40B4-BE49-F238E27FC236}">
                <a16:creationId xmlns:a16="http://schemas.microsoft.com/office/drawing/2014/main" id="{C6F28B54-2EF6-4658-A5CD-CC0C7BDC9C0A}"/>
              </a:ext>
            </a:extLst>
          </p:cNvPr>
          <p:cNvSpPr>
            <a:spLocks noGrp="1"/>
          </p:cNvSpPr>
          <p:nvPr>
            <p:ph type="ftr" sz="quarter" idx="4294967295"/>
          </p:nvPr>
        </p:nvSpPr>
        <p:spPr bwMode="auto">
          <a:xfrm>
            <a:off x="0" y="8685213"/>
            <a:ext cx="29718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b="1">
                <a:solidFill>
                  <a:schemeClr val="tx1"/>
                </a:solidFill>
                <a:latin typeface="Arial" panose="020B0604020202020204" pitchFamily="34" charset="0"/>
              </a:defRPr>
            </a:lvl1pPr>
            <a:lvl2pPr marL="742950" indent="-285750">
              <a:defRPr sz="2000" b="1">
                <a:solidFill>
                  <a:schemeClr val="tx1"/>
                </a:solidFill>
                <a:latin typeface="Arial" panose="020B0604020202020204" pitchFamily="34" charset="0"/>
              </a:defRPr>
            </a:lvl2pPr>
            <a:lvl3pPr marL="1143000" indent="-228600">
              <a:defRPr sz="2000" b="1">
                <a:solidFill>
                  <a:schemeClr val="tx1"/>
                </a:solidFill>
                <a:latin typeface="Arial" panose="020B0604020202020204" pitchFamily="34" charset="0"/>
              </a:defRPr>
            </a:lvl3pPr>
            <a:lvl4pPr marL="1600200" indent="-228600">
              <a:defRPr sz="2000" b="1">
                <a:solidFill>
                  <a:schemeClr val="tx1"/>
                </a:solidFill>
                <a:latin typeface="Arial" panose="020B0604020202020204" pitchFamily="34" charset="0"/>
              </a:defRPr>
            </a:lvl4pPr>
            <a:lvl5pPr marL="2057400" indent="-228600">
              <a:defRPr sz="2000" b="1">
                <a:solidFill>
                  <a:schemeClr val="tx1"/>
                </a:solidFill>
                <a:latin typeface="Arial" panose="020B0604020202020204" pitchFamily="34" charset="0"/>
              </a:defRPr>
            </a:lvl5pPr>
            <a:lvl6pPr marL="2514600" indent="-228600" eaLnBrk="0" fontAlgn="base" hangingPunct="0">
              <a:spcBef>
                <a:spcPct val="0"/>
              </a:spcBef>
              <a:spcAft>
                <a:spcPct val="0"/>
              </a:spcAft>
              <a:defRPr sz="2000" b="1">
                <a:solidFill>
                  <a:schemeClr val="tx1"/>
                </a:solidFill>
                <a:latin typeface="Arial" panose="020B0604020202020204" pitchFamily="34" charset="0"/>
              </a:defRPr>
            </a:lvl6pPr>
            <a:lvl7pPr marL="2971800" indent="-228600" eaLnBrk="0" fontAlgn="base" hangingPunct="0">
              <a:spcBef>
                <a:spcPct val="0"/>
              </a:spcBef>
              <a:spcAft>
                <a:spcPct val="0"/>
              </a:spcAft>
              <a:defRPr sz="2000" b="1">
                <a:solidFill>
                  <a:schemeClr val="tx1"/>
                </a:solidFill>
                <a:latin typeface="Arial" panose="020B0604020202020204" pitchFamily="34" charset="0"/>
              </a:defRPr>
            </a:lvl7pPr>
            <a:lvl8pPr marL="3429000" indent="-228600" eaLnBrk="0" fontAlgn="base" hangingPunct="0">
              <a:spcBef>
                <a:spcPct val="0"/>
              </a:spcBef>
              <a:spcAft>
                <a:spcPct val="0"/>
              </a:spcAft>
              <a:defRPr sz="2000" b="1">
                <a:solidFill>
                  <a:schemeClr val="tx1"/>
                </a:solidFill>
                <a:latin typeface="Arial" panose="020B0604020202020204" pitchFamily="34" charset="0"/>
              </a:defRPr>
            </a:lvl8pPr>
            <a:lvl9pPr marL="3886200" indent="-228600" eaLnBrk="0" fontAlgn="base" hangingPunct="0">
              <a:spcBef>
                <a:spcPct val="0"/>
              </a:spcBef>
              <a:spcAft>
                <a:spcPct val="0"/>
              </a:spcAft>
              <a:defRPr sz="2000" b="1">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000" b="1" i="0" u="none" strike="noStrike" kern="1200" cap="none" spc="0" normalizeH="0" baseline="0" noProof="0">
                <a:ln>
                  <a:noFill/>
                </a:ln>
                <a:solidFill>
                  <a:srgbClr val="000000"/>
                </a:solidFill>
                <a:effectLst/>
                <a:uLnTx/>
                <a:uFillTx/>
                <a:latin typeface="Arial" panose="020B0604020202020204" pitchFamily="34" charset="0"/>
                <a:ea typeface="+mn-ea"/>
                <a:cs typeface="+mn-cs"/>
              </a:rPr>
              <a:t>2013 ExcelR Solutions. All Rights Reserved</a:t>
            </a:r>
          </a:p>
        </p:txBody>
      </p:sp>
    </p:spTree>
    <p:extLst>
      <p:ext uri="{BB962C8B-B14F-4D97-AF65-F5344CB8AC3E}">
        <p14:creationId xmlns:p14="http://schemas.microsoft.com/office/powerpoint/2010/main" val="31992036"/>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p22:notes"/>
          <p:cNvSpPr txBox="1">
            <a:spLocks noGrp="1"/>
          </p:cNvSpPr>
          <p:nvPr>
            <p:ph type="body" idx="1"/>
          </p:nvPr>
        </p:nvSpPr>
        <p:spPr>
          <a:xfrm>
            <a:off x="914400" y="4365625"/>
            <a:ext cx="5029200" cy="3871913"/>
          </a:xfrm>
          <a:prstGeom prst="rect">
            <a:avLst/>
          </a:prstGeom>
          <a:noFill/>
          <a:ln>
            <a:noFill/>
          </a:ln>
        </p:spPr>
        <p:txBody>
          <a:bodyPr spcFirstLastPara="1" wrap="square" lIns="90475" tIns="44450" rIns="90475" bIns="44450" anchor="t" anchorCtr="0">
            <a:noAutofit/>
          </a:bodyPr>
          <a:lstStyle/>
          <a:p>
            <a:pPr marL="0" lvl="0" indent="0" algn="l" rtl="0">
              <a:lnSpc>
                <a:spcPct val="100000"/>
              </a:lnSpc>
              <a:spcBef>
                <a:spcPts val="360"/>
              </a:spcBef>
              <a:spcAft>
                <a:spcPts val="0"/>
              </a:spcAft>
              <a:buSzPts val="1400"/>
              <a:buNone/>
            </a:pPr>
            <a:endParaRPr dirty="0"/>
          </a:p>
        </p:txBody>
      </p:sp>
      <p:sp>
        <p:nvSpPr>
          <p:cNvPr id="281" name="Google Shape;281;p22:notes"/>
          <p:cNvSpPr>
            <a:spLocks noGrp="1" noRot="1" noChangeAspect="1"/>
          </p:cNvSpPr>
          <p:nvPr>
            <p:ph type="sldImg" idx="2"/>
          </p:nvPr>
        </p:nvSpPr>
        <p:spPr>
          <a:xfrm>
            <a:off x="369888" y="690563"/>
            <a:ext cx="6121400" cy="34432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chemeClr val="dk1"/>
            </a:solidFill>
            <a:prstDash val="solid"/>
            <a:miter lim="800000"/>
            <a:headEnd type="none" w="sm" len="sm"/>
            <a:tailEnd type="none" w="sm" len="sm"/>
          </a:ln>
        </p:spPr>
      </p:sp>
    </p:spTree>
    <p:extLst>
      <p:ext uri="{BB962C8B-B14F-4D97-AF65-F5344CB8AC3E}">
        <p14:creationId xmlns:p14="http://schemas.microsoft.com/office/powerpoint/2010/main" val="1872479207"/>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p23:notes"/>
          <p:cNvSpPr txBox="1">
            <a:spLocks noGrp="1"/>
          </p:cNvSpPr>
          <p:nvPr>
            <p:ph type="body" idx="1"/>
          </p:nvPr>
        </p:nvSpPr>
        <p:spPr>
          <a:xfrm>
            <a:off x="914400" y="4365625"/>
            <a:ext cx="5029200" cy="3871913"/>
          </a:xfrm>
          <a:prstGeom prst="rect">
            <a:avLst/>
          </a:prstGeom>
          <a:noFill/>
          <a:ln>
            <a:noFill/>
          </a:ln>
        </p:spPr>
        <p:txBody>
          <a:bodyPr spcFirstLastPara="1" wrap="square" lIns="90475" tIns="44450" rIns="90475" bIns="44450" anchor="t" anchorCtr="0">
            <a:noAutofit/>
          </a:bodyPr>
          <a:lstStyle/>
          <a:p>
            <a:pPr marL="0" lvl="0" indent="0" algn="l" rtl="0">
              <a:lnSpc>
                <a:spcPct val="100000"/>
              </a:lnSpc>
              <a:spcBef>
                <a:spcPts val="360"/>
              </a:spcBef>
              <a:spcAft>
                <a:spcPts val="0"/>
              </a:spcAft>
              <a:buSzPts val="1400"/>
              <a:buNone/>
            </a:pPr>
            <a:endParaRPr dirty="0"/>
          </a:p>
        </p:txBody>
      </p:sp>
      <p:sp>
        <p:nvSpPr>
          <p:cNvPr id="286" name="Google Shape;286;p23:notes"/>
          <p:cNvSpPr>
            <a:spLocks noGrp="1" noRot="1" noChangeAspect="1"/>
          </p:cNvSpPr>
          <p:nvPr>
            <p:ph type="sldImg" idx="2"/>
          </p:nvPr>
        </p:nvSpPr>
        <p:spPr>
          <a:xfrm>
            <a:off x="369888" y="690563"/>
            <a:ext cx="6121400" cy="34432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chemeClr val="dk1"/>
            </a:solidFill>
            <a:prstDash val="solid"/>
            <a:miter lim="800000"/>
            <a:headEnd type="none" w="sm" len="sm"/>
            <a:tailEnd type="none" w="sm" len="sm"/>
          </a:ln>
        </p:spPr>
      </p:sp>
    </p:spTree>
    <p:extLst>
      <p:ext uri="{BB962C8B-B14F-4D97-AF65-F5344CB8AC3E}">
        <p14:creationId xmlns:p14="http://schemas.microsoft.com/office/powerpoint/2010/main" val="3970318972"/>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p24:notes"/>
          <p:cNvSpPr txBox="1">
            <a:spLocks noGrp="1"/>
          </p:cNvSpPr>
          <p:nvPr>
            <p:ph type="body" idx="1"/>
          </p:nvPr>
        </p:nvSpPr>
        <p:spPr>
          <a:xfrm>
            <a:off x="914400" y="4365625"/>
            <a:ext cx="5029200" cy="3871913"/>
          </a:xfrm>
          <a:prstGeom prst="rect">
            <a:avLst/>
          </a:prstGeom>
          <a:noFill/>
          <a:ln>
            <a:noFill/>
          </a:ln>
        </p:spPr>
        <p:txBody>
          <a:bodyPr spcFirstLastPara="1" wrap="square" lIns="90475" tIns="44450" rIns="90475" bIns="44450" anchor="t" anchorCtr="0">
            <a:noAutofit/>
          </a:bodyPr>
          <a:lstStyle/>
          <a:p>
            <a:pPr marL="0" lvl="0" indent="0" algn="l" rtl="0">
              <a:lnSpc>
                <a:spcPct val="100000"/>
              </a:lnSpc>
              <a:spcBef>
                <a:spcPts val="360"/>
              </a:spcBef>
              <a:spcAft>
                <a:spcPts val="0"/>
              </a:spcAft>
              <a:buSzPts val="1400"/>
              <a:buNone/>
            </a:pPr>
            <a:endParaRPr dirty="0"/>
          </a:p>
        </p:txBody>
      </p:sp>
      <p:sp>
        <p:nvSpPr>
          <p:cNvPr id="291" name="Google Shape;291;p24:notes"/>
          <p:cNvSpPr>
            <a:spLocks noGrp="1" noRot="1" noChangeAspect="1"/>
          </p:cNvSpPr>
          <p:nvPr>
            <p:ph type="sldImg" idx="2"/>
          </p:nvPr>
        </p:nvSpPr>
        <p:spPr>
          <a:xfrm>
            <a:off x="369888" y="690563"/>
            <a:ext cx="6121400" cy="34432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chemeClr val="dk1"/>
            </a:solidFill>
            <a:prstDash val="solid"/>
            <a:miter lim="800000"/>
            <a:headEnd type="none" w="sm" len="sm"/>
            <a:tailEnd type="none" w="sm" len="sm"/>
          </a:ln>
        </p:spPr>
      </p:sp>
    </p:spTree>
    <p:extLst>
      <p:ext uri="{BB962C8B-B14F-4D97-AF65-F5344CB8AC3E}">
        <p14:creationId xmlns:p14="http://schemas.microsoft.com/office/powerpoint/2010/main" val="2477305862"/>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p25:notes"/>
          <p:cNvSpPr txBox="1">
            <a:spLocks noGrp="1"/>
          </p:cNvSpPr>
          <p:nvPr>
            <p:ph type="body" idx="1"/>
          </p:nvPr>
        </p:nvSpPr>
        <p:spPr>
          <a:xfrm>
            <a:off x="914400" y="4365625"/>
            <a:ext cx="5029200" cy="3871913"/>
          </a:xfrm>
          <a:prstGeom prst="rect">
            <a:avLst/>
          </a:prstGeom>
          <a:noFill/>
          <a:ln>
            <a:noFill/>
          </a:ln>
        </p:spPr>
        <p:txBody>
          <a:bodyPr spcFirstLastPara="1" wrap="square" lIns="90475" tIns="44450" rIns="90475" bIns="44450" anchor="t" anchorCtr="0">
            <a:noAutofit/>
          </a:bodyPr>
          <a:lstStyle/>
          <a:p>
            <a:pPr marL="0" lvl="0" indent="0" algn="l" rtl="0">
              <a:lnSpc>
                <a:spcPct val="100000"/>
              </a:lnSpc>
              <a:spcBef>
                <a:spcPts val="360"/>
              </a:spcBef>
              <a:spcAft>
                <a:spcPts val="0"/>
              </a:spcAft>
              <a:buSzPts val="1400"/>
              <a:buNone/>
            </a:pPr>
            <a:endParaRPr dirty="0"/>
          </a:p>
        </p:txBody>
      </p:sp>
      <p:sp>
        <p:nvSpPr>
          <p:cNvPr id="298" name="Google Shape;298;p25:notes"/>
          <p:cNvSpPr>
            <a:spLocks noGrp="1" noRot="1" noChangeAspect="1"/>
          </p:cNvSpPr>
          <p:nvPr>
            <p:ph type="sldImg" idx="2"/>
          </p:nvPr>
        </p:nvSpPr>
        <p:spPr>
          <a:xfrm>
            <a:off x="369888" y="690563"/>
            <a:ext cx="6121400" cy="34432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chemeClr val="dk1"/>
            </a:solidFill>
            <a:prstDash val="solid"/>
            <a:miter lim="800000"/>
            <a:headEnd type="none" w="sm" len="sm"/>
            <a:tailEnd type="none" w="sm" len="sm"/>
          </a:ln>
        </p:spPr>
      </p:sp>
    </p:spTree>
    <p:extLst>
      <p:ext uri="{BB962C8B-B14F-4D97-AF65-F5344CB8AC3E}">
        <p14:creationId xmlns:p14="http://schemas.microsoft.com/office/powerpoint/2010/main" val="970970219"/>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p26:notes"/>
          <p:cNvSpPr txBox="1">
            <a:spLocks noGrp="1"/>
          </p:cNvSpPr>
          <p:nvPr>
            <p:ph type="body" idx="1"/>
          </p:nvPr>
        </p:nvSpPr>
        <p:spPr>
          <a:xfrm>
            <a:off x="914400" y="4365625"/>
            <a:ext cx="5029200" cy="3871913"/>
          </a:xfrm>
          <a:prstGeom prst="rect">
            <a:avLst/>
          </a:prstGeom>
          <a:noFill/>
          <a:ln>
            <a:noFill/>
          </a:ln>
        </p:spPr>
        <p:txBody>
          <a:bodyPr spcFirstLastPara="1" wrap="square" lIns="90475" tIns="44450" rIns="90475" bIns="44450" anchor="t" anchorCtr="0">
            <a:noAutofit/>
          </a:bodyPr>
          <a:lstStyle/>
          <a:p>
            <a:pPr marL="0" lvl="0" indent="0" algn="l" rtl="0">
              <a:lnSpc>
                <a:spcPct val="100000"/>
              </a:lnSpc>
              <a:spcBef>
                <a:spcPts val="360"/>
              </a:spcBef>
              <a:spcAft>
                <a:spcPts val="0"/>
              </a:spcAft>
              <a:buSzPts val="1400"/>
              <a:buNone/>
            </a:pPr>
            <a:endParaRPr dirty="0"/>
          </a:p>
        </p:txBody>
      </p:sp>
      <p:sp>
        <p:nvSpPr>
          <p:cNvPr id="303" name="Google Shape;303;p26:notes"/>
          <p:cNvSpPr>
            <a:spLocks noGrp="1" noRot="1" noChangeAspect="1"/>
          </p:cNvSpPr>
          <p:nvPr>
            <p:ph type="sldImg" idx="2"/>
          </p:nvPr>
        </p:nvSpPr>
        <p:spPr>
          <a:xfrm>
            <a:off x="369888" y="690563"/>
            <a:ext cx="6121400" cy="34432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chemeClr val="dk1"/>
            </a:solidFill>
            <a:prstDash val="solid"/>
            <a:miter lim="800000"/>
            <a:headEnd type="none" w="sm" len="sm"/>
            <a:tailEnd type="none" w="sm" len="sm"/>
          </a:ln>
        </p:spPr>
      </p:sp>
    </p:spTree>
    <p:extLst>
      <p:ext uri="{BB962C8B-B14F-4D97-AF65-F5344CB8AC3E}">
        <p14:creationId xmlns:p14="http://schemas.microsoft.com/office/powerpoint/2010/main" val="2651886291"/>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p27:notes"/>
          <p:cNvSpPr txBox="1">
            <a:spLocks noGrp="1"/>
          </p:cNvSpPr>
          <p:nvPr>
            <p:ph type="body" idx="1"/>
          </p:nvPr>
        </p:nvSpPr>
        <p:spPr>
          <a:xfrm>
            <a:off x="914400" y="4365625"/>
            <a:ext cx="5029200" cy="3871913"/>
          </a:xfrm>
          <a:prstGeom prst="rect">
            <a:avLst/>
          </a:prstGeom>
          <a:noFill/>
          <a:ln>
            <a:noFill/>
          </a:ln>
        </p:spPr>
        <p:txBody>
          <a:bodyPr spcFirstLastPara="1" wrap="square" lIns="90475" tIns="44450" rIns="90475" bIns="44450" anchor="t" anchorCtr="0">
            <a:noAutofit/>
          </a:bodyPr>
          <a:lstStyle/>
          <a:p>
            <a:pPr marL="0" lvl="0" indent="0" algn="l" rtl="0">
              <a:lnSpc>
                <a:spcPct val="100000"/>
              </a:lnSpc>
              <a:spcBef>
                <a:spcPts val="360"/>
              </a:spcBef>
              <a:spcAft>
                <a:spcPts val="0"/>
              </a:spcAft>
              <a:buSzPts val="1400"/>
              <a:buNone/>
            </a:pPr>
            <a:endParaRPr dirty="0"/>
          </a:p>
        </p:txBody>
      </p:sp>
      <p:sp>
        <p:nvSpPr>
          <p:cNvPr id="308" name="Google Shape;308;p27:notes"/>
          <p:cNvSpPr>
            <a:spLocks noGrp="1" noRot="1" noChangeAspect="1"/>
          </p:cNvSpPr>
          <p:nvPr>
            <p:ph type="sldImg" idx="2"/>
          </p:nvPr>
        </p:nvSpPr>
        <p:spPr>
          <a:xfrm>
            <a:off x="369888" y="690563"/>
            <a:ext cx="6121400" cy="34432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chemeClr val="dk1"/>
            </a:solidFill>
            <a:prstDash val="solid"/>
            <a:miter lim="800000"/>
            <a:headEnd type="none" w="sm" len="sm"/>
            <a:tailEnd type="none" w="sm" len="sm"/>
          </a:ln>
        </p:spPr>
      </p:sp>
    </p:spTree>
    <p:extLst>
      <p:ext uri="{BB962C8B-B14F-4D97-AF65-F5344CB8AC3E}">
        <p14:creationId xmlns:p14="http://schemas.microsoft.com/office/powerpoint/2010/main" val="557670397"/>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p28:notes"/>
          <p:cNvSpPr txBox="1">
            <a:spLocks noGrp="1"/>
          </p:cNvSpPr>
          <p:nvPr>
            <p:ph type="body" idx="1"/>
          </p:nvPr>
        </p:nvSpPr>
        <p:spPr>
          <a:xfrm>
            <a:off x="914400" y="4365625"/>
            <a:ext cx="5029200" cy="3871913"/>
          </a:xfrm>
          <a:prstGeom prst="rect">
            <a:avLst/>
          </a:prstGeom>
          <a:noFill/>
          <a:ln>
            <a:noFill/>
          </a:ln>
        </p:spPr>
        <p:txBody>
          <a:bodyPr spcFirstLastPara="1" wrap="square" lIns="90475" tIns="44450" rIns="90475" bIns="44450" anchor="t" anchorCtr="0">
            <a:noAutofit/>
          </a:bodyPr>
          <a:lstStyle/>
          <a:p>
            <a:pPr marL="0" lvl="0" indent="0" algn="l" rtl="0">
              <a:lnSpc>
                <a:spcPct val="100000"/>
              </a:lnSpc>
              <a:spcBef>
                <a:spcPts val="360"/>
              </a:spcBef>
              <a:spcAft>
                <a:spcPts val="0"/>
              </a:spcAft>
              <a:buSzPts val="1400"/>
              <a:buNone/>
            </a:pPr>
            <a:endParaRPr dirty="0"/>
          </a:p>
        </p:txBody>
      </p:sp>
      <p:sp>
        <p:nvSpPr>
          <p:cNvPr id="314" name="Google Shape;314;p28:notes"/>
          <p:cNvSpPr>
            <a:spLocks noGrp="1" noRot="1" noChangeAspect="1"/>
          </p:cNvSpPr>
          <p:nvPr>
            <p:ph type="sldImg" idx="2"/>
          </p:nvPr>
        </p:nvSpPr>
        <p:spPr>
          <a:xfrm>
            <a:off x="369888" y="690563"/>
            <a:ext cx="6121400" cy="34432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chemeClr val="dk1"/>
            </a:solidFill>
            <a:prstDash val="solid"/>
            <a:miter lim="800000"/>
            <a:headEnd type="none" w="sm" len="sm"/>
            <a:tailEnd type="none" w="sm" len="sm"/>
          </a:ln>
        </p:spPr>
      </p:sp>
    </p:spTree>
    <p:extLst>
      <p:ext uri="{BB962C8B-B14F-4D97-AF65-F5344CB8AC3E}">
        <p14:creationId xmlns:p14="http://schemas.microsoft.com/office/powerpoint/2010/main" val="450220795"/>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p29:notes"/>
          <p:cNvSpPr txBox="1">
            <a:spLocks noGrp="1"/>
          </p:cNvSpPr>
          <p:nvPr>
            <p:ph type="body" idx="1"/>
          </p:nvPr>
        </p:nvSpPr>
        <p:spPr>
          <a:xfrm>
            <a:off x="914400" y="4365625"/>
            <a:ext cx="5029200" cy="3871913"/>
          </a:xfrm>
          <a:prstGeom prst="rect">
            <a:avLst/>
          </a:prstGeom>
          <a:noFill/>
          <a:ln>
            <a:noFill/>
          </a:ln>
        </p:spPr>
        <p:txBody>
          <a:bodyPr spcFirstLastPara="1" wrap="square" lIns="90475" tIns="44450" rIns="90475" bIns="44450" anchor="t" anchorCtr="0">
            <a:noAutofit/>
          </a:bodyPr>
          <a:lstStyle/>
          <a:p>
            <a:pPr marL="0" lvl="0" indent="0" algn="l" rtl="0">
              <a:lnSpc>
                <a:spcPct val="100000"/>
              </a:lnSpc>
              <a:spcBef>
                <a:spcPts val="360"/>
              </a:spcBef>
              <a:spcAft>
                <a:spcPts val="0"/>
              </a:spcAft>
              <a:buSzPts val="1400"/>
              <a:buNone/>
            </a:pPr>
            <a:endParaRPr dirty="0"/>
          </a:p>
        </p:txBody>
      </p:sp>
      <p:sp>
        <p:nvSpPr>
          <p:cNvPr id="322" name="Google Shape;322;p29:notes"/>
          <p:cNvSpPr>
            <a:spLocks noGrp="1" noRot="1" noChangeAspect="1"/>
          </p:cNvSpPr>
          <p:nvPr>
            <p:ph type="sldImg" idx="2"/>
          </p:nvPr>
        </p:nvSpPr>
        <p:spPr>
          <a:xfrm>
            <a:off x="369888" y="690563"/>
            <a:ext cx="6121400" cy="34432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chemeClr val="dk1"/>
            </a:solidFill>
            <a:prstDash val="solid"/>
            <a:miter lim="800000"/>
            <a:headEnd type="none" w="sm" len="sm"/>
            <a:tailEnd type="none" w="sm" len="sm"/>
          </a:ln>
        </p:spPr>
      </p:sp>
    </p:spTree>
    <p:extLst>
      <p:ext uri="{BB962C8B-B14F-4D97-AF65-F5344CB8AC3E}">
        <p14:creationId xmlns:p14="http://schemas.microsoft.com/office/powerpoint/2010/main" val="1735382722"/>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p30:notes"/>
          <p:cNvSpPr txBox="1">
            <a:spLocks noGrp="1"/>
          </p:cNvSpPr>
          <p:nvPr>
            <p:ph type="body" idx="1"/>
          </p:nvPr>
        </p:nvSpPr>
        <p:spPr>
          <a:xfrm>
            <a:off x="914400" y="4365625"/>
            <a:ext cx="5029200" cy="3871913"/>
          </a:xfrm>
          <a:prstGeom prst="rect">
            <a:avLst/>
          </a:prstGeom>
          <a:noFill/>
          <a:ln>
            <a:noFill/>
          </a:ln>
        </p:spPr>
        <p:txBody>
          <a:bodyPr spcFirstLastPara="1" wrap="square" lIns="90475" tIns="44450" rIns="90475" bIns="44450" anchor="t" anchorCtr="0">
            <a:noAutofit/>
          </a:bodyPr>
          <a:lstStyle/>
          <a:p>
            <a:pPr marL="0" lvl="0" indent="0" algn="l" rtl="0">
              <a:lnSpc>
                <a:spcPct val="100000"/>
              </a:lnSpc>
              <a:spcBef>
                <a:spcPts val="360"/>
              </a:spcBef>
              <a:spcAft>
                <a:spcPts val="0"/>
              </a:spcAft>
              <a:buSzPts val="1400"/>
              <a:buNone/>
            </a:pPr>
            <a:endParaRPr dirty="0"/>
          </a:p>
        </p:txBody>
      </p:sp>
      <p:sp>
        <p:nvSpPr>
          <p:cNvPr id="328" name="Google Shape;328;p30:notes"/>
          <p:cNvSpPr>
            <a:spLocks noGrp="1" noRot="1" noChangeAspect="1"/>
          </p:cNvSpPr>
          <p:nvPr>
            <p:ph type="sldImg" idx="2"/>
          </p:nvPr>
        </p:nvSpPr>
        <p:spPr>
          <a:xfrm>
            <a:off x="369888" y="690563"/>
            <a:ext cx="6121400" cy="34432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chemeClr val="dk1"/>
            </a:solidFill>
            <a:prstDash val="solid"/>
            <a:miter lim="800000"/>
            <a:headEnd type="none" w="sm" len="sm"/>
            <a:tailEnd type="none" w="sm" len="sm"/>
          </a:ln>
        </p:spPr>
      </p:sp>
    </p:spTree>
    <p:extLst>
      <p:ext uri="{BB962C8B-B14F-4D97-AF65-F5344CB8AC3E}">
        <p14:creationId xmlns:p14="http://schemas.microsoft.com/office/powerpoint/2010/main" val="959451984"/>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p31:notes"/>
          <p:cNvSpPr txBox="1">
            <a:spLocks noGrp="1"/>
          </p:cNvSpPr>
          <p:nvPr>
            <p:ph type="body" idx="1"/>
          </p:nvPr>
        </p:nvSpPr>
        <p:spPr>
          <a:xfrm>
            <a:off x="914400" y="4365625"/>
            <a:ext cx="5029200" cy="3871913"/>
          </a:xfrm>
          <a:prstGeom prst="rect">
            <a:avLst/>
          </a:prstGeom>
          <a:noFill/>
          <a:ln>
            <a:noFill/>
          </a:ln>
        </p:spPr>
        <p:txBody>
          <a:bodyPr spcFirstLastPara="1" wrap="square" lIns="90475" tIns="44450" rIns="90475" bIns="44450" anchor="t" anchorCtr="0">
            <a:noAutofit/>
          </a:bodyPr>
          <a:lstStyle/>
          <a:p>
            <a:pPr marL="0" lvl="0" indent="0" algn="l" rtl="0">
              <a:lnSpc>
                <a:spcPct val="100000"/>
              </a:lnSpc>
              <a:spcBef>
                <a:spcPts val="360"/>
              </a:spcBef>
              <a:spcAft>
                <a:spcPts val="0"/>
              </a:spcAft>
              <a:buSzPts val="1400"/>
              <a:buNone/>
            </a:pPr>
            <a:endParaRPr dirty="0"/>
          </a:p>
        </p:txBody>
      </p:sp>
      <p:sp>
        <p:nvSpPr>
          <p:cNvPr id="335" name="Google Shape;335;p31:notes"/>
          <p:cNvSpPr>
            <a:spLocks noGrp="1" noRot="1" noChangeAspect="1"/>
          </p:cNvSpPr>
          <p:nvPr>
            <p:ph type="sldImg" idx="2"/>
          </p:nvPr>
        </p:nvSpPr>
        <p:spPr>
          <a:xfrm>
            <a:off x="369888" y="690563"/>
            <a:ext cx="6121400" cy="34432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chemeClr val="dk1"/>
            </a:solidFill>
            <a:prstDash val="solid"/>
            <a:miter lim="800000"/>
            <a:headEnd type="none" w="sm" len="sm"/>
            <a:tailEnd type="none" w="sm" len="sm"/>
          </a:ln>
        </p:spPr>
      </p:sp>
    </p:spTree>
    <p:extLst>
      <p:ext uri="{BB962C8B-B14F-4D97-AF65-F5344CB8AC3E}">
        <p14:creationId xmlns:p14="http://schemas.microsoft.com/office/powerpoint/2010/main" val="14880312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29" name="Notes Placeholder">
            <a:extLst>
              <a:ext uri="{FF2B5EF4-FFF2-40B4-BE49-F238E27FC236}">
                <a16:creationId xmlns:a16="http://schemas.microsoft.com/office/drawing/2014/main" id="{87580388-C9D2-47FF-9FF4-66032DB17220}"/>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ndParaRPr>
          </a:p>
        </p:txBody>
      </p:sp>
      <p:sp>
        <p:nvSpPr>
          <p:cNvPr id="201730" name="Slide Number Placeholder 2">
            <a:extLst>
              <a:ext uri="{FF2B5EF4-FFF2-40B4-BE49-F238E27FC236}">
                <a16:creationId xmlns:a16="http://schemas.microsoft.com/office/drawing/2014/main" id="{E4036FB5-F592-4697-AD91-9CFA03C442BA}"/>
              </a:ext>
            </a:extLst>
          </p:cNvPr>
          <p:cNvSpPr>
            <a:spLocks noGrp="1"/>
          </p:cNvSpPr>
          <p:nvPr>
            <p:ph type="sldNum" sz="quarter" idx="4294967295"/>
          </p:nvPr>
        </p:nvSpPr>
        <p:spPr bwMode="auto">
          <a:xfrm>
            <a:off x="3884613" y="8685213"/>
            <a:ext cx="29718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b="1">
                <a:solidFill>
                  <a:schemeClr val="tx1"/>
                </a:solidFill>
                <a:latin typeface="Arial" panose="020B0604020202020204" pitchFamily="34" charset="0"/>
              </a:defRPr>
            </a:lvl1pPr>
            <a:lvl2pPr marL="742950" indent="-285750">
              <a:defRPr sz="2000" b="1">
                <a:solidFill>
                  <a:schemeClr val="tx1"/>
                </a:solidFill>
                <a:latin typeface="Arial" panose="020B0604020202020204" pitchFamily="34" charset="0"/>
              </a:defRPr>
            </a:lvl2pPr>
            <a:lvl3pPr marL="1143000" indent="-228600">
              <a:defRPr sz="2000" b="1">
                <a:solidFill>
                  <a:schemeClr val="tx1"/>
                </a:solidFill>
                <a:latin typeface="Arial" panose="020B0604020202020204" pitchFamily="34" charset="0"/>
              </a:defRPr>
            </a:lvl3pPr>
            <a:lvl4pPr marL="1600200" indent="-228600">
              <a:defRPr sz="2000" b="1">
                <a:solidFill>
                  <a:schemeClr val="tx1"/>
                </a:solidFill>
                <a:latin typeface="Arial" panose="020B0604020202020204" pitchFamily="34" charset="0"/>
              </a:defRPr>
            </a:lvl4pPr>
            <a:lvl5pPr marL="2057400" indent="-228600">
              <a:defRPr sz="2000" b="1">
                <a:solidFill>
                  <a:schemeClr val="tx1"/>
                </a:solidFill>
                <a:latin typeface="Arial" panose="020B0604020202020204" pitchFamily="34" charset="0"/>
              </a:defRPr>
            </a:lvl5pPr>
            <a:lvl6pPr marL="2514600" indent="-228600" eaLnBrk="0" fontAlgn="base" hangingPunct="0">
              <a:spcBef>
                <a:spcPct val="0"/>
              </a:spcBef>
              <a:spcAft>
                <a:spcPct val="0"/>
              </a:spcAft>
              <a:defRPr sz="2000" b="1">
                <a:solidFill>
                  <a:schemeClr val="tx1"/>
                </a:solidFill>
                <a:latin typeface="Arial" panose="020B0604020202020204" pitchFamily="34" charset="0"/>
              </a:defRPr>
            </a:lvl6pPr>
            <a:lvl7pPr marL="2971800" indent="-228600" eaLnBrk="0" fontAlgn="base" hangingPunct="0">
              <a:spcBef>
                <a:spcPct val="0"/>
              </a:spcBef>
              <a:spcAft>
                <a:spcPct val="0"/>
              </a:spcAft>
              <a:defRPr sz="2000" b="1">
                <a:solidFill>
                  <a:schemeClr val="tx1"/>
                </a:solidFill>
                <a:latin typeface="Arial" panose="020B0604020202020204" pitchFamily="34" charset="0"/>
              </a:defRPr>
            </a:lvl7pPr>
            <a:lvl8pPr marL="3429000" indent="-228600" eaLnBrk="0" fontAlgn="base" hangingPunct="0">
              <a:spcBef>
                <a:spcPct val="0"/>
              </a:spcBef>
              <a:spcAft>
                <a:spcPct val="0"/>
              </a:spcAft>
              <a:defRPr sz="2000" b="1">
                <a:solidFill>
                  <a:schemeClr val="tx1"/>
                </a:solidFill>
                <a:latin typeface="Arial" panose="020B0604020202020204" pitchFamily="34" charset="0"/>
              </a:defRPr>
            </a:lvl8pPr>
            <a:lvl9pPr marL="3886200" indent="-228600" eaLnBrk="0" fontAlgn="base" hangingPunct="0">
              <a:spcBef>
                <a:spcPct val="0"/>
              </a:spcBef>
              <a:spcAft>
                <a:spcPct val="0"/>
              </a:spcAft>
              <a:defRPr sz="2000" b="1">
                <a:solidFill>
                  <a:schemeClr val="tx1"/>
                </a:solidFill>
                <a:latin typeface="Arial" panose="020B0604020202020204" pitchFamily="34"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4B19B8FE-A4FF-40A2-BCD1-E4AC2E6CFDBA}" type="slidenum">
              <a:rPr kumimoji="0" lang="en-US" altLang="en-US" sz="2000" b="1" i="0" u="none" strike="noStrike" kern="1200" cap="none" spc="0" normalizeH="0" baseline="0" noProof="0">
                <a:ln>
                  <a:noFill/>
                </a:ln>
                <a:solidFill>
                  <a:srgbClr val="000000"/>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altLang="en-US" sz="2000" b="1"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201731" name="Footer Placeholder 3">
            <a:extLst>
              <a:ext uri="{FF2B5EF4-FFF2-40B4-BE49-F238E27FC236}">
                <a16:creationId xmlns:a16="http://schemas.microsoft.com/office/drawing/2014/main" id="{C691765D-74AA-4F53-8C82-6C8862EFEF76}"/>
              </a:ext>
            </a:extLst>
          </p:cNvPr>
          <p:cNvSpPr>
            <a:spLocks noGrp="1"/>
          </p:cNvSpPr>
          <p:nvPr>
            <p:ph type="ftr" sz="quarter" idx="4294967295"/>
          </p:nvPr>
        </p:nvSpPr>
        <p:spPr bwMode="auto">
          <a:xfrm>
            <a:off x="0" y="8685213"/>
            <a:ext cx="29718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b="1">
                <a:solidFill>
                  <a:schemeClr val="tx1"/>
                </a:solidFill>
                <a:latin typeface="Arial" panose="020B0604020202020204" pitchFamily="34" charset="0"/>
              </a:defRPr>
            </a:lvl1pPr>
            <a:lvl2pPr marL="742950" indent="-285750">
              <a:defRPr sz="2000" b="1">
                <a:solidFill>
                  <a:schemeClr val="tx1"/>
                </a:solidFill>
                <a:latin typeface="Arial" panose="020B0604020202020204" pitchFamily="34" charset="0"/>
              </a:defRPr>
            </a:lvl2pPr>
            <a:lvl3pPr marL="1143000" indent="-228600">
              <a:defRPr sz="2000" b="1">
                <a:solidFill>
                  <a:schemeClr val="tx1"/>
                </a:solidFill>
                <a:latin typeface="Arial" panose="020B0604020202020204" pitchFamily="34" charset="0"/>
              </a:defRPr>
            </a:lvl3pPr>
            <a:lvl4pPr marL="1600200" indent="-228600">
              <a:defRPr sz="2000" b="1">
                <a:solidFill>
                  <a:schemeClr val="tx1"/>
                </a:solidFill>
                <a:latin typeface="Arial" panose="020B0604020202020204" pitchFamily="34" charset="0"/>
              </a:defRPr>
            </a:lvl4pPr>
            <a:lvl5pPr marL="2057400" indent="-228600">
              <a:defRPr sz="2000" b="1">
                <a:solidFill>
                  <a:schemeClr val="tx1"/>
                </a:solidFill>
                <a:latin typeface="Arial" panose="020B0604020202020204" pitchFamily="34" charset="0"/>
              </a:defRPr>
            </a:lvl5pPr>
            <a:lvl6pPr marL="2514600" indent="-228600" eaLnBrk="0" fontAlgn="base" hangingPunct="0">
              <a:spcBef>
                <a:spcPct val="0"/>
              </a:spcBef>
              <a:spcAft>
                <a:spcPct val="0"/>
              </a:spcAft>
              <a:defRPr sz="2000" b="1">
                <a:solidFill>
                  <a:schemeClr val="tx1"/>
                </a:solidFill>
                <a:latin typeface="Arial" panose="020B0604020202020204" pitchFamily="34" charset="0"/>
              </a:defRPr>
            </a:lvl6pPr>
            <a:lvl7pPr marL="2971800" indent="-228600" eaLnBrk="0" fontAlgn="base" hangingPunct="0">
              <a:spcBef>
                <a:spcPct val="0"/>
              </a:spcBef>
              <a:spcAft>
                <a:spcPct val="0"/>
              </a:spcAft>
              <a:defRPr sz="2000" b="1">
                <a:solidFill>
                  <a:schemeClr val="tx1"/>
                </a:solidFill>
                <a:latin typeface="Arial" panose="020B0604020202020204" pitchFamily="34" charset="0"/>
              </a:defRPr>
            </a:lvl7pPr>
            <a:lvl8pPr marL="3429000" indent="-228600" eaLnBrk="0" fontAlgn="base" hangingPunct="0">
              <a:spcBef>
                <a:spcPct val="0"/>
              </a:spcBef>
              <a:spcAft>
                <a:spcPct val="0"/>
              </a:spcAft>
              <a:defRPr sz="2000" b="1">
                <a:solidFill>
                  <a:schemeClr val="tx1"/>
                </a:solidFill>
                <a:latin typeface="Arial" panose="020B0604020202020204" pitchFamily="34" charset="0"/>
              </a:defRPr>
            </a:lvl8pPr>
            <a:lvl9pPr marL="3886200" indent="-228600" eaLnBrk="0" fontAlgn="base" hangingPunct="0">
              <a:spcBef>
                <a:spcPct val="0"/>
              </a:spcBef>
              <a:spcAft>
                <a:spcPct val="0"/>
              </a:spcAft>
              <a:defRPr sz="2000" b="1">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000" b="1" i="0" u="none" strike="noStrike" kern="1200" cap="none" spc="0" normalizeH="0" baseline="0" noProof="0">
                <a:ln>
                  <a:noFill/>
                </a:ln>
                <a:solidFill>
                  <a:srgbClr val="000000"/>
                </a:solidFill>
                <a:effectLst/>
                <a:uLnTx/>
                <a:uFillTx/>
                <a:latin typeface="Arial" panose="020B0604020202020204" pitchFamily="34" charset="0"/>
                <a:ea typeface="+mn-ea"/>
                <a:cs typeface="+mn-cs"/>
              </a:rPr>
              <a:t>2013 ExcelR Solutions. All Rights Reserved</a:t>
            </a:r>
          </a:p>
        </p:txBody>
      </p:sp>
    </p:spTree>
    <p:extLst>
      <p:ext uri="{BB962C8B-B14F-4D97-AF65-F5344CB8AC3E}">
        <p14:creationId xmlns:p14="http://schemas.microsoft.com/office/powerpoint/2010/main" val="4136896739"/>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7" name="Google Shape;87;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34913147"/>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7" name="Google Shape;87;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62080561"/>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2" name="Google Shape;92;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34522553"/>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8" name="Google Shape;98;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80818531"/>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49346677"/>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9" name="Google Shape;109;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46816904"/>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5" name="Google Shape;115;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55162582"/>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1" name="Google Shape;121;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59289302"/>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7" name="Google Shape;127;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36762222"/>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3" name="Google Shape;133;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993648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p2:notes"/>
          <p:cNvSpPr txBox="1">
            <a:spLocks noGrp="1"/>
          </p:cNvSpPr>
          <p:nvPr>
            <p:ph type="body" idx="1"/>
          </p:nvPr>
        </p:nvSpPr>
        <p:spPr>
          <a:xfrm>
            <a:off x="914400" y="4365625"/>
            <a:ext cx="5029200" cy="3871912"/>
          </a:xfrm>
          <a:prstGeom prst="rect">
            <a:avLst/>
          </a:prstGeom>
          <a:noFill/>
          <a:ln>
            <a:noFill/>
          </a:ln>
        </p:spPr>
        <p:txBody>
          <a:bodyPr spcFirstLastPara="1" wrap="square" lIns="90475" tIns="44450" rIns="90475" bIns="44450" anchor="t" anchorCtr="0">
            <a:noAutofit/>
          </a:bodyPr>
          <a:lstStyle/>
          <a:p>
            <a:pPr marL="0" lvl="0" indent="0" algn="l" rtl="0">
              <a:lnSpc>
                <a:spcPct val="100000"/>
              </a:lnSpc>
              <a:spcBef>
                <a:spcPts val="0"/>
              </a:spcBef>
              <a:spcAft>
                <a:spcPts val="0"/>
              </a:spcAft>
              <a:buSzPts val="1400"/>
              <a:buNone/>
            </a:pPr>
            <a:endParaRPr dirty="0"/>
          </a:p>
        </p:txBody>
      </p:sp>
      <p:sp>
        <p:nvSpPr>
          <p:cNvPr id="217" name="Google Shape;217;p2:notes"/>
          <p:cNvSpPr>
            <a:spLocks noGrp="1" noRot="1" noChangeAspect="1"/>
          </p:cNvSpPr>
          <p:nvPr>
            <p:ph type="sldImg" idx="2"/>
          </p:nvPr>
        </p:nvSpPr>
        <p:spPr>
          <a:xfrm>
            <a:off x="369887" y="690562"/>
            <a:ext cx="6121400" cy="34432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Tree>
    <p:extLst>
      <p:ext uri="{BB962C8B-B14F-4D97-AF65-F5344CB8AC3E}">
        <p14:creationId xmlns:p14="http://schemas.microsoft.com/office/powerpoint/2010/main" val="3102140578"/>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9" name="Google Shape;139;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23051088"/>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7" name="Google Shape;147;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48671157"/>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4" name="Google Shape;154;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40069552"/>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5" name="Google Shape;165;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60583176"/>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p1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1" name="Google Shape;171;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59439544"/>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p1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7" name="Google Shape;177;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36775039"/>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p1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2" name="Google Shape;182;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89797834"/>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p1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7" name="Google Shape;187;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86325509"/>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p1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4" name="Google Shape;194;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2078720"/>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p1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3" name="Google Shape;203;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000388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p3:notes"/>
          <p:cNvSpPr txBox="1">
            <a:spLocks noGrp="1"/>
          </p:cNvSpPr>
          <p:nvPr>
            <p:ph type="body" idx="1"/>
          </p:nvPr>
        </p:nvSpPr>
        <p:spPr>
          <a:xfrm>
            <a:off x="914400" y="4365625"/>
            <a:ext cx="5029200" cy="3871912"/>
          </a:xfrm>
          <a:prstGeom prst="rect">
            <a:avLst/>
          </a:prstGeom>
          <a:noFill/>
          <a:ln>
            <a:noFill/>
          </a:ln>
        </p:spPr>
        <p:txBody>
          <a:bodyPr spcFirstLastPara="1" wrap="square" lIns="90475" tIns="44450" rIns="90475" bIns="44450" anchor="t" anchorCtr="0">
            <a:noAutofit/>
          </a:bodyPr>
          <a:lstStyle/>
          <a:p>
            <a:pPr marL="0" lvl="0" indent="0" algn="l" rtl="0">
              <a:lnSpc>
                <a:spcPct val="100000"/>
              </a:lnSpc>
              <a:spcBef>
                <a:spcPts val="0"/>
              </a:spcBef>
              <a:spcAft>
                <a:spcPts val="0"/>
              </a:spcAft>
              <a:buSzPts val="1400"/>
              <a:buNone/>
            </a:pPr>
            <a:endParaRPr dirty="0"/>
          </a:p>
        </p:txBody>
      </p:sp>
      <p:sp>
        <p:nvSpPr>
          <p:cNvPr id="222" name="Google Shape;222;p3:notes"/>
          <p:cNvSpPr>
            <a:spLocks noGrp="1" noRot="1" noChangeAspect="1"/>
          </p:cNvSpPr>
          <p:nvPr>
            <p:ph type="sldImg" idx="2"/>
          </p:nvPr>
        </p:nvSpPr>
        <p:spPr>
          <a:xfrm>
            <a:off x="369887" y="690562"/>
            <a:ext cx="6121400" cy="34432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Tree>
    <p:extLst>
      <p:ext uri="{BB962C8B-B14F-4D97-AF65-F5344CB8AC3E}">
        <p14:creationId xmlns:p14="http://schemas.microsoft.com/office/powerpoint/2010/main" val="2141578992"/>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p2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0" name="Google Shape;210;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17792483"/>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p2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7" name="Google Shape;217;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72254727"/>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p2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3" name="Google Shape;223;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54748735"/>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2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8" name="Google Shape;228;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6075520"/>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p2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3" name="Google Shape;233;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71668300"/>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p2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3" name="Google Shape;243;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23874113"/>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p2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1" name="Google Shape;251;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41705955"/>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p2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6" name="Google Shape;256;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06718516"/>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p2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9" name="Google Shape;269;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87605333"/>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p2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5" name="Google Shape;275;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070176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p6:notes"/>
          <p:cNvSpPr txBox="1">
            <a:spLocks noGrp="1"/>
          </p:cNvSpPr>
          <p:nvPr>
            <p:ph type="body" idx="1"/>
          </p:nvPr>
        </p:nvSpPr>
        <p:spPr>
          <a:xfrm>
            <a:off x="914400" y="4365625"/>
            <a:ext cx="5029200" cy="3871912"/>
          </a:xfrm>
          <a:prstGeom prst="rect">
            <a:avLst/>
          </a:prstGeom>
          <a:noFill/>
          <a:ln>
            <a:noFill/>
          </a:ln>
        </p:spPr>
        <p:txBody>
          <a:bodyPr spcFirstLastPara="1" wrap="square" lIns="90475" tIns="44450" rIns="90475" bIns="44450" anchor="t" anchorCtr="0">
            <a:noAutofit/>
          </a:bodyPr>
          <a:lstStyle/>
          <a:p>
            <a:pPr marL="0" lvl="0" indent="0" algn="l" rtl="0">
              <a:lnSpc>
                <a:spcPct val="100000"/>
              </a:lnSpc>
              <a:spcBef>
                <a:spcPts val="0"/>
              </a:spcBef>
              <a:spcAft>
                <a:spcPts val="0"/>
              </a:spcAft>
              <a:buSzPts val="1400"/>
              <a:buNone/>
            </a:pPr>
            <a:endParaRPr dirty="0"/>
          </a:p>
        </p:txBody>
      </p:sp>
      <p:sp>
        <p:nvSpPr>
          <p:cNvPr id="242" name="Google Shape;242;p6:notes"/>
          <p:cNvSpPr>
            <a:spLocks noGrp="1" noRot="1" noChangeAspect="1"/>
          </p:cNvSpPr>
          <p:nvPr>
            <p:ph type="sldImg" idx="2"/>
          </p:nvPr>
        </p:nvSpPr>
        <p:spPr>
          <a:xfrm>
            <a:off x="369888" y="690563"/>
            <a:ext cx="6121400" cy="34432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Tree>
    <p:extLst>
      <p:ext uri="{BB962C8B-B14F-4D97-AF65-F5344CB8AC3E}">
        <p14:creationId xmlns:p14="http://schemas.microsoft.com/office/powerpoint/2010/main" val="3622063295"/>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p3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2" name="Google Shape;282;p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94777117"/>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p3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8" name="Google Shape;288;p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07258991"/>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p3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5" name="Google Shape;295;p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71850453"/>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p3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2" name="Google Shape;302;p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33201485"/>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p3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3" name="Google Shape;313;p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63344338"/>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p3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9" name="Google Shape;319;p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79225131"/>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p3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9" name="Google Shape;329;p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32634302"/>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p3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8" name="Google Shape;338;p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202415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p7:notes"/>
          <p:cNvSpPr txBox="1">
            <a:spLocks noGrp="1"/>
          </p:cNvSpPr>
          <p:nvPr>
            <p:ph type="body" idx="1"/>
          </p:nvPr>
        </p:nvSpPr>
        <p:spPr>
          <a:xfrm>
            <a:off x="914400" y="4365625"/>
            <a:ext cx="5029200" cy="3871912"/>
          </a:xfrm>
          <a:prstGeom prst="rect">
            <a:avLst/>
          </a:prstGeom>
          <a:noFill/>
          <a:ln>
            <a:noFill/>
          </a:ln>
        </p:spPr>
        <p:txBody>
          <a:bodyPr spcFirstLastPara="1" wrap="square" lIns="90475" tIns="44450" rIns="90475" bIns="44450" anchor="t" anchorCtr="0">
            <a:noAutofit/>
          </a:bodyPr>
          <a:lstStyle/>
          <a:p>
            <a:pPr marL="0" lvl="0" indent="0" algn="l" rtl="0">
              <a:lnSpc>
                <a:spcPct val="100000"/>
              </a:lnSpc>
              <a:spcBef>
                <a:spcPts val="0"/>
              </a:spcBef>
              <a:spcAft>
                <a:spcPts val="0"/>
              </a:spcAft>
              <a:buSzPts val="1400"/>
              <a:buNone/>
            </a:pPr>
            <a:endParaRPr dirty="0"/>
          </a:p>
        </p:txBody>
      </p:sp>
      <p:sp>
        <p:nvSpPr>
          <p:cNvPr id="252" name="Google Shape;252;p7:notes"/>
          <p:cNvSpPr>
            <a:spLocks noGrp="1" noRot="1" noChangeAspect="1"/>
          </p:cNvSpPr>
          <p:nvPr>
            <p:ph type="sldImg" idx="2"/>
          </p:nvPr>
        </p:nvSpPr>
        <p:spPr>
          <a:xfrm>
            <a:off x="369888" y="690563"/>
            <a:ext cx="6121400" cy="34432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Tree>
    <p:extLst>
      <p:ext uri="{BB962C8B-B14F-4D97-AF65-F5344CB8AC3E}">
        <p14:creationId xmlns:p14="http://schemas.microsoft.com/office/powerpoint/2010/main" val="30863085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p8:notes"/>
          <p:cNvSpPr txBox="1">
            <a:spLocks noGrp="1"/>
          </p:cNvSpPr>
          <p:nvPr>
            <p:ph type="body" idx="1"/>
          </p:nvPr>
        </p:nvSpPr>
        <p:spPr>
          <a:xfrm>
            <a:off x="914400" y="4365625"/>
            <a:ext cx="5029200" cy="3871912"/>
          </a:xfrm>
          <a:prstGeom prst="rect">
            <a:avLst/>
          </a:prstGeom>
          <a:noFill/>
          <a:ln>
            <a:noFill/>
          </a:ln>
        </p:spPr>
        <p:txBody>
          <a:bodyPr spcFirstLastPara="1" wrap="square" lIns="90475" tIns="44450" rIns="90475" bIns="44450" anchor="t" anchorCtr="0">
            <a:noAutofit/>
          </a:bodyPr>
          <a:lstStyle/>
          <a:p>
            <a:pPr marL="0" lvl="0" indent="0" algn="l" rtl="0">
              <a:lnSpc>
                <a:spcPct val="100000"/>
              </a:lnSpc>
              <a:spcBef>
                <a:spcPts val="0"/>
              </a:spcBef>
              <a:spcAft>
                <a:spcPts val="0"/>
              </a:spcAft>
              <a:buSzPts val="1400"/>
              <a:buNone/>
            </a:pPr>
            <a:endParaRPr dirty="0"/>
          </a:p>
        </p:txBody>
      </p:sp>
      <p:sp>
        <p:nvSpPr>
          <p:cNvPr id="260" name="Google Shape;260;p8:notes"/>
          <p:cNvSpPr>
            <a:spLocks noGrp="1" noRot="1" noChangeAspect="1"/>
          </p:cNvSpPr>
          <p:nvPr>
            <p:ph type="sldImg" idx="2"/>
          </p:nvPr>
        </p:nvSpPr>
        <p:spPr>
          <a:xfrm>
            <a:off x="369888" y="690563"/>
            <a:ext cx="6121400" cy="34432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Tree>
    <p:extLst>
      <p:ext uri="{BB962C8B-B14F-4D97-AF65-F5344CB8AC3E}">
        <p14:creationId xmlns:p14="http://schemas.microsoft.com/office/powerpoint/2010/main" val="1923308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p9:notes"/>
          <p:cNvSpPr txBox="1">
            <a:spLocks noGrp="1"/>
          </p:cNvSpPr>
          <p:nvPr>
            <p:ph type="body" idx="1"/>
          </p:nvPr>
        </p:nvSpPr>
        <p:spPr>
          <a:xfrm>
            <a:off x="914400" y="4365625"/>
            <a:ext cx="5029200" cy="3871912"/>
          </a:xfrm>
          <a:prstGeom prst="rect">
            <a:avLst/>
          </a:prstGeom>
          <a:noFill/>
          <a:ln>
            <a:noFill/>
          </a:ln>
        </p:spPr>
        <p:txBody>
          <a:bodyPr spcFirstLastPara="1" wrap="square" lIns="90475" tIns="44450" rIns="90475" bIns="44450" anchor="t" anchorCtr="0">
            <a:noAutofit/>
          </a:bodyPr>
          <a:lstStyle/>
          <a:p>
            <a:pPr marL="0" lvl="0" indent="0" algn="l" rtl="0">
              <a:lnSpc>
                <a:spcPct val="100000"/>
              </a:lnSpc>
              <a:spcBef>
                <a:spcPts val="0"/>
              </a:spcBef>
              <a:spcAft>
                <a:spcPts val="0"/>
              </a:spcAft>
              <a:buSzPts val="1400"/>
              <a:buNone/>
            </a:pPr>
            <a:endParaRPr dirty="0"/>
          </a:p>
        </p:txBody>
      </p:sp>
      <p:sp>
        <p:nvSpPr>
          <p:cNvPr id="266" name="Google Shape;266;p9:notes"/>
          <p:cNvSpPr>
            <a:spLocks noGrp="1" noRot="1" noChangeAspect="1"/>
          </p:cNvSpPr>
          <p:nvPr>
            <p:ph type="sldImg" idx="2"/>
          </p:nvPr>
        </p:nvSpPr>
        <p:spPr>
          <a:xfrm>
            <a:off x="369888" y="690563"/>
            <a:ext cx="6121400" cy="34432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Tree>
    <p:extLst>
      <p:ext uri="{BB962C8B-B14F-4D97-AF65-F5344CB8AC3E}">
        <p14:creationId xmlns:p14="http://schemas.microsoft.com/office/powerpoint/2010/main" val="22092865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p10:notes"/>
          <p:cNvSpPr txBox="1">
            <a:spLocks noGrp="1"/>
          </p:cNvSpPr>
          <p:nvPr>
            <p:ph type="body" idx="1"/>
          </p:nvPr>
        </p:nvSpPr>
        <p:spPr>
          <a:xfrm>
            <a:off x="914400" y="4365625"/>
            <a:ext cx="5029200" cy="3871912"/>
          </a:xfrm>
          <a:prstGeom prst="rect">
            <a:avLst/>
          </a:prstGeom>
          <a:noFill/>
          <a:ln>
            <a:noFill/>
          </a:ln>
        </p:spPr>
        <p:txBody>
          <a:bodyPr spcFirstLastPara="1" wrap="square" lIns="90475" tIns="44450" rIns="90475" bIns="44450" anchor="t" anchorCtr="0">
            <a:noAutofit/>
          </a:bodyPr>
          <a:lstStyle/>
          <a:p>
            <a:pPr marL="0" lvl="0" indent="0" algn="l" rtl="0">
              <a:lnSpc>
                <a:spcPct val="100000"/>
              </a:lnSpc>
              <a:spcBef>
                <a:spcPts val="0"/>
              </a:spcBef>
              <a:spcAft>
                <a:spcPts val="0"/>
              </a:spcAft>
              <a:buSzPts val="1400"/>
              <a:buNone/>
            </a:pPr>
            <a:endParaRPr dirty="0"/>
          </a:p>
        </p:txBody>
      </p:sp>
      <p:sp>
        <p:nvSpPr>
          <p:cNvPr id="272" name="Google Shape;272;p10:notes"/>
          <p:cNvSpPr>
            <a:spLocks noGrp="1" noRot="1" noChangeAspect="1"/>
          </p:cNvSpPr>
          <p:nvPr>
            <p:ph type="sldImg" idx="2"/>
          </p:nvPr>
        </p:nvSpPr>
        <p:spPr>
          <a:xfrm>
            <a:off x="369888" y="690563"/>
            <a:ext cx="6121400" cy="34432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Tree>
    <p:extLst>
      <p:ext uri="{BB962C8B-B14F-4D97-AF65-F5344CB8AC3E}">
        <p14:creationId xmlns:p14="http://schemas.microsoft.com/office/powerpoint/2010/main" val="6965181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p11:notes"/>
          <p:cNvSpPr txBox="1">
            <a:spLocks noGrp="1"/>
          </p:cNvSpPr>
          <p:nvPr>
            <p:ph type="body" idx="1"/>
          </p:nvPr>
        </p:nvSpPr>
        <p:spPr>
          <a:xfrm>
            <a:off x="914400" y="4365625"/>
            <a:ext cx="5029200" cy="3871912"/>
          </a:xfrm>
          <a:prstGeom prst="rect">
            <a:avLst/>
          </a:prstGeom>
          <a:noFill/>
          <a:ln>
            <a:noFill/>
          </a:ln>
        </p:spPr>
        <p:txBody>
          <a:bodyPr spcFirstLastPara="1" wrap="square" lIns="90475" tIns="44450" rIns="90475" bIns="44450" anchor="t" anchorCtr="0">
            <a:noAutofit/>
          </a:bodyPr>
          <a:lstStyle/>
          <a:p>
            <a:pPr marL="0" lvl="0" indent="0" algn="l" rtl="0">
              <a:lnSpc>
                <a:spcPct val="100000"/>
              </a:lnSpc>
              <a:spcBef>
                <a:spcPts val="0"/>
              </a:spcBef>
              <a:spcAft>
                <a:spcPts val="0"/>
              </a:spcAft>
              <a:buSzPts val="1400"/>
              <a:buNone/>
            </a:pPr>
            <a:endParaRPr dirty="0"/>
          </a:p>
        </p:txBody>
      </p:sp>
      <p:sp>
        <p:nvSpPr>
          <p:cNvPr id="278" name="Google Shape;278;p11:notes"/>
          <p:cNvSpPr>
            <a:spLocks noGrp="1" noRot="1" noChangeAspect="1"/>
          </p:cNvSpPr>
          <p:nvPr>
            <p:ph type="sldImg" idx="2"/>
          </p:nvPr>
        </p:nvSpPr>
        <p:spPr>
          <a:xfrm>
            <a:off x="369888" y="690563"/>
            <a:ext cx="6121400" cy="34432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Tree>
    <p:extLst>
      <p:ext uri="{BB962C8B-B14F-4D97-AF65-F5344CB8AC3E}">
        <p14:creationId xmlns:p14="http://schemas.microsoft.com/office/powerpoint/2010/main" val="5265058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09" name="Slide Image Placeholder 1">
            <a:extLst>
              <a:ext uri="{FF2B5EF4-FFF2-40B4-BE49-F238E27FC236}">
                <a16:creationId xmlns:a16="http://schemas.microsoft.com/office/drawing/2014/main" id="{AFD711EE-EEC5-4416-AFA6-422E2BA2C9D4}"/>
              </a:ext>
            </a:extLst>
          </p:cNvPr>
          <p:cNvSpPr>
            <a:spLocks noGrp="1" noRot="1" noChangeAspect="1" noChangeArrowheads="1" noTextEdit="1"/>
          </p:cNvSpPr>
          <p:nvPr>
            <p:ph type="sldImg"/>
          </p:nvPr>
        </p:nvSpPr>
        <p:spPr>
          <a:ln/>
        </p:spPr>
      </p:sp>
      <p:sp>
        <p:nvSpPr>
          <p:cNvPr id="171010" name="Notes Placeholder 2">
            <a:extLst>
              <a:ext uri="{FF2B5EF4-FFF2-40B4-BE49-F238E27FC236}">
                <a16:creationId xmlns:a16="http://schemas.microsoft.com/office/drawing/2014/main" id="{7FF505F1-8382-4F4C-B5CC-F79D8E2A74FB}"/>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IN" altLang="en-US" dirty="0">
                <a:latin typeface="Arial" panose="020B0604020202020204" pitchFamily="34" charset="0"/>
              </a:rPr>
              <a:t>Here’s the problem with interval scales: they don’t have a “true zero.”  For example, there is no such thing as “no temperature.”  Without a true zero, it is impossible to compute ratios.  With interval data, we can add and subtract, but cannot multiply or divide.  Confused?  Ok, consider this: 10 degrees + 10 degrees = 20 degrees.  No problem there.  20 degrees is not twice as hot as 10 degrees, however, because there is no such thing as “no temperature” when it comes to the Celsius scale.</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p12:notes"/>
          <p:cNvSpPr txBox="1">
            <a:spLocks noGrp="1"/>
          </p:cNvSpPr>
          <p:nvPr>
            <p:ph type="body" idx="1"/>
          </p:nvPr>
        </p:nvSpPr>
        <p:spPr>
          <a:xfrm>
            <a:off x="914400" y="4365625"/>
            <a:ext cx="5029200" cy="3871912"/>
          </a:xfrm>
          <a:prstGeom prst="rect">
            <a:avLst/>
          </a:prstGeom>
          <a:noFill/>
          <a:ln>
            <a:noFill/>
          </a:ln>
        </p:spPr>
        <p:txBody>
          <a:bodyPr spcFirstLastPara="1" wrap="square" lIns="90475" tIns="44450" rIns="90475" bIns="44450" anchor="t" anchorCtr="0">
            <a:noAutofit/>
          </a:bodyPr>
          <a:lstStyle/>
          <a:p>
            <a:pPr marL="0" lvl="0" indent="0" algn="l" rtl="0">
              <a:lnSpc>
                <a:spcPct val="100000"/>
              </a:lnSpc>
              <a:spcBef>
                <a:spcPts val="0"/>
              </a:spcBef>
              <a:spcAft>
                <a:spcPts val="0"/>
              </a:spcAft>
              <a:buSzPts val="1400"/>
              <a:buNone/>
            </a:pPr>
            <a:endParaRPr dirty="0"/>
          </a:p>
        </p:txBody>
      </p:sp>
      <p:sp>
        <p:nvSpPr>
          <p:cNvPr id="287" name="Google Shape;287;p12:notes"/>
          <p:cNvSpPr>
            <a:spLocks noGrp="1" noRot="1" noChangeAspect="1"/>
          </p:cNvSpPr>
          <p:nvPr>
            <p:ph type="sldImg" idx="2"/>
          </p:nvPr>
        </p:nvSpPr>
        <p:spPr>
          <a:xfrm>
            <a:off x="369888" y="690563"/>
            <a:ext cx="6121400" cy="34432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Tree>
    <p:extLst>
      <p:ext uri="{BB962C8B-B14F-4D97-AF65-F5344CB8AC3E}">
        <p14:creationId xmlns:p14="http://schemas.microsoft.com/office/powerpoint/2010/main" val="14184994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p13:notes"/>
          <p:cNvSpPr txBox="1">
            <a:spLocks noGrp="1"/>
          </p:cNvSpPr>
          <p:nvPr>
            <p:ph type="body" idx="1"/>
          </p:nvPr>
        </p:nvSpPr>
        <p:spPr>
          <a:xfrm>
            <a:off x="914400" y="4365625"/>
            <a:ext cx="5029200" cy="3871912"/>
          </a:xfrm>
          <a:prstGeom prst="rect">
            <a:avLst/>
          </a:prstGeom>
          <a:noFill/>
          <a:ln>
            <a:noFill/>
          </a:ln>
        </p:spPr>
        <p:txBody>
          <a:bodyPr spcFirstLastPara="1" wrap="square" lIns="90475" tIns="44450" rIns="90475" bIns="44450" anchor="t" anchorCtr="0">
            <a:noAutofit/>
          </a:bodyPr>
          <a:lstStyle/>
          <a:p>
            <a:pPr marL="0" lvl="0" indent="0" algn="l" rtl="0">
              <a:lnSpc>
                <a:spcPct val="100000"/>
              </a:lnSpc>
              <a:spcBef>
                <a:spcPts val="0"/>
              </a:spcBef>
              <a:spcAft>
                <a:spcPts val="0"/>
              </a:spcAft>
              <a:buSzPts val="1400"/>
              <a:buNone/>
            </a:pPr>
            <a:endParaRPr dirty="0"/>
          </a:p>
        </p:txBody>
      </p:sp>
      <p:sp>
        <p:nvSpPr>
          <p:cNvPr id="293" name="Google Shape;293;p13:notes"/>
          <p:cNvSpPr>
            <a:spLocks noGrp="1" noRot="1" noChangeAspect="1"/>
          </p:cNvSpPr>
          <p:nvPr>
            <p:ph type="sldImg" idx="2"/>
          </p:nvPr>
        </p:nvSpPr>
        <p:spPr>
          <a:xfrm>
            <a:off x="369888" y="690563"/>
            <a:ext cx="6121400" cy="34432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Tree>
    <p:extLst>
      <p:ext uri="{BB962C8B-B14F-4D97-AF65-F5344CB8AC3E}">
        <p14:creationId xmlns:p14="http://schemas.microsoft.com/office/powerpoint/2010/main" val="34276022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p14:notes"/>
          <p:cNvSpPr txBox="1">
            <a:spLocks noGrp="1"/>
          </p:cNvSpPr>
          <p:nvPr>
            <p:ph type="body" idx="1"/>
          </p:nvPr>
        </p:nvSpPr>
        <p:spPr>
          <a:xfrm>
            <a:off x="914400" y="4365625"/>
            <a:ext cx="5029200" cy="3871912"/>
          </a:xfrm>
          <a:prstGeom prst="rect">
            <a:avLst/>
          </a:prstGeom>
          <a:noFill/>
          <a:ln>
            <a:noFill/>
          </a:ln>
        </p:spPr>
        <p:txBody>
          <a:bodyPr spcFirstLastPara="1" wrap="square" lIns="90475" tIns="44450" rIns="90475" bIns="44450" anchor="t" anchorCtr="0">
            <a:noAutofit/>
          </a:bodyPr>
          <a:lstStyle/>
          <a:p>
            <a:pPr marL="0" lvl="0" indent="0" algn="l" rtl="0">
              <a:lnSpc>
                <a:spcPct val="100000"/>
              </a:lnSpc>
              <a:spcBef>
                <a:spcPts val="0"/>
              </a:spcBef>
              <a:spcAft>
                <a:spcPts val="0"/>
              </a:spcAft>
              <a:buSzPts val="1400"/>
              <a:buNone/>
            </a:pPr>
            <a:endParaRPr dirty="0"/>
          </a:p>
        </p:txBody>
      </p:sp>
      <p:sp>
        <p:nvSpPr>
          <p:cNvPr id="301" name="Google Shape;301;p14:notes"/>
          <p:cNvSpPr>
            <a:spLocks noGrp="1" noRot="1" noChangeAspect="1"/>
          </p:cNvSpPr>
          <p:nvPr>
            <p:ph type="sldImg" idx="2"/>
          </p:nvPr>
        </p:nvSpPr>
        <p:spPr>
          <a:xfrm>
            <a:off x="369888" y="690563"/>
            <a:ext cx="6121400" cy="34432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Tree>
    <p:extLst>
      <p:ext uri="{BB962C8B-B14F-4D97-AF65-F5344CB8AC3E}">
        <p14:creationId xmlns:p14="http://schemas.microsoft.com/office/powerpoint/2010/main" val="288575689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p15:notes"/>
          <p:cNvSpPr txBox="1">
            <a:spLocks noGrp="1"/>
          </p:cNvSpPr>
          <p:nvPr>
            <p:ph type="body" idx="1"/>
          </p:nvPr>
        </p:nvSpPr>
        <p:spPr>
          <a:xfrm>
            <a:off x="914400" y="4365625"/>
            <a:ext cx="5029200" cy="3871912"/>
          </a:xfrm>
          <a:prstGeom prst="rect">
            <a:avLst/>
          </a:prstGeom>
          <a:noFill/>
          <a:ln>
            <a:noFill/>
          </a:ln>
        </p:spPr>
        <p:txBody>
          <a:bodyPr spcFirstLastPara="1" wrap="square" lIns="90475" tIns="44450" rIns="90475" bIns="44450" anchor="t" anchorCtr="0">
            <a:noAutofit/>
          </a:bodyPr>
          <a:lstStyle/>
          <a:p>
            <a:pPr marL="0" lvl="0" indent="0" algn="l" rtl="0">
              <a:lnSpc>
                <a:spcPct val="100000"/>
              </a:lnSpc>
              <a:spcBef>
                <a:spcPts val="0"/>
              </a:spcBef>
              <a:spcAft>
                <a:spcPts val="0"/>
              </a:spcAft>
              <a:buSzPts val="1400"/>
              <a:buNone/>
            </a:pPr>
            <a:endParaRPr dirty="0"/>
          </a:p>
        </p:txBody>
      </p:sp>
      <p:sp>
        <p:nvSpPr>
          <p:cNvPr id="308" name="Google Shape;308;p15:notes"/>
          <p:cNvSpPr>
            <a:spLocks noGrp="1" noRot="1" noChangeAspect="1"/>
          </p:cNvSpPr>
          <p:nvPr>
            <p:ph type="sldImg" idx="2"/>
          </p:nvPr>
        </p:nvSpPr>
        <p:spPr>
          <a:xfrm>
            <a:off x="369888" y="690563"/>
            <a:ext cx="6121400" cy="34432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Tree>
    <p:extLst>
      <p:ext uri="{BB962C8B-B14F-4D97-AF65-F5344CB8AC3E}">
        <p14:creationId xmlns:p14="http://schemas.microsoft.com/office/powerpoint/2010/main" val="20535694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p16:notes"/>
          <p:cNvSpPr txBox="1">
            <a:spLocks noGrp="1"/>
          </p:cNvSpPr>
          <p:nvPr>
            <p:ph type="body" idx="1"/>
          </p:nvPr>
        </p:nvSpPr>
        <p:spPr>
          <a:xfrm>
            <a:off x="914400" y="4365625"/>
            <a:ext cx="5029200" cy="3871912"/>
          </a:xfrm>
          <a:prstGeom prst="rect">
            <a:avLst/>
          </a:prstGeom>
          <a:noFill/>
          <a:ln>
            <a:noFill/>
          </a:ln>
        </p:spPr>
        <p:txBody>
          <a:bodyPr spcFirstLastPara="1" wrap="square" lIns="90475" tIns="44450" rIns="90475" bIns="44450" anchor="t" anchorCtr="0">
            <a:noAutofit/>
          </a:bodyPr>
          <a:lstStyle/>
          <a:p>
            <a:pPr marL="0" lvl="0" indent="0" algn="l" rtl="0">
              <a:lnSpc>
                <a:spcPct val="100000"/>
              </a:lnSpc>
              <a:spcBef>
                <a:spcPts val="0"/>
              </a:spcBef>
              <a:spcAft>
                <a:spcPts val="0"/>
              </a:spcAft>
              <a:buSzPts val="1400"/>
              <a:buNone/>
            </a:pPr>
            <a:endParaRPr dirty="0"/>
          </a:p>
        </p:txBody>
      </p:sp>
      <p:sp>
        <p:nvSpPr>
          <p:cNvPr id="314" name="Google Shape;314;p16:notes"/>
          <p:cNvSpPr>
            <a:spLocks noGrp="1" noRot="1" noChangeAspect="1"/>
          </p:cNvSpPr>
          <p:nvPr>
            <p:ph type="sldImg" idx="2"/>
          </p:nvPr>
        </p:nvSpPr>
        <p:spPr>
          <a:xfrm>
            <a:off x="369888" y="690563"/>
            <a:ext cx="6121400" cy="34432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Tree>
    <p:extLst>
      <p:ext uri="{BB962C8B-B14F-4D97-AF65-F5344CB8AC3E}">
        <p14:creationId xmlns:p14="http://schemas.microsoft.com/office/powerpoint/2010/main" val="122102477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p17:notes"/>
          <p:cNvSpPr txBox="1">
            <a:spLocks noGrp="1"/>
          </p:cNvSpPr>
          <p:nvPr>
            <p:ph type="body" idx="1"/>
          </p:nvPr>
        </p:nvSpPr>
        <p:spPr>
          <a:xfrm>
            <a:off x="914400" y="4365625"/>
            <a:ext cx="5029200" cy="3871912"/>
          </a:xfrm>
          <a:prstGeom prst="rect">
            <a:avLst/>
          </a:prstGeom>
          <a:noFill/>
          <a:ln>
            <a:noFill/>
          </a:ln>
        </p:spPr>
        <p:txBody>
          <a:bodyPr spcFirstLastPara="1" wrap="square" lIns="90475" tIns="44450" rIns="90475" bIns="44450" anchor="t" anchorCtr="0">
            <a:noAutofit/>
          </a:bodyPr>
          <a:lstStyle/>
          <a:p>
            <a:pPr marL="0" lvl="0" indent="0" algn="l" rtl="0">
              <a:lnSpc>
                <a:spcPct val="100000"/>
              </a:lnSpc>
              <a:spcBef>
                <a:spcPts val="0"/>
              </a:spcBef>
              <a:spcAft>
                <a:spcPts val="0"/>
              </a:spcAft>
              <a:buSzPts val="1400"/>
              <a:buNone/>
            </a:pPr>
            <a:endParaRPr dirty="0"/>
          </a:p>
        </p:txBody>
      </p:sp>
      <p:sp>
        <p:nvSpPr>
          <p:cNvPr id="324" name="Google Shape;324;p17:notes"/>
          <p:cNvSpPr>
            <a:spLocks noGrp="1" noRot="1" noChangeAspect="1"/>
          </p:cNvSpPr>
          <p:nvPr>
            <p:ph type="sldImg" idx="2"/>
          </p:nvPr>
        </p:nvSpPr>
        <p:spPr>
          <a:xfrm>
            <a:off x="369888" y="690563"/>
            <a:ext cx="6121400" cy="34432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Tree>
    <p:extLst>
      <p:ext uri="{BB962C8B-B14F-4D97-AF65-F5344CB8AC3E}">
        <p14:creationId xmlns:p14="http://schemas.microsoft.com/office/powerpoint/2010/main" val="219274838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4:notes"/>
          <p:cNvSpPr txBox="1">
            <a:spLocks noGrp="1"/>
          </p:cNvSpPr>
          <p:nvPr>
            <p:ph type="body" idx="1"/>
          </p:nvPr>
        </p:nvSpPr>
        <p:spPr>
          <a:xfrm>
            <a:off x="914400" y="4365625"/>
            <a:ext cx="5029200" cy="3871912"/>
          </a:xfrm>
          <a:prstGeom prst="rect">
            <a:avLst/>
          </a:prstGeom>
          <a:noFill/>
          <a:ln>
            <a:noFill/>
          </a:ln>
        </p:spPr>
        <p:txBody>
          <a:bodyPr spcFirstLastPara="1" wrap="square" lIns="90475" tIns="44450" rIns="90475" bIns="44450" anchor="t" anchorCtr="0">
            <a:noAutofit/>
          </a:bodyPr>
          <a:lstStyle/>
          <a:p>
            <a:pPr marL="0" lvl="0" indent="0" algn="l" rtl="0">
              <a:lnSpc>
                <a:spcPct val="100000"/>
              </a:lnSpc>
              <a:spcBef>
                <a:spcPts val="0"/>
              </a:spcBef>
              <a:spcAft>
                <a:spcPts val="0"/>
              </a:spcAft>
              <a:buSzPts val="1400"/>
              <a:buNone/>
            </a:pPr>
            <a:endParaRPr dirty="0"/>
          </a:p>
        </p:txBody>
      </p:sp>
      <p:sp>
        <p:nvSpPr>
          <p:cNvPr id="228" name="Google Shape;228;p4:notes"/>
          <p:cNvSpPr>
            <a:spLocks noGrp="1" noRot="1" noChangeAspect="1"/>
          </p:cNvSpPr>
          <p:nvPr>
            <p:ph type="sldImg" idx="2"/>
          </p:nvPr>
        </p:nvSpPr>
        <p:spPr>
          <a:xfrm>
            <a:off x="369887" y="690562"/>
            <a:ext cx="6121400" cy="34432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Tree>
    <p:extLst>
      <p:ext uri="{BB962C8B-B14F-4D97-AF65-F5344CB8AC3E}">
        <p14:creationId xmlns:p14="http://schemas.microsoft.com/office/powerpoint/2010/main" val="44242807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p5:notes"/>
          <p:cNvSpPr txBox="1">
            <a:spLocks noGrp="1"/>
          </p:cNvSpPr>
          <p:nvPr>
            <p:ph type="body" idx="1"/>
          </p:nvPr>
        </p:nvSpPr>
        <p:spPr>
          <a:xfrm>
            <a:off x="914400" y="4365625"/>
            <a:ext cx="5029200" cy="3871912"/>
          </a:xfrm>
          <a:prstGeom prst="rect">
            <a:avLst/>
          </a:prstGeom>
          <a:noFill/>
          <a:ln>
            <a:noFill/>
          </a:ln>
        </p:spPr>
        <p:txBody>
          <a:bodyPr spcFirstLastPara="1" wrap="square" lIns="90475" tIns="44450" rIns="90475" bIns="44450" anchor="t" anchorCtr="0">
            <a:noAutofit/>
          </a:bodyPr>
          <a:lstStyle/>
          <a:p>
            <a:pPr marL="0" lvl="0" indent="0" algn="l" rtl="0">
              <a:lnSpc>
                <a:spcPct val="100000"/>
              </a:lnSpc>
              <a:spcBef>
                <a:spcPts val="0"/>
              </a:spcBef>
              <a:spcAft>
                <a:spcPts val="0"/>
              </a:spcAft>
              <a:buSzPts val="1400"/>
              <a:buNone/>
            </a:pPr>
            <a:endParaRPr dirty="0"/>
          </a:p>
        </p:txBody>
      </p:sp>
      <p:sp>
        <p:nvSpPr>
          <p:cNvPr id="236" name="Google Shape;236;p5:notes"/>
          <p:cNvSpPr>
            <a:spLocks noGrp="1" noRot="1" noChangeAspect="1"/>
          </p:cNvSpPr>
          <p:nvPr>
            <p:ph type="sldImg" idx="2"/>
          </p:nvPr>
        </p:nvSpPr>
        <p:spPr>
          <a:xfrm>
            <a:off x="369887" y="690562"/>
            <a:ext cx="6121400" cy="34432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Tree>
    <p:extLst>
      <p:ext uri="{BB962C8B-B14F-4D97-AF65-F5344CB8AC3E}">
        <p14:creationId xmlns:p14="http://schemas.microsoft.com/office/powerpoint/2010/main" val="134547053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p18:notes"/>
          <p:cNvSpPr txBox="1">
            <a:spLocks noGrp="1"/>
          </p:cNvSpPr>
          <p:nvPr>
            <p:ph type="body" idx="1"/>
          </p:nvPr>
        </p:nvSpPr>
        <p:spPr>
          <a:xfrm>
            <a:off x="914400" y="4365625"/>
            <a:ext cx="5029200" cy="3871912"/>
          </a:xfrm>
          <a:prstGeom prst="rect">
            <a:avLst/>
          </a:prstGeom>
          <a:noFill/>
          <a:ln>
            <a:noFill/>
          </a:ln>
        </p:spPr>
        <p:txBody>
          <a:bodyPr spcFirstLastPara="1" wrap="square" lIns="90475" tIns="44450" rIns="90475" bIns="44450" anchor="t" anchorCtr="0">
            <a:noAutofit/>
          </a:bodyPr>
          <a:lstStyle/>
          <a:p>
            <a:pPr marL="0" lvl="0" indent="0" algn="l" rtl="0">
              <a:lnSpc>
                <a:spcPct val="100000"/>
              </a:lnSpc>
              <a:spcBef>
                <a:spcPts val="0"/>
              </a:spcBef>
              <a:spcAft>
                <a:spcPts val="0"/>
              </a:spcAft>
              <a:buSzPts val="1400"/>
              <a:buNone/>
            </a:pPr>
            <a:endParaRPr dirty="0"/>
          </a:p>
        </p:txBody>
      </p:sp>
      <p:sp>
        <p:nvSpPr>
          <p:cNvPr id="338" name="Google Shape;338;p18:notes"/>
          <p:cNvSpPr>
            <a:spLocks noGrp="1" noRot="1" noChangeAspect="1"/>
          </p:cNvSpPr>
          <p:nvPr>
            <p:ph type="sldImg" idx="2"/>
          </p:nvPr>
        </p:nvSpPr>
        <p:spPr>
          <a:xfrm>
            <a:off x="369887" y="690562"/>
            <a:ext cx="6121400" cy="34432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Tree>
    <p:extLst>
      <p:ext uri="{BB962C8B-B14F-4D97-AF65-F5344CB8AC3E}">
        <p14:creationId xmlns:p14="http://schemas.microsoft.com/office/powerpoint/2010/main" val="132345730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p19:notes"/>
          <p:cNvSpPr txBox="1">
            <a:spLocks noGrp="1"/>
          </p:cNvSpPr>
          <p:nvPr>
            <p:ph type="body" idx="1"/>
          </p:nvPr>
        </p:nvSpPr>
        <p:spPr>
          <a:xfrm>
            <a:off x="914400" y="4365625"/>
            <a:ext cx="5029200" cy="3871912"/>
          </a:xfrm>
          <a:prstGeom prst="rect">
            <a:avLst/>
          </a:prstGeom>
          <a:noFill/>
          <a:ln>
            <a:noFill/>
          </a:ln>
        </p:spPr>
        <p:txBody>
          <a:bodyPr spcFirstLastPara="1" wrap="square" lIns="90475" tIns="44450" rIns="90475" bIns="44450" anchor="t" anchorCtr="0">
            <a:noAutofit/>
          </a:bodyPr>
          <a:lstStyle/>
          <a:p>
            <a:pPr marL="0" lvl="0" indent="0" algn="l" rtl="0">
              <a:lnSpc>
                <a:spcPct val="100000"/>
              </a:lnSpc>
              <a:spcBef>
                <a:spcPts val="0"/>
              </a:spcBef>
              <a:spcAft>
                <a:spcPts val="0"/>
              </a:spcAft>
              <a:buSzPts val="1400"/>
              <a:buNone/>
            </a:pPr>
            <a:endParaRPr dirty="0"/>
          </a:p>
        </p:txBody>
      </p:sp>
      <p:sp>
        <p:nvSpPr>
          <p:cNvPr id="344" name="Google Shape;344;p19:notes"/>
          <p:cNvSpPr>
            <a:spLocks noGrp="1" noRot="1" noChangeAspect="1"/>
          </p:cNvSpPr>
          <p:nvPr>
            <p:ph type="sldImg" idx="2"/>
          </p:nvPr>
        </p:nvSpPr>
        <p:spPr>
          <a:xfrm>
            <a:off x="369888" y="690563"/>
            <a:ext cx="6121400" cy="34432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Tree>
    <p:extLst>
      <p:ext uri="{BB962C8B-B14F-4D97-AF65-F5344CB8AC3E}">
        <p14:creationId xmlns:p14="http://schemas.microsoft.com/office/powerpoint/2010/main" val="2489702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7" name="Slide Image Placeholder 1">
            <a:extLst>
              <a:ext uri="{FF2B5EF4-FFF2-40B4-BE49-F238E27FC236}">
                <a16:creationId xmlns:a16="http://schemas.microsoft.com/office/drawing/2014/main" id="{3CFA7A02-DF1D-4186-B461-3FEB05694D27}"/>
              </a:ext>
            </a:extLst>
          </p:cNvPr>
          <p:cNvSpPr>
            <a:spLocks noGrp="1" noRot="1" noChangeAspect="1" noChangeArrowheads="1" noTextEdit="1"/>
          </p:cNvSpPr>
          <p:nvPr>
            <p:ph type="sldImg"/>
          </p:nvPr>
        </p:nvSpPr>
        <p:spPr>
          <a:xfrm>
            <a:off x="366713" y="688975"/>
            <a:ext cx="6124575" cy="3446463"/>
          </a:xfrm>
          <a:ln/>
        </p:spPr>
      </p:sp>
      <p:sp>
        <p:nvSpPr>
          <p:cNvPr id="173058" name="Notes Placeholder 2">
            <a:extLst>
              <a:ext uri="{FF2B5EF4-FFF2-40B4-BE49-F238E27FC236}">
                <a16:creationId xmlns:a16="http://schemas.microsoft.com/office/drawing/2014/main" id="{9245BA1A-6AF0-4489-BD5A-2300748FE2DC}"/>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panose="020B0604020202020204" pitchFamily="34" charset="0"/>
              </a:rPr>
              <a:t>Interval data always appears in the form of numbers or numerical values where the distance between the two points is standardized and equal.</a:t>
            </a:r>
          </a:p>
          <a:p>
            <a:r>
              <a:rPr lang="en-US" altLang="en-US" dirty="0">
                <a:latin typeface="Arial" panose="020B0604020202020204" pitchFamily="34" charset="0"/>
              </a:rPr>
              <a:t>Interval data cannot be multiplied or divided, however, it can be added or subtracted</a:t>
            </a:r>
            <a:endParaRPr lang="en-IN" altLang="en-US" dirty="0">
              <a:latin typeface="Arial" panose="020B0604020202020204" pitchFamily="34" charset="0"/>
            </a:endParaRPr>
          </a:p>
        </p:txBody>
      </p:sp>
      <p:sp>
        <p:nvSpPr>
          <p:cNvPr id="173059" name="Slide Number Placeholder 3">
            <a:extLst>
              <a:ext uri="{FF2B5EF4-FFF2-40B4-BE49-F238E27FC236}">
                <a16:creationId xmlns:a16="http://schemas.microsoft.com/office/drawing/2014/main" id="{33E55933-D939-417B-8B4B-A3F9C0CB0A96}"/>
              </a:ext>
            </a:extLst>
          </p:cNvPr>
          <p:cNvSpPr>
            <a:spLocks noGrp="1"/>
          </p:cNvSpPr>
          <p:nvPr>
            <p:ph type="sldNum" sz="quarter" idx="4294967295"/>
          </p:nvPr>
        </p:nvSpPr>
        <p:spPr bwMode="auto">
          <a:xfrm>
            <a:off x="3884613" y="8729663"/>
            <a:ext cx="2971800" cy="45878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lgn="ctr" eaLnBrk="1" hangingPunct="1">
              <a:spcBef>
                <a:spcPct val="0"/>
              </a:spcBef>
            </a:pPr>
            <a:fld id="{0D01CBD2-55BB-4D1F-B977-7915FCB173B5}" type="slidenum">
              <a:rPr lang="en-IN" altLang="en-US" sz="2000">
                <a:solidFill>
                  <a:srgbClr val="000000"/>
                </a:solidFill>
              </a:rPr>
              <a:pPr algn="ctr" eaLnBrk="1" hangingPunct="1">
                <a:spcBef>
                  <a:spcPct val="0"/>
                </a:spcBef>
              </a:pPr>
              <a:t>13</a:t>
            </a:fld>
            <a:endParaRPr lang="en-IN" altLang="en-US" sz="2000" dirty="0">
              <a:solidFill>
                <a:srgbClr val="000000"/>
              </a:solidFil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p20:notes"/>
          <p:cNvSpPr txBox="1">
            <a:spLocks noGrp="1"/>
          </p:cNvSpPr>
          <p:nvPr>
            <p:ph type="body" idx="1"/>
          </p:nvPr>
        </p:nvSpPr>
        <p:spPr>
          <a:xfrm>
            <a:off x="914400" y="4365625"/>
            <a:ext cx="5029200" cy="3871912"/>
          </a:xfrm>
          <a:prstGeom prst="rect">
            <a:avLst/>
          </a:prstGeom>
          <a:noFill/>
          <a:ln>
            <a:noFill/>
          </a:ln>
        </p:spPr>
        <p:txBody>
          <a:bodyPr spcFirstLastPara="1" wrap="square" lIns="90475" tIns="44450" rIns="90475" bIns="44450" anchor="t" anchorCtr="0">
            <a:noAutofit/>
          </a:bodyPr>
          <a:lstStyle/>
          <a:p>
            <a:pPr marL="0" lvl="0" indent="0" algn="l" rtl="0">
              <a:lnSpc>
                <a:spcPct val="100000"/>
              </a:lnSpc>
              <a:spcBef>
                <a:spcPts val="0"/>
              </a:spcBef>
              <a:spcAft>
                <a:spcPts val="0"/>
              </a:spcAft>
              <a:buSzPts val="1400"/>
              <a:buNone/>
            </a:pPr>
            <a:endParaRPr dirty="0"/>
          </a:p>
        </p:txBody>
      </p:sp>
      <p:sp>
        <p:nvSpPr>
          <p:cNvPr id="350" name="Google Shape;350;p20:notes"/>
          <p:cNvSpPr>
            <a:spLocks noGrp="1" noRot="1" noChangeAspect="1"/>
          </p:cNvSpPr>
          <p:nvPr>
            <p:ph type="sldImg" idx="2"/>
          </p:nvPr>
        </p:nvSpPr>
        <p:spPr>
          <a:xfrm>
            <a:off x="369888" y="690563"/>
            <a:ext cx="6121400" cy="34432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Tree>
    <p:extLst>
      <p:ext uri="{BB962C8B-B14F-4D97-AF65-F5344CB8AC3E}">
        <p14:creationId xmlns:p14="http://schemas.microsoft.com/office/powerpoint/2010/main" val="390763583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p21:notes"/>
          <p:cNvSpPr txBox="1">
            <a:spLocks noGrp="1"/>
          </p:cNvSpPr>
          <p:nvPr>
            <p:ph type="body" idx="1"/>
          </p:nvPr>
        </p:nvSpPr>
        <p:spPr>
          <a:xfrm>
            <a:off x="914400" y="4365625"/>
            <a:ext cx="5029200" cy="3871912"/>
          </a:xfrm>
          <a:prstGeom prst="rect">
            <a:avLst/>
          </a:prstGeom>
          <a:noFill/>
          <a:ln>
            <a:noFill/>
          </a:ln>
        </p:spPr>
        <p:txBody>
          <a:bodyPr spcFirstLastPara="1" wrap="square" lIns="90475" tIns="44450" rIns="90475" bIns="44450" anchor="t" anchorCtr="0">
            <a:noAutofit/>
          </a:bodyPr>
          <a:lstStyle/>
          <a:p>
            <a:pPr marL="0" lvl="0" indent="0" algn="l" rtl="0">
              <a:lnSpc>
                <a:spcPct val="100000"/>
              </a:lnSpc>
              <a:spcBef>
                <a:spcPts val="0"/>
              </a:spcBef>
              <a:spcAft>
                <a:spcPts val="0"/>
              </a:spcAft>
              <a:buSzPts val="1400"/>
              <a:buNone/>
            </a:pPr>
            <a:endParaRPr dirty="0"/>
          </a:p>
        </p:txBody>
      </p:sp>
      <p:sp>
        <p:nvSpPr>
          <p:cNvPr id="358" name="Google Shape;358;p21:notes"/>
          <p:cNvSpPr>
            <a:spLocks noGrp="1" noRot="1" noChangeAspect="1"/>
          </p:cNvSpPr>
          <p:nvPr>
            <p:ph type="sldImg" idx="2"/>
          </p:nvPr>
        </p:nvSpPr>
        <p:spPr>
          <a:xfrm>
            <a:off x="369887" y="690562"/>
            <a:ext cx="6121400" cy="34432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Tree>
    <p:extLst>
      <p:ext uri="{BB962C8B-B14F-4D97-AF65-F5344CB8AC3E}">
        <p14:creationId xmlns:p14="http://schemas.microsoft.com/office/powerpoint/2010/main" val="106818924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p22:notes"/>
          <p:cNvSpPr txBox="1">
            <a:spLocks noGrp="1"/>
          </p:cNvSpPr>
          <p:nvPr>
            <p:ph type="body" idx="1"/>
          </p:nvPr>
        </p:nvSpPr>
        <p:spPr>
          <a:xfrm>
            <a:off x="914400" y="4365625"/>
            <a:ext cx="5029200" cy="3871912"/>
          </a:xfrm>
          <a:prstGeom prst="rect">
            <a:avLst/>
          </a:prstGeom>
          <a:noFill/>
          <a:ln>
            <a:noFill/>
          </a:ln>
        </p:spPr>
        <p:txBody>
          <a:bodyPr spcFirstLastPara="1" wrap="square" lIns="90475" tIns="44450" rIns="90475" bIns="44450" anchor="t" anchorCtr="0">
            <a:noAutofit/>
          </a:bodyPr>
          <a:lstStyle/>
          <a:p>
            <a:pPr marL="0" lvl="0" indent="0" algn="l" rtl="0">
              <a:lnSpc>
                <a:spcPct val="100000"/>
              </a:lnSpc>
              <a:spcBef>
                <a:spcPts val="0"/>
              </a:spcBef>
              <a:spcAft>
                <a:spcPts val="0"/>
              </a:spcAft>
              <a:buSzPts val="1400"/>
              <a:buNone/>
            </a:pPr>
            <a:endParaRPr dirty="0"/>
          </a:p>
        </p:txBody>
      </p:sp>
      <p:sp>
        <p:nvSpPr>
          <p:cNvPr id="365" name="Google Shape;365;p22:notes"/>
          <p:cNvSpPr>
            <a:spLocks noGrp="1" noRot="1" noChangeAspect="1"/>
          </p:cNvSpPr>
          <p:nvPr>
            <p:ph type="sldImg" idx="2"/>
          </p:nvPr>
        </p:nvSpPr>
        <p:spPr>
          <a:xfrm>
            <a:off x="369887" y="690562"/>
            <a:ext cx="6121400" cy="34432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Tree>
    <p:extLst>
      <p:ext uri="{BB962C8B-B14F-4D97-AF65-F5344CB8AC3E}">
        <p14:creationId xmlns:p14="http://schemas.microsoft.com/office/powerpoint/2010/main" val="129330363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p23:notes"/>
          <p:cNvSpPr txBox="1">
            <a:spLocks noGrp="1"/>
          </p:cNvSpPr>
          <p:nvPr>
            <p:ph type="body" idx="1"/>
          </p:nvPr>
        </p:nvSpPr>
        <p:spPr>
          <a:xfrm>
            <a:off x="914400" y="4365625"/>
            <a:ext cx="5029200" cy="3871912"/>
          </a:xfrm>
          <a:prstGeom prst="rect">
            <a:avLst/>
          </a:prstGeom>
          <a:noFill/>
          <a:ln>
            <a:noFill/>
          </a:ln>
        </p:spPr>
        <p:txBody>
          <a:bodyPr spcFirstLastPara="1" wrap="square" lIns="90475" tIns="44450" rIns="90475" bIns="44450" anchor="t" anchorCtr="0">
            <a:noAutofit/>
          </a:bodyPr>
          <a:lstStyle/>
          <a:p>
            <a:pPr marL="0" lvl="0" indent="0" algn="l" rtl="0">
              <a:lnSpc>
                <a:spcPct val="100000"/>
              </a:lnSpc>
              <a:spcBef>
                <a:spcPts val="0"/>
              </a:spcBef>
              <a:spcAft>
                <a:spcPts val="0"/>
              </a:spcAft>
              <a:buSzPts val="1400"/>
              <a:buNone/>
            </a:pPr>
            <a:endParaRPr dirty="0"/>
          </a:p>
        </p:txBody>
      </p:sp>
      <p:sp>
        <p:nvSpPr>
          <p:cNvPr id="372" name="Google Shape;372;p23:notes"/>
          <p:cNvSpPr>
            <a:spLocks noGrp="1" noRot="1" noChangeAspect="1"/>
          </p:cNvSpPr>
          <p:nvPr>
            <p:ph type="sldImg" idx="2"/>
          </p:nvPr>
        </p:nvSpPr>
        <p:spPr>
          <a:xfrm>
            <a:off x="369887" y="690562"/>
            <a:ext cx="6121400" cy="34432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Tree>
    <p:extLst>
      <p:ext uri="{BB962C8B-B14F-4D97-AF65-F5344CB8AC3E}">
        <p14:creationId xmlns:p14="http://schemas.microsoft.com/office/powerpoint/2010/main" val="232507704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p24:notes"/>
          <p:cNvSpPr txBox="1">
            <a:spLocks noGrp="1"/>
          </p:cNvSpPr>
          <p:nvPr>
            <p:ph type="body" idx="1"/>
          </p:nvPr>
        </p:nvSpPr>
        <p:spPr>
          <a:xfrm>
            <a:off x="914400" y="4365625"/>
            <a:ext cx="5029200" cy="3871912"/>
          </a:xfrm>
          <a:prstGeom prst="rect">
            <a:avLst/>
          </a:prstGeom>
          <a:noFill/>
          <a:ln>
            <a:noFill/>
          </a:ln>
        </p:spPr>
        <p:txBody>
          <a:bodyPr spcFirstLastPara="1" wrap="square" lIns="90475" tIns="44450" rIns="90475" bIns="44450" anchor="t" anchorCtr="0">
            <a:noAutofit/>
          </a:bodyPr>
          <a:lstStyle/>
          <a:p>
            <a:pPr marL="0" lvl="0" indent="0" algn="l" rtl="0">
              <a:lnSpc>
                <a:spcPct val="100000"/>
              </a:lnSpc>
              <a:spcBef>
                <a:spcPts val="0"/>
              </a:spcBef>
              <a:spcAft>
                <a:spcPts val="0"/>
              </a:spcAft>
              <a:buSzPts val="1400"/>
              <a:buNone/>
            </a:pPr>
            <a:endParaRPr dirty="0"/>
          </a:p>
        </p:txBody>
      </p:sp>
      <p:sp>
        <p:nvSpPr>
          <p:cNvPr id="378" name="Google Shape;378;p24:notes"/>
          <p:cNvSpPr>
            <a:spLocks noGrp="1" noRot="1" noChangeAspect="1"/>
          </p:cNvSpPr>
          <p:nvPr>
            <p:ph type="sldImg" idx="2"/>
          </p:nvPr>
        </p:nvSpPr>
        <p:spPr>
          <a:xfrm>
            <a:off x="369887" y="690562"/>
            <a:ext cx="6121400" cy="34432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Tree>
    <p:extLst>
      <p:ext uri="{BB962C8B-B14F-4D97-AF65-F5344CB8AC3E}">
        <p14:creationId xmlns:p14="http://schemas.microsoft.com/office/powerpoint/2010/main" val="212744959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p25:notes"/>
          <p:cNvSpPr txBox="1">
            <a:spLocks noGrp="1"/>
          </p:cNvSpPr>
          <p:nvPr>
            <p:ph type="body" idx="1"/>
          </p:nvPr>
        </p:nvSpPr>
        <p:spPr>
          <a:xfrm>
            <a:off x="914400" y="4365625"/>
            <a:ext cx="5029200" cy="3871912"/>
          </a:xfrm>
          <a:prstGeom prst="rect">
            <a:avLst/>
          </a:prstGeom>
          <a:noFill/>
          <a:ln>
            <a:noFill/>
          </a:ln>
        </p:spPr>
        <p:txBody>
          <a:bodyPr spcFirstLastPara="1" wrap="square" lIns="90475" tIns="44450" rIns="90475" bIns="44450" anchor="t" anchorCtr="0">
            <a:noAutofit/>
          </a:bodyPr>
          <a:lstStyle/>
          <a:p>
            <a:pPr marL="0" lvl="0" indent="0" algn="l" rtl="0">
              <a:lnSpc>
                <a:spcPct val="100000"/>
              </a:lnSpc>
              <a:spcBef>
                <a:spcPts val="0"/>
              </a:spcBef>
              <a:spcAft>
                <a:spcPts val="0"/>
              </a:spcAft>
              <a:buSzPts val="1400"/>
              <a:buNone/>
            </a:pPr>
            <a:endParaRPr dirty="0"/>
          </a:p>
        </p:txBody>
      </p:sp>
      <p:sp>
        <p:nvSpPr>
          <p:cNvPr id="383" name="Google Shape;383;p25:notes"/>
          <p:cNvSpPr>
            <a:spLocks noGrp="1" noRot="1" noChangeAspect="1"/>
          </p:cNvSpPr>
          <p:nvPr>
            <p:ph type="sldImg" idx="2"/>
          </p:nvPr>
        </p:nvSpPr>
        <p:spPr>
          <a:xfrm>
            <a:off x="369887" y="690562"/>
            <a:ext cx="6121400" cy="34432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Tree>
    <p:extLst>
      <p:ext uri="{BB962C8B-B14F-4D97-AF65-F5344CB8AC3E}">
        <p14:creationId xmlns:p14="http://schemas.microsoft.com/office/powerpoint/2010/main" val="419721807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p26:notes"/>
          <p:cNvSpPr txBox="1">
            <a:spLocks noGrp="1"/>
          </p:cNvSpPr>
          <p:nvPr>
            <p:ph type="body" idx="1"/>
          </p:nvPr>
        </p:nvSpPr>
        <p:spPr>
          <a:xfrm>
            <a:off x="914400" y="4365625"/>
            <a:ext cx="5029200" cy="3871912"/>
          </a:xfrm>
          <a:prstGeom prst="rect">
            <a:avLst/>
          </a:prstGeom>
          <a:noFill/>
          <a:ln>
            <a:noFill/>
          </a:ln>
        </p:spPr>
        <p:txBody>
          <a:bodyPr spcFirstLastPara="1" wrap="square" lIns="90475" tIns="44450" rIns="90475" bIns="44450" anchor="t" anchorCtr="0">
            <a:noAutofit/>
          </a:bodyPr>
          <a:lstStyle/>
          <a:p>
            <a:pPr marL="0" lvl="0" indent="0" algn="l" rtl="0">
              <a:lnSpc>
                <a:spcPct val="100000"/>
              </a:lnSpc>
              <a:spcBef>
                <a:spcPts val="0"/>
              </a:spcBef>
              <a:spcAft>
                <a:spcPts val="0"/>
              </a:spcAft>
              <a:buSzPts val="1400"/>
              <a:buNone/>
            </a:pPr>
            <a:endParaRPr dirty="0"/>
          </a:p>
        </p:txBody>
      </p:sp>
      <p:sp>
        <p:nvSpPr>
          <p:cNvPr id="389" name="Google Shape;389;p26:notes"/>
          <p:cNvSpPr>
            <a:spLocks noGrp="1" noRot="1" noChangeAspect="1"/>
          </p:cNvSpPr>
          <p:nvPr>
            <p:ph type="sldImg" idx="2"/>
          </p:nvPr>
        </p:nvSpPr>
        <p:spPr>
          <a:xfrm>
            <a:off x="369887" y="690562"/>
            <a:ext cx="6121400" cy="34432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Tree>
    <p:extLst>
      <p:ext uri="{BB962C8B-B14F-4D97-AF65-F5344CB8AC3E}">
        <p14:creationId xmlns:p14="http://schemas.microsoft.com/office/powerpoint/2010/main" val="80420062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p27:notes"/>
          <p:cNvSpPr txBox="1">
            <a:spLocks noGrp="1"/>
          </p:cNvSpPr>
          <p:nvPr>
            <p:ph type="body" idx="1"/>
          </p:nvPr>
        </p:nvSpPr>
        <p:spPr>
          <a:xfrm>
            <a:off x="914400" y="4365625"/>
            <a:ext cx="5029200" cy="3871912"/>
          </a:xfrm>
          <a:prstGeom prst="rect">
            <a:avLst/>
          </a:prstGeom>
          <a:noFill/>
          <a:ln>
            <a:noFill/>
          </a:ln>
        </p:spPr>
        <p:txBody>
          <a:bodyPr spcFirstLastPara="1" wrap="square" lIns="90475" tIns="44450" rIns="90475" bIns="44450" anchor="t" anchorCtr="0">
            <a:noAutofit/>
          </a:bodyPr>
          <a:lstStyle/>
          <a:p>
            <a:pPr marL="0" lvl="0" indent="0" algn="l" rtl="0">
              <a:lnSpc>
                <a:spcPct val="100000"/>
              </a:lnSpc>
              <a:spcBef>
                <a:spcPts val="0"/>
              </a:spcBef>
              <a:spcAft>
                <a:spcPts val="0"/>
              </a:spcAft>
              <a:buSzPts val="1400"/>
              <a:buNone/>
            </a:pPr>
            <a:endParaRPr dirty="0"/>
          </a:p>
        </p:txBody>
      </p:sp>
      <p:sp>
        <p:nvSpPr>
          <p:cNvPr id="399" name="Google Shape;399;p27:notes"/>
          <p:cNvSpPr>
            <a:spLocks noGrp="1" noRot="1" noChangeAspect="1"/>
          </p:cNvSpPr>
          <p:nvPr>
            <p:ph type="sldImg" idx="2"/>
          </p:nvPr>
        </p:nvSpPr>
        <p:spPr>
          <a:xfrm>
            <a:off x="369887" y="690562"/>
            <a:ext cx="6121400" cy="34432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Tree>
    <p:extLst>
      <p:ext uri="{BB962C8B-B14F-4D97-AF65-F5344CB8AC3E}">
        <p14:creationId xmlns:p14="http://schemas.microsoft.com/office/powerpoint/2010/main" val="197593475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p28:notes"/>
          <p:cNvSpPr txBox="1">
            <a:spLocks noGrp="1"/>
          </p:cNvSpPr>
          <p:nvPr>
            <p:ph type="body" idx="1"/>
          </p:nvPr>
        </p:nvSpPr>
        <p:spPr>
          <a:xfrm>
            <a:off x="914400" y="4365625"/>
            <a:ext cx="5029200" cy="3871912"/>
          </a:xfrm>
          <a:prstGeom prst="rect">
            <a:avLst/>
          </a:prstGeom>
          <a:noFill/>
          <a:ln>
            <a:noFill/>
          </a:ln>
        </p:spPr>
        <p:txBody>
          <a:bodyPr spcFirstLastPara="1" wrap="square" lIns="90475" tIns="44450" rIns="90475" bIns="44450" anchor="t" anchorCtr="0">
            <a:noAutofit/>
          </a:bodyPr>
          <a:lstStyle/>
          <a:p>
            <a:pPr marL="0" lvl="0" indent="0" algn="l" rtl="0">
              <a:lnSpc>
                <a:spcPct val="100000"/>
              </a:lnSpc>
              <a:spcBef>
                <a:spcPts val="0"/>
              </a:spcBef>
              <a:spcAft>
                <a:spcPts val="0"/>
              </a:spcAft>
              <a:buSzPts val="1400"/>
              <a:buNone/>
            </a:pPr>
            <a:endParaRPr dirty="0"/>
          </a:p>
        </p:txBody>
      </p:sp>
      <p:sp>
        <p:nvSpPr>
          <p:cNvPr id="405" name="Google Shape;405;p28:notes"/>
          <p:cNvSpPr>
            <a:spLocks noGrp="1" noRot="1" noChangeAspect="1"/>
          </p:cNvSpPr>
          <p:nvPr>
            <p:ph type="sldImg" idx="2"/>
          </p:nvPr>
        </p:nvSpPr>
        <p:spPr>
          <a:xfrm>
            <a:off x="369887" y="690562"/>
            <a:ext cx="6121400" cy="34432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Tree>
    <p:extLst>
      <p:ext uri="{BB962C8B-B14F-4D97-AF65-F5344CB8AC3E}">
        <p14:creationId xmlns:p14="http://schemas.microsoft.com/office/powerpoint/2010/main" val="110401410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p29:notes"/>
          <p:cNvSpPr txBox="1">
            <a:spLocks noGrp="1"/>
          </p:cNvSpPr>
          <p:nvPr>
            <p:ph type="body" idx="1"/>
          </p:nvPr>
        </p:nvSpPr>
        <p:spPr>
          <a:xfrm>
            <a:off x="914400" y="4365625"/>
            <a:ext cx="5029200" cy="3871912"/>
          </a:xfrm>
          <a:prstGeom prst="rect">
            <a:avLst/>
          </a:prstGeom>
          <a:noFill/>
          <a:ln>
            <a:noFill/>
          </a:ln>
        </p:spPr>
        <p:txBody>
          <a:bodyPr spcFirstLastPara="1" wrap="square" lIns="90475" tIns="44450" rIns="90475" bIns="44450" anchor="t" anchorCtr="0">
            <a:noAutofit/>
          </a:bodyPr>
          <a:lstStyle/>
          <a:p>
            <a:pPr marL="0" lvl="0" indent="0" algn="l" rtl="0">
              <a:lnSpc>
                <a:spcPct val="100000"/>
              </a:lnSpc>
              <a:spcBef>
                <a:spcPts val="0"/>
              </a:spcBef>
              <a:spcAft>
                <a:spcPts val="0"/>
              </a:spcAft>
              <a:buSzPts val="1400"/>
              <a:buNone/>
            </a:pPr>
            <a:endParaRPr dirty="0"/>
          </a:p>
        </p:txBody>
      </p:sp>
      <p:sp>
        <p:nvSpPr>
          <p:cNvPr id="412" name="Google Shape;412;p29:notes"/>
          <p:cNvSpPr>
            <a:spLocks noGrp="1" noRot="1" noChangeAspect="1"/>
          </p:cNvSpPr>
          <p:nvPr>
            <p:ph type="sldImg" idx="2"/>
          </p:nvPr>
        </p:nvSpPr>
        <p:spPr>
          <a:xfrm>
            <a:off x="369887" y="690562"/>
            <a:ext cx="6121400" cy="34432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Tree>
    <p:extLst>
      <p:ext uri="{BB962C8B-B14F-4D97-AF65-F5344CB8AC3E}">
        <p14:creationId xmlns:p14="http://schemas.microsoft.com/office/powerpoint/2010/main" val="28350823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5" name="Slide Image Placeholder 1">
            <a:extLst>
              <a:ext uri="{FF2B5EF4-FFF2-40B4-BE49-F238E27FC236}">
                <a16:creationId xmlns:a16="http://schemas.microsoft.com/office/drawing/2014/main" id="{A33A25D2-E90F-4763-836C-BEDBA373CD34}"/>
              </a:ext>
            </a:extLst>
          </p:cNvPr>
          <p:cNvSpPr>
            <a:spLocks noGrp="1" noRot="1" noChangeAspect="1" noChangeArrowheads="1" noTextEdit="1"/>
          </p:cNvSpPr>
          <p:nvPr>
            <p:ph type="sldImg"/>
          </p:nvPr>
        </p:nvSpPr>
        <p:spPr>
          <a:xfrm>
            <a:off x="366713" y="688975"/>
            <a:ext cx="6124575" cy="3446463"/>
          </a:xfrm>
          <a:ln/>
        </p:spPr>
      </p:sp>
      <p:sp>
        <p:nvSpPr>
          <p:cNvPr id="175106" name="Notes Placeholder 2">
            <a:extLst>
              <a:ext uri="{FF2B5EF4-FFF2-40B4-BE49-F238E27FC236}">
                <a16:creationId xmlns:a16="http://schemas.microsoft.com/office/drawing/2014/main" id="{C1399BEF-108E-4C4C-BA4C-47B7657EA9EA}"/>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IN" altLang="en-US" dirty="0">
              <a:latin typeface="Arial" panose="020B0604020202020204" pitchFamily="34" charset="0"/>
            </a:endParaRPr>
          </a:p>
        </p:txBody>
      </p:sp>
      <p:sp>
        <p:nvSpPr>
          <p:cNvPr id="175107" name="Slide Number Placeholder 3">
            <a:extLst>
              <a:ext uri="{FF2B5EF4-FFF2-40B4-BE49-F238E27FC236}">
                <a16:creationId xmlns:a16="http://schemas.microsoft.com/office/drawing/2014/main" id="{5F3AD162-BFD8-4B0D-9EFE-00DD081E5D86}"/>
              </a:ext>
            </a:extLst>
          </p:cNvPr>
          <p:cNvSpPr>
            <a:spLocks noGrp="1"/>
          </p:cNvSpPr>
          <p:nvPr>
            <p:ph type="sldNum" sz="quarter" idx="4294967295"/>
          </p:nvPr>
        </p:nvSpPr>
        <p:spPr bwMode="auto">
          <a:xfrm>
            <a:off x="3884613" y="8729663"/>
            <a:ext cx="2971800" cy="45878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lgn="ctr" eaLnBrk="1" hangingPunct="1">
              <a:spcBef>
                <a:spcPct val="0"/>
              </a:spcBef>
            </a:pPr>
            <a:fld id="{AB08A16C-0B9D-4229-80EC-9C9392A41070}" type="slidenum">
              <a:rPr lang="en-IN" altLang="en-US" sz="2000">
                <a:solidFill>
                  <a:srgbClr val="000000"/>
                </a:solidFill>
                <a:latin typeface="Calibri" panose="020F0502020204030204" pitchFamily="34" charset="0"/>
              </a:rPr>
              <a:pPr algn="ctr" eaLnBrk="1" hangingPunct="1">
                <a:spcBef>
                  <a:spcPct val="0"/>
                </a:spcBef>
              </a:pPr>
              <a:t>14</a:t>
            </a:fld>
            <a:endParaRPr lang="en-IN" altLang="en-US" sz="2000" dirty="0">
              <a:solidFill>
                <a:srgbClr val="000000"/>
              </a:solidFill>
              <a:latin typeface="Calibri" panose="020F0502020204030204" pitchFamily="34" charset="0"/>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p30:notes"/>
          <p:cNvSpPr txBox="1">
            <a:spLocks noGrp="1"/>
          </p:cNvSpPr>
          <p:nvPr>
            <p:ph type="body" idx="1"/>
          </p:nvPr>
        </p:nvSpPr>
        <p:spPr>
          <a:xfrm>
            <a:off x="914400" y="4365625"/>
            <a:ext cx="5029200" cy="3871912"/>
          </a:xfrm>
          <a:prstGeom prst="rect">
            <a:avLst/>
          </a:prstGeom>
          <a:noFill/>
          <a:ln>
            <a:noFill/>
          </a:ln>
        </p:spPr>
        <p:txBody>
          <a:bodyPr spcFirstLastPara="1" wrap="square" lIns="90475" tIns="44450" rIns="90475" bIns="44450" anchor="t" anchorCtr="0">
            <a:noAutofit/>
          </a:bodyPr>
          <a:lstStyle/>
          <a:p>
            <a:pPr marL="0" lvl="0" indent="0" algn="l" rtl="0">
              <a:lnSpc>
                <a:spcPct val="100000"/>
              </a:lnSpc>
              <a:spcBef>
                <a:spcPts val="0"/>
              </a:spcBef>
              <a:spcAft>
                <a:spcPts val="0"/>
              </a:spcAft>
              <a:buSzPts val="1400"/>
              <a:buNone/>
            </a:pPr>
            <a:endParaRPr dirty="0"/>
          </a:p>
        </p:txBody>
      </p:sp>
      <p:sp>
        <p:nvSpPr>
          <p:cNvPr id="418" name="Google Shape;418;p30:notes"/>
          <p:cNvSpPr>
            <a:spLocks noGrp="1" noRot="1" noChangeAspect="1"/>
          </p:cNvSpPr>
          <p:nvPr>
            <p:ph type="sldImg" idx="2"/>
          </p:nvPr>
        </p:nvSpPr>
        <p:spPr>
          <a:xfrm>
            <a:off x="369887" y="690562"/>
            <a:ext cx="6121400" cy="34432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Tree>
    <p:extLst>
      <p:ext uri="{BB962C8B-B14F-4D97-AF65-F5344CB8AC3E}">
        <p14:creationId xmlns:p14="http://schemas.microsoft.com/office/powerpoint/2010/main" val="401467781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p31:notes"/>
          <p:cNvSpPr txBox="1">
            <a:spLocks noGrp="1"/>
          </p:cNvSpPr>
          <p:nvPr>
            <p:ph type="body" idx="1"/>
          </p:nvPr>
        </p:nvSpPr>
        <p:spPr>
          <a:xfrm>
            <a:off x="914400" y="4365625"/>
            <a:ext cx="5029200" cy="3871912"/>
          </a:xfrm>
          <a:prstGeom prst="rect">
            <a:avLst/>
          </a:prstGeom>
          <a:noFill/>
          <a:ln>
            <a:noFill/>
          </a:ln>
        </p:spPr>
        <p:txBody>
          <a:bodyPr spcFirstLastPara="1" wrap="square" lIns="90475" tIns="44450" rIns="90475" bIns="44450" anchor="t" anchorCtr="0">
            <a:noAutofit/>
          </a:bodyPr>
          <a:lstStyle/>
          <a:p>
            <a:pPr marL="0" lvl="0" indent="0" algn="l" rtl="0">
              <a:lnSpc>
                <a:spcPct val="100000"/>
              </a:lnSpc>
              <a:spcBef>
                <a:spcPts val="0"/>
              </a:spcBef>
              <a:spcAft>
                <a:spcPts val="0"/>
              </a:spcAft>
              <a:buSzPts val="1400"/>
              <a:buNone/>
            </a:pPr>
            <a:endParaRPr dirty="0"/>
          </a:p>
        </p:txBody>
      </p:sp>
      <p:sp>
        <p:nvSpPr>
          <p:cNvPr id="427" name="Google Shape;427;p31:notes"/>
          <p:cNvSpPr>
            <a:spLocks noGrp="1" noRot="1" noChangeAspect="1"/>
          </p:cNvSpPr>
          <p:nvPr>
            <p:ph type="sldImg" idx="2"/>
          </p:nvPr>
        </p:nvSpPr>
        <p:spPr>
          <a:xfrm>
            <a:off x="369887" y="690562"/>
            <a:ext cx="6121400" cy="34432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Tree>
    <p:extLst>
      <p:ext uri="{BB962C8B-B14F-4D97-AF65-F5344CB8AC3E}">
        <p14:creationId xmlns:p14="http://schemas.microsoft.com/office/powerpoint/2010/main" val="51848652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p32:notes"/>
          <p:cNvSpPr txBox="1">
            <a:spLocks noGrp="1"/>
          </p:cNvSpPr>
          <p:nvPr>
            <p:ph type="body" idx="1"/>
          </p:nvPr>
        </p:nvSpPr>
        <p:spPr>
          <a:xfrm>
            <a:off x="914400" y="4365625"/>
            <a:ext cx="5029200" cy="3871912"/>
          </a:xfrm>
          <a:prstGeom prst="rect">
            <a:avLst/>
          </a:prstGeom>
          <a:noFill/>
          <a:ln>
            <a:noFill/>
          </a:ln>
        </p:spPr>
        <p:txBody>
          <a:bodyPr spcFirstLastPara="1" wrap="square" lIns="90475" tIns="44450" rIns="90475" bIns="44450" anchor="t" anchorCtr="0">
            <a:noAutofit/>
          </a:bodyPr>
          <a:lstStyle/>
          <a:p>
            <a:pPr marL="0" lvl="0" indent="0" algn="l" rtl="0">
              <a:lnSpc>
                <a:spcPct val="100000"/>
              </a:lnSpc>
              <a:spcBef>
                <a:spcPts val="0"/>
              </a:spcBef>
              <a:spcAft>
                <a:spcPts val="0"/>
              </a:spcAft>
              <a:buSzPts val="1400"/>
              <a:buNone/>
            </a:pPr>
            <a:endParaRPr dirty="0"/>
          </a:p>
        </p:txBody>
      </p:sp>
      <p:sp>
        <p:nvSpPr>
          <p:cNvPr id="433" name="Google Shape;433;p32:notes"/>
          <p:cNvSpPr>
            <a:spLocks noGrp="1" noRot="1" noChangeAspect="1"/>
          </p:cNvSpPr>
          <p:nvPr>
            <p:ph type="sldImg" idx="2"/>
          </p:nvPr>
        </p:nvSpPr>
        <p:spPr>
          <a:xfrm>
            <a:off x="369887" y="690562"/>
            <a:ext cx="6121400" cy="34432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Tree>
    <p:extLst>
      <p:ext uri="{BB962C8B-B14F-4D97-AF65-F5344CB8AC3E}">
        <p14:creationId xmlns:p14="http://schemas.microsoft.com/office/powerpoint/2010/main" val="387988338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p:cNvGrpSpPr/>
        <p:nvPr/>
      </p:nvGrpSpPr>
      <p:grpSpPr>
        <a:xfrm>
          <a:off x="0" y="0"/>
          <a:ext cx="0" cy="0"/>
          <a:chOff x="0" y="0"/>
          <a:chExt cx="0" cy="0"/>
        </a:xfrm>
      </p:grpSpPr>
      <p:sp>
        <p:nvSpPr>
          <p:cNvPr id="440" name="Google Shape;440;p69:notes"/>
          <p:cNvSpPr txBox="1">
            <a:spLocks noGrp="1"/>
          </p:cNvSpPr>
          <p:nvPr>
            <p:ph type="body" idx="1"/>
          </p:nvPr>
        </p:nvSpPr>
        <p:spPr>
          <a:xfrm>
            <a:off x="914400" y="4365625"/>
            <a:ext cx="5029200" cy="3871912"/>
          </a:xfrm>
          <a:prstGeom prst="rect">
            <a:avLst/>
          </a:prstGeom>
          <a:noFill/>
          <a:ln>
            <a:noFill/>
          </a:ln>
        </p:spPr>
        <p:txBody>
          <a:bodyPr spcFirstLastPara="1" wrap="square" lIns="90475" tIns="44450" rIns="90475" bIns="44450" anchor="t" anchorCtr="0">
            <a:noAutofit/>
          </a:bodyPr>
          <a:lstStyle/>
          <a:p>
            <a:pPr marL="0" lvl="0" indent="0" algn="l" rtl="0">
              <a:lnSpc>
                <a:spcPct val="100000"/>
              </a:lnSpc>
              <a:spcBef>
                <a:spcPts val="0"/>
              </a:spcBef>
              <a:spcAft>
                <a:spcPts val="0"/>
              </a:spcAft>
              <a:buSzPts val="1400"/>
              <a:buNone/>
            </a:pPr>
            <a:endParaRPr dirty="0"/>
          </a:p>
        </p:txBody>
      </p:sp>
      <p:sp>
        <p:nvSpPr>
          <p:cNvPr id="441" name="Google Shape;441;p69:notes"/>
          <p:cNvSpPr>
            <a:spLocks noGrp="1" noRot="1" noChangeAspect="1"/>
          </p:cNvSpPr>
          <p:nvPr>
            <p:ph type="sldImg" idx="2"/>
          </p:nvPr>
        </p:nvSpPr>
        <p:spPr>
          <a:xfrm>
            <a:off x="369887" y="690562"/>
            <a:ext cx="6121400" cy="34432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Tree>
    <p:extLst>
      <p:ext uri="{BB962C8B-B14F-4D97-AF65-F5344CB8AC3E}">
        <p14:creationId xmlns:p14="http://schemas.microsoft.com/office/powerpoint/2010/main" val="310106348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Google Shape;449;p70:notes"/>
          <p:cNvSpPr txBox="1">
            <a:spLocks noGrp="1"/>
          </p:cNvSpPr>
          <p:nvPr>
            <p:ph type="body" idx="1"/>
          </p:nvPr>
        </p:nvSpPr>
        <p:spPr>
          <a:xfrm>
            <a:off x="914400" y="4365625"/>
            <a:ext cx="5029200" cy="3871912"/>
          </a:xfrm>
          <a:prstGeom prst="rect">
            <a:avLst/>
          </a:prstGeom>
          <a:noFill/>
          <a:ln>
            <a:noFill/>
          </a:ln>
        </p:spPr>
        <p:txBody>
          <a:bodyPr spcFirstLastPara="1" wrap="square" lIns="90475" tIns="44450" rIns="90475" bIns="44450" anchor="t" anchorCtr="0">
            <a:noAutofit/>
          </a:bodyPr>
          <a:lstStyle/>
          <a:p>
            <a:pPr marL="0" lvl="0" indent="0" algn="l" rtl="0">
              <a:lnSpc>
                <a:spcPct val="100000"/>
              </a:lnSpc>
              <a:spcBef>
                <a:spcPts val="0"/>
              </a:spcBef>
              <a:spcAft>
                <a:spcPts val="0"/>
              </a:spcAft>
              <a:buSzPts val="1400"/>
              <a:buNone/>
            </a:pPr>
            <a:endParaRPr dirty="0"/>
          </a:p>
        </p:txBody>
      </p:sp>
      <p:sp>
        <p:nvSpPr>
          <p:cNvPr id="450" name="Google Shape;450;p70:notes"/>
          <p:cNvSpPr>
            <a:spLocks noGrp="1" noRot="1" noChangeAspect="1"/>
          </p:cNvSpPr>
          <p:nvPr>
            <p:ph type="sldImg" idx="2"/>
          </p:nvPr>
        </p:nvSpPr>
        <p:spPr>
          <a:xfrm>
            <a:off x="369887" y="690562"/>
            <a:ext cx="6121400" cy="34432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Tree>
    <p:extLst>
      <p:ext uri="{BB962C8B-B14F-4D97-AF65-F5344CB8AC3E}">
        <p14:creationId xmlns:p14="http://schemas.microsoft.com/office/powerpoint/2010/main" val="145281206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p1:notes"/>
          <p:cNvSpPr txBox="1">
            <a:spLocks noGrp="1"/>
          </p:cNvSpPr>
          <p:nvPr>
            <p:ph type="body" idx="1"/>
          </p:nvPr>
        </p:nvSpPr>
        <p:spPr>
          <a:xfrm>
            <a:off x="914400" y="4365625"/>
            <a:ext cx="5029200" cy="3871913"/>
          </a:xfrm>
          <a:prstGeom prst="rect">
            <a:avLst/>
          </a:prstGeom>
        </p:spPr>
        <p:txBody>
          <a:bodyPr spcFirstLastPara="1" wrap="square" lIns="90475" tIns="44450" rIns="90475" bIns="44450" anchor="t" anchorCtr="0">
            <a:noAutofit/>
          </a:bodyPr>
          <a:lstStyle/>
          <a:p>
            <a:pPr marL="0" lvl="0" indent="0" algn="l" rtl="0">
              <a:spcBef>
                <a:spcPts val="360"/>
              </a:spcBef>
              <a:spcAft>
                <a:spcPts val="0"/>
              </a:spcAft>
              <a:buNone/>
            </a:pPr>
            <a:endParaRPr/>
          </a:p>
        </p:txBody>
      </p:sp>
      <p:sp>
        <p:nvSpPr>
          <p:cNvPr id="211" name="Google Shape;211;p1:notes"/>
          <p:cNvSpPr>
            <a:spLocks noGrp="1" noRot="1" noChangeAspect="1"/>
          </p:cNvSpPr>
          <p:nvPr>
            <p:ph type="sldImg" idx="2"/>
          </p:nvPr>
        </p:nvSpPr>
        <p:spPr>
          <a:xfrm>
            <a:off x="369888" y="690563"/>
            <a:ext cx="6121400" cy="34432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4617825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p2:notes"/>
          <p:cNvSpPr txBox="1">
            <a:spLocks noGrp="1"/>
          </p:cNvSpPr>
          <p:nvPr>
            <p:ph type="body" idx="1"/>
          </p:nvPr>
        </p:nvSpPr>
        <p:spPr>
          <a:xfrm>
            <a:off x="914400" y="4365625"/>
            <a:ext cx="5029200" cy="3871913"/>
          </a:xfrm>
          <a:prstGeom prst="rect">
            <a:avLst/>
          </a:prstGeom>
          <a:noFill/>
          <a:ln>
            <a:noFill/>
          </a:ln>
        </p:spPr>
        <p:txBody>
          <a:bodyPr spcFirstLastPara="1" wrap="square" lIns="90475" tIns="44450" rIns="90475" bIns="44450" anchor="t" anchorCtr="0">
            <a:noAutofit/>
          </a:bodyPr>
          <a:lstStyle/>
          <a:p>
            <a:pPr marL="0" lvl="0" indent="0" algn="l" rtl="0">
              <a:spcBef>
                <a:spcPts val="0"/>
              </a:spcBef>
              <a:spcAft>
                <a:spcPts val="0"/>
              </a:spcAft>
              <a:buNone/>
            </a:pPr>
            <a:r>
              <a:rPr lang="en-US">
                <a:latin typeface="Arial"/>
                <a:ea typeface="Arial"/>
                <a:cs typeface="Arial"/>
                <a:sym typeface="Arial"/>
              </a:rPr>
              <a:t>A </a:t>
            </a:r>
            <a:r>
              <a:rPr lang="en-US" b="1">
                <a:latin typeface="Arial"/>
                <a:ea typeface="Arial"/>
                <a:cs typeface="Arial"/>
                <a:sym typeface="Arial"/>
              </a:rPr>
              <a:t>Normal  distribution </a:t>
            </a:r>
            <a:r>
              <a:rPr lang="en-US">
                <a:latin typeface="Arial"/>
                <a:ea typeface="Arial"/>
                <a:cs typeface="Arial"/>
                <a:sym typeface="Arial"/>
              </a:rPr>
              <a:t>is an important statistical data distribution pattern occurring in many  natural phenomena,  such as height,  blood pressure, lengths  of objects produced by machines, etc. Certain data, when graphed as a histogram(  data on the horizontal axis, amount  of data on the vertical axis), creates a bell shaped curve known as a normal curve, or normal distribution.</a:t>
            </a:r>
            <a:endParaRPr/>
          </a:p>
          <a:p>
            <a:pPr marL="0" lvl="0" indent="0" algn="l" rtl="0">
              <a:spcBef>
                <a:spcPts val="0"/>
              </a:spcBef>
              <a:spcAft>
                <a:spcPts val="0"/>
              </a:spcAft>
              <a:buNone/>
            </a:pPr>
            <a:endParaRPr>
              <a:latin typeface="Arial"/>
              <a:ea typeface="Arial"/>
              <a:cs typeface="Arial"/>
              <a:sym typeface="Arial"/>
            </a:endParaRPr>
          </a:p>
          <a:p>
            <a:pPr marL="0" lvl="0" indent="0" algn="l" rtl="0">
              <a:spcBef>
                <a:spcPts val="0"/>
              </a:spcBef>
              <a:spcAft>
                <a:spcPts val="0"/>
              </a:spcAft>
              <a:buNone/>
            </a:pPr>
            <a:r>
              <a:rPr lang="en-US" b="1">
                <a:latin typeface="Arial"/>
                <a:ea typeface="Arial"/>
                <a:cs typeface="Arial"/>
                <a:sym typeface="Arial"/>
              </a:rPr>
              <a:t>Normal distribution </a:t>
            </a:r>
            <a:r>
              <a:rPr lang="en-US">
                <a:latin typeface="Arial"/>
                <a:ea typeface="Arial"/>
                <a:cs typeface="Arial"/>
                <a:sym typeface="Arial"/>
              </a:rPr>
              <a:t>is symmetrical  with a single central peak at the mean (average) of the data. The shape of the curve is described as bell-shaped with the graph falling off evenly on either side of the mean. Fifty percent of the distribution lies to the left of the mean and fifty percent lies to the right of the mean.</a:t>
            </a:r>
            <a:endParaRPr/>
          </a:p>
          <a:p>
            <a:pPr marL="0" lvl="0" indent="0" algn="l" rtl="0">
              <a:spcBef>
                <a:spcPts val="0"/>
              </a:spcBef>
              <a:spcAft>
                <a:spcPts val="0"/>
              </a:spcAft>
              <a:buNone/>
            </a:pPr>
            <a:endParaRPr>
              <a:latin typeface="Arial"/>
              <a:ea typeface="Arial"/>
              <a:cs typeface="Arial"/>
              <a:sym typeface="Arial"/>
            </a:endParaRPr>
          </a:p>
          <a:p>
            <a:pPr marL="0" lvl="0" indent="0" algn="l" rtl="0">
              <a:spcBef>
                <a:spcPts val="360"/>
              </a:spcBef>
              <a:spcAft>
                <a:spcPts val="0"/>
              </a:spcAft>
              <a:buNone/>
            </a:pPr>
            <a:endParaRPr>
              <a:latin typeface="Arial"/>
              <a:ea typeface="Arial"/>
              <a:cs typeface="Arial"/>
              <a:sym typeface="Arial"/>
            </a:endParaRPr>
          </a:p>
        </p:txBody>
      </p:sp>
      <p:sp>
        <p:nvSpPr>
          <p:cNvPr id="216" name="Google Shape;216;p2:notes"/>
          <p:cNvSpPr txBox="1">
            <a:spLocks noGrp="1"/>
          </p:cNvSpPr>
          <p:nvPr>
            <p:ph type="sldNum" idx="12"/>
          </p:nvPr>
        </p:nvSpPr>
        <p:spPr>
          <a:xfrm>
            <a:off x="3884613" y="8729663"/>
            <a:ext cx="2971800" cy="458787"/>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2000" b="1" i="0" u="none" strike="noStrike" kern="0" cap="none" spc="0" normalizeH="0" baseline="0" noProof="0">
                <a:ln>
                  <a:noFill/>
                </a:ln>
                <a:solidFill>
                  <a:srgbClr val="000000"/>
                </a:solidFill>
                <a:effectLst/>
                <a:uLnTx/>
                <a:uFillTx/>
                <a:latin typeface="Arial"/>
                <a:ea typeface="Arial"/>
                <a:cs typeface="Arial"/>
                <a:sym typeface="Arial"/>
              </a:rPr>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t>70</a:t>
            </a:fld>
            <a:endParaRPr kumimoji="0" sz="2000" b="1"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217" name="Google Shape;217;p2:notes"/>
          <p:cNvSpPr txBox="1">
            <a:spLocks noGrp="1"/>
          </p:cNvSpPr>
          <p:nvPr>
            <p:ph type="ftr" idx="11"/>
          </p:nvPr>
        </p:nvSpPr>
        <p:spPr>
          <a:xfrm>
            <a:off x="0" y="8729663"/>
            <a:ext cx="2971800" cy="458787"/>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1" i="0" u="none" strike="noStrike" kern="0" cap="none" spc="0" normalizeH="0" baseline="0" noProof="0">
                <a:ln>
                  <a:noFill/>
                </a:ln>
                <a:solidFill>
                  <a:srgbClr val="000000"/>
                </a:solidFill>
                <a:effectLst/>
                <a:uLnTx/>
                <a:uFillTx/>
                <a:latin typeface="Arial"/>
                <a:ea typeface="Arial"/>
                <a:cs typeface="Arial"/>
                <a:sym typeface="Arial"/>
              </a:rPr>
              <a:t>2013 ExcelR Solutions. All Rights Reserved</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8" name="Google Shape;218;p2:notes"/>
          <p:cNvSpPr>
            <a:spLocks noGrp="1" noRot="1" noChangeAspect="1"/>
          </p:cNvSpPr>
          <p:nvPr>
            <p:ph type="sldImg" idx="2"/>
          </p:nvPr>
        </p:nvSpPr>
        <p:spPr>
          <a:xfrm>
            <a:off x="369888" y="690563"/>
            <a:ext cx="6121400" cy="34432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4589223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p3:notes"/>
          <p:cNvSpPr txBox="1">
            <a:spLocks noGrp="1"/>
          </p:cNvSpPr>
          <p:nvPr>
            <p:ph type="body" idx="1"/>
          </p:nvPr>
        </p:nvSpPr>
        <p:spPr>
          <a:xfrm>
            <a:off x="914400" y="4365625"/>
            <a:ext cx="5029200" cy="3871913"/>
          </a:xfrm>
          <a:prstGeom prst="rect">
            <a:avLst/>
          </a:prstGeom>
          <a:noFill/>
          <a:ln>
            <a:noFill/>
          </a:ln>
        </p:spPr>
        <p:txBody>
          <a:bodyPr spcFirstLastPara="1" wrap="square" lIns="90475" tIns="44450" rIns="90475" bIns="44450" anchor="t" anchorCtr="0">
            <a:noAutofit/>
          </a:bodyPr>
          <a:lstStyle/>
          <a:p>
            <a:pPr marL="0" lvl="0" indent="0" algn="l" rtl="0">
              <a:spcBef>
                <a:spcPts val="0"/>
              </a:spcBef>
              <a:spcAft>
                <a:spcPts val="0"/>
              </a:spcAft>
              <a:buNone/>
            </a:pPr>
            <a:r>
              <a:rPr lang="en-US">
                <a:latin typeface="Arial"/>
                <a:ea typeface="Arial"/>
                <a:cs typeface="Arial"/>
                <a:sym typeface="Arial"/>
              </a:rPr>
              <a:t>A </a:t>
            </a:r>
            <a:r>
              <a:rPr lang="en-US" b="1">
                <a:latin typeface="Arial"/>
                <a:ea typeface="Arial"/>
                <a:cs typeface="Arial"/>
                <a:sym typeface="Arial"/>
              </a:rPr>
              <a:t>Normal  distribution </a:t>
            </a:r>
            <a:r>
              <a:rPr lang="en-US">
                <a:latin typeface="Arial"/>
                <a:ea typeface="Arial"/>
                <a:cs typeface="Arial"/>
                <a:sym typeface="Arial"/>
              </a:rPr>
              <a:t>is an important statistical data distribution pattern occurring in many  natural phenomena,  such as height,  blood pressure, lengths  of objects produced by machines, etc. Certain data, when graphed as a histogram(  data on the horizontal axis, amount  of data on the vertical axis), creates a bell shaped curve known as a normal curve, or normal distribution.</a:t>
            </a:r>
            <a:endParaRPr/>
          </a:p>
          <a:p>
            <a:pPr marL="0" lvl="0" indent="0" algn="l" rtl="0">
              <a:spcBef>
                <a:spcPts val="0"/>
              </a:spcBef>
              <a:spcAft>
                <a:spcPts val="0"/>
              </a:spcAft>
              <a:buNone/>
            </a:pPr>
            <a:endParaRPr>
              <a:latin typeface="Arial"/>
              <a:ea typeface="Arial"/>
              <a:cs typeface="Arial"/>
              <a:sym typeface="Arial"/>
            </a:endParaRPr>
          </a:p>
          <a:p>
            <a:pPr marL="0" lvl="0" indent="0" algn="l" rtl="0">
              <a:spcBef>
                <a:spcPts val="0"/>
              </a:spcBef>
              <a:spcAft>
                <a:spcPts val="0"/>
              </a:spcAft>
              <a:buNone/>
            </a:pPr>
            <a:r>
              <a:rPr lang="en-US" b="1">
                <a:latin typeface="Arial"/>
                <a:ea typeface="Arial"/>
                <a:cs typeface="Arial"/>
                <a:sym typeface="Arial"/>
              </a:rPr>
              <a:t>Normal distribution </a:t>
            </a:r>
            <a:r>
              <a:rPr lang="en-US">
                <a:latin typeface="Arial"/>
                <a:ea typeface="Arial"/>
                <a:cs typeface="Arial"/>
                <a:sym typeface="Arial"/>
              </a:rPr>
              <a:t>is symmetrical  with a single central peak at the mean (average) of the data. The shape of the curve is described as bell-shaped with the graph falling off evenly on either side of the mean. Fifty percent of the distribution lies to the left of the mean and fifty percent lies to the right of the mean.</a:t>
            </a:r>
            <a:endParaRPr/>
          </a:p>
          <a:p>
            <a:pPr marL="0" lvl="0" indent="0" algn="l" rtl="0">
              <a:spcBef>
                <a:spcPts val="0"/>
              </a:spcBef>
              <a:spcAft>
                <a:spcPts val="0"/>
              </a:spcAft>
              <a:buNone/>
            </a:pPr>
            <a:endParaRPr>
              <a:latin typeface="Arial"/>
              <a:ea typeface="Arial"/>
              <a:cs typeface="Arial"/>
              <a:sym typeface="Arial"/>
            </a:endParaRPr>
          </a:p>
          <a:p>
            <a:pPr marL="0" lvl="0" indent="0" algn="l" rtl="0">
              <a:spcBef>
                <a:spcPts val="360"/>
              </a:spcBef>
              <a:spcAft>
                <a:spcPts val="0"/>
              </a:spcAft>
              <a:buNone/>
            </a:pPr>
            <a:endParaRPr>
              <a:latin typeface="Arial"/>
              <a:ea typeface="Arial"/>
              <a:cs typeface="Arial"/>
              <a:sym typeface="Arial"/>
            </a:endParaRPr>
          </a:p>
        </p:txBody>
      </p:sp>
      <p:sp>
        <p:nvSpPr>
          <p:cNvPr id="225" name="Google Shape;225;p3:notes"/>
          <p:cNvSpPr txBox="1">
            <a:spLocks noGrp="1"/>
          </p:cNvSpPr>
          <p:nvPr>
            <p:ph type="sldNum" idx="12"/>
          </p:nvPr>
        </p:nvSpPr>
        <p:spPr>
          <a:xfrm>
            <a:off x="3884613" y="8729663"/>
            <a:ext cx="2971800" cy="458787"/>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2000" b="1" i="0" u="none" strike="noStrike" kern="0" cap="none" spc="0" normalizeH="0" baseline="0" noProof="0">
                <a:ln>
                  <a:noFill/>
                </a:ln>
                <a:solidFill>
                  <a:srgbClr val="000000"/>
                </a:solidFill>
                <a:effectLst/>
                <a:uLnTx/>
                <a:uFillTx/>
                <a:latin typeface="Arial"/>
                <a:ea typeface="Arial"/>
                <a:cs typeface="Arial"/>
                <a:sym typeface="Arial"/>
              </a:rPr>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t>71</a:t>
            </a:fld>
            <a:endParaRPr kumimoji="0" sz="2000" b="1"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226" name="Google Shape;226;p3:notes"/>
          <p:cNvSpPr txBox="1">
            <a:spLocks noGrp="1"/>
          </p:cNvSpPr>
          <p:nvPr>
            <p:ph type="ftr" idx="11"/>
          </p:nvPr>
        </p:nvSpPr>
        <p:spPr>
          <a:xfrm>
            <a:off x="0" y="8729663"/>
            <a:ext cx="2971800" cy="458787"/>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1" i="0" u="none" strike="noStrike" kern="0" cap="none" spc="0" normalizeH="0" baseline="0" noProof="0">
                <a:ln>
                  <a:noFill/>
                </a:ln>
                <a:solidFill>
                  <a:srgbClr val="000000"/>
                </a:solidFill>
                <a:effectLst/>
                <a:uLnTx/>
                <a:uFillTx/>
                <a:latin typeface="Arial"/>
                <a:ea typeface="Arial"/>
                <a:cs typeface="Arial"/>
                <a:sym typeface="Arial"/>
              </a:rPr>
              <a:t>2013 ExcelR Solutions. All Rights Reserved</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7" name="Google Shape;227;p3:notes"/>
          <p:cNvSpPr>
            <a:spLocks noGrp="1" noRot="1" noChangeAspect="1"/>
          </p:cNvSpPr>
          <p:nvPr>
            <p:ph type="sldImg" idx="2"/>
          </p:nvPr>
        </p:nvSpPr>
        <p:spPr>
          <a:xfrm>
            <a:off x="369888" y="690563"/>
            <a:ext cx="6121400" cy="34432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0547842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p4:notes"/>
          <p:cNvSpPr txBox="1">
            <a:spLocks noGrp="1"/>
          </p:cNvSpPr>
          <p:nvPr>
            <p:ph type="body" idx="1"/>
          </p:nvPr>
        </p:nvSpPr>
        <p:spPr>
          <a:xfrm>
            <a:off x="914400" y="4365625"/>
            <a:ext cx="5029200" cy="3871913"/>
          </a:xfrm>
          <a:prstGeom prst="rect">
            <a:avLst/>
          </a:prstGeom>
        </p:spPr>
        <p:txBody>
          <a:bodyPr spcFirstLastPara="1" wrap="square" lIns="90475" tIns="44450" rIns="90475" bIns="44450" anchor="t" anchorCtr="0">
            <a:noAutofit/>
          </a:bodyPr>
          <a:lstStyle/>
          <a:p>
            <a:pPr marL="0" lvl="0" indent="0" algn="l" rtl="0">
              <a:spcBef>
                <a:spcPts val="360"/>
              </a:spcBef>
              <a:spcAft>
                <a:spcPts val="0"/>
              </a:spcAft>
              <a:buNone/>
            </a:pPr>
            <a:endParaRPr/>
          </a:p>
        </p:txBody>
      </p:sp>
      <p:sp>
        <p:nvSpPr>
          <p:cNvPr id="237" name="Google Shape;237;p4:notes"/>
          <p:cNvSpPr>
            <a:spLocks noGrp="1" noRot="1" noChangeAspect="1"/>
          </p:cNvSpPr>
          <p:nvPr>
            <p:ph type="sldImg" idx="2"/>
          </p:nvPr>
        </p:nvSpPr>
        <p:spPr>
          <a:xfrm>
            <a:off x="369888" y="690563"/>
            <a:ext cx="6121400" cy="34432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4302324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p5:notes"/>
          <p:cNvSpPr txBox="1">
            <a:spLocks noGrp="1"/>
          </p:cNvSpPr>
          <p:nvPr>
            <p:ph type="body" idx="1"/>
          </p:nvPr>
        </p:nvSpPr>
        <p:spPr>
          <a:xfrm>
            <a:off x="914400" y="4365625"/>
            <a:ext cx="5029200" cy="3871913"/>
          </a:xfrm>
          <a:prstGeom prst="rect">
            <a:avLst/>
          </a:prstGeom>
          <a:noFill/>
          <a:ln>
            <a:noFill/>
          </a:ln>
        </p:spPr>
        <p:txBody>
          <a:bodyPr spcFirstLastPara="1" wrap="square" lIns="90475" tIns="44450" rIns="90475" bIns="44450" anchor="t" anchorCtr="0">
            <a:noAutofit/>
          </a:bodyPr>
          <a:lstStyle/>
          <a:p>
            <a:pPr marL="0" lvl="0" indent="0" algn="l" rtl="0">
              <a:spcBef>
                <a:spcPts val="0"/>
              </a:spcBef>
              <a:spcAft>
                <a:spcPts val="0"/>
              </a:spcAft>
              <a:buNone/>
            </a:pPr>
            <a:r>
              <a:rPr lang="en-US">
                <a:latin typeface="Arial"/>
                <a:ea typeface="Arial"/>
                <a:cs typeface="Arial"/>
                <a:sym typeface="Arial"/>
              </a:rPr>
              <a:t>A </a:t>
            </a:r>
            <a:r>
              <a:rPr lang="en-US" b="1">
                <a:latin typeface="Arial"/>
                <a:ea typeface="Arial"/>
                <a:cs typeface="Arial"/>
                <a:sym typeface="Arial"/>
              </a:rPr>
              <a:t>Normal  distribution </a:t>
            </a:r>
            <a:r>
              <a:rPr lang="en-US">
                <a:latin typeface="Arial"/>
                <a:ea typeface="Arial"/>
                <a:cs typeface="Arial"/>
                <a:sym typeface="Arial"/>
              </a:rPr>
              <a:t>is an important statistical data distribution pattern occurring in many  natural phenomena,  such as height,  blood pressure, lengths  of objects produced by machines, etc. Certain data, when graphed as a histogram(  data on the horizontal axis, amount  of data on the vertical axis), creates a bell shaped curve known as a normal curve, or normal distribution.</a:t>
            </a:r>
            <a:endParaRPr/>
          </a:p>
          <a:p>
            <a:pPr marL="0" lvl="0" indent="0" algn="l" rtl="0">
              <a:spcBef>
                <a:spcPts val="0"/>
              </a:spcBef>
              <a:spcAft>
                <a:spcPts val="0"/>
              </a:spcAft>
              <a:buNone/>
            </a:pPr>
            <a:endParaRPr>
              <a:latin typeface="Arial"/>
              <a:ea typeface="Arial"/>
              <a:cs typeface="Arial"/>
              <a:sym typeface="Arial"/>
            </a:endParaRPr>
          </a:p>
          <a:p>
            <a:pPr marL="0" lvl="0" indent="0" algn="l" rtl="0">
              <a:spcBef>
                <a:spcPts val="0"/>
              </a:spcBef>
              <a:spcAft>
                <a:spcPts val="0"/>
              </a:spcAft>
              <a:buNone/>
            </a:pPr>
            <a:r>
              <a:rPr lang="en-US" b="1">
                <a:latin typeface="Arial"/>
                <a:ea typeface="Arial"/>
                <a:cs typeface="Arial"/>
                <a:sym typeface="Arial"/>
              </a:rPr>
              <a:t>Normal distribution </a:t>
            </a:r>
            <a:r>
              <a:rPr lang="en-US">
                <a:latin typeface="Arial"/>
                <a:ea typeface="Arial"/>
                <a:cs typeface="Arial"/>
                <a:sym typeface="Arial"/>
              </a:rPr>
              <a:t>is symmetrical  with a single central peak at the mean (average) of the data. The shape of the curve is described as bell-shaped with the graph falling off evenly on either side of the mean. Fifty percent of the distribution lies to the left of the mean and fifty percent lies to the right of the mean.</a:t>
            </a:r>
            <a:endParaRPr/>
          </a:p>
          <a:p>
            <a:pPr marL="0" lvl="0" indent="0" algn="l" rtl="0">
              <a:spcBef>
                <a:spcPts val="0"/>
              </a:spcBef>
              <a:spcAft>
                <a:spcPts val="0"/>
              </a:spcAft>
              <a:buNone/>
            </a:pPr>
            <a:endParaRPr>
              <a:latin typeface="Arial"/>
              <a:ea typeface="Arial"/>
              <a:cs typeface="Arial"/>
              <a:sym typeface="Arial"/>
            </a:endParaRPr>
          </a:p>
          <a:p>
            <a:pPr marL="0" lvl="0" indent="0" algn="l" rtl="0">
              <a:spcBef>
                <a:spcPts val="360"/>
              </a:spcBef>
              <a:spcAft>
                <a:spcPts val="0"/>
              </a:spcAft>
              <a:buNone/>
            </a:pPr>
            <a:endParaRPr>
              <a:latin typeface="Arial"/>
              <a:ea typeface="Arial"/>
              <a:cs typeface="Arial"/>
              <a:sym typeface="Arial"/>
            </a:endParaRPr>
          </a:p>
        </p:txBody>
      </p:sp>
      <p:sp>
        <p:nvSpPr>
          <p:cNvPr id="250" name="Google Shape;250;p5:notes"/>
          <p:cNvSpPr txBox="1">
            <a:spLocks noGrp="1"/>
          </p:cNvSpPr>
          <p:nvPr>
            <p:ph type="sldNum" idx="12"/>
          </p:nvPr>
        </p:nvSpPr>
        <p:spPr>
          <a:xfrm>
            <a:off x="3884613" y="8729663"/>
            <a:ext cx="2971800" cy="458787"/>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2000" b="1" i="0" u="none" strike="noStrike" kern="0" cap="none" spc="0" normalizeH="0" baseline="0" noProof="0">
                <a:ln>
                  <a:noFill/>
                </a:ln>
                <a:solidFill>
                  <a:srgbClr val="000000"/>
                </a:solidFill>
                <a:effectLst/>
                <a:uLnTx/>
                <a:uFillTx/>
                <a:latin typeface="Arial"/>
                <a:ea typeface="Arial"/>
                <a:cs typeface="Arial"/>
                <a:sym typeface="Arial"/>
              </a:rPr>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t>73</a:t>
            </a:fld>
            <a:endParaRPr kumimoji="0" sz="2000" b="1"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251" name="Google Shape;251;p5:notes"/>
          <p:cNvSpPr txBox="1">
            <a:spLocks noGrp="1"/>
          </p:cNvSpPr>
          <p:nvPr>
            <p:ph type="ftr" idx="11"/>
          </p:nvPr>
        </p:nvSpPr>
        <p:spPr>
          <a:xfrm>
            <a:off x="0" y="8729663"/>
            <a:ext cx="2971800" cy="458787"/>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1" i="0" u="none" strike="noStrike" kern="0" cap="none" spc="0" normalizeH="0" baseline="0" noProof="0">
                <a:ln>
                  <a:noFill/>
                </a:ln>
                <a:solidFill>
                  <a:srgbClr val="000000"/>
                </a:solidFill>
                <a:effectLst/>
                <a:uLnTx/>
                <a:uFillTx/>
                <a:latin typeface="Arial"/>
                <a:ea typeface="Arial"/>
                <a:cs typeface="Arial"/>
                <a:sym typeface="Arial"/>
              </a:rPr>
              <a:t>2013 ExcelR Solutions. All Rights Reserved</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52" name="Google Shape;252;p5:notes"/>
          <p:cNvSpPr>
            <a:spLocks noGrp="1" noRot="1" noChangeAspect="1"/>
          </p:cNvSpPr>
          <p:nvPr>
            <p:ph type="sldImg" idx="2"/>
          </p:nvPr>
        </p:nvSpPr>
        <p:spPr>
          <a:xfrm>
            <a:off x="369888" y="690563"/>
            <a:ext cx="6121400" cy="34432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940455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7" name="Notes Placeholder">
            <a:extLst>
              <a:ext uri="{FF2B5EF4-FFF2-40B4-BE49-F238E27FC236}">
                <a16:creationId xmlns:a16="http://schemas.microsoft.com/office/drawing/2014/main" id="{E577D766-D1AC-497F-BD4C-DF2C0A4091A8}"/>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latin typeface="Arial" panose="020B0604020202020204" pitchFamily="34" charset="0"/>
            </a:endParaRPr>
          </a:p>
        </p:txBody>
      </p:sp>
      <p:sp>
        <p:nvSpPr>
          <p:cNvPr id="178178" name="Slide Number Placeholder 2">
            <a:extLst>
              <a:ext uri="{FF2B5EF4-FFF2-40B4-BE49-F238E27FC236}">
                <a16:creationId xmlns:a16="http://schemas.microsoft.com/office/drawing/2014/main" id="{ECE561E6-F60A-465F-8C16-1AC7EF17D236}"/>
              </a:ext>
            </a:extLst>
          </p:cNvPr>
          <p:cNvSpPr>
            <a:spLocks noGrp="1"/>
          </p:cNvSpPr>
          <p:nvPr>
            <p:ph type="sldNum" sz="quarter" idx="4294967295"/>
          </p:nvPr>
        </p:nvSpPr>
        <p:spPr bwMode="auto">
          <a:xfrm>
            <a:off x="3884613" y="8685213"/>
            <a:ext cx="29718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b="1">
                <a:solidFill>
                  <a:schemeClr val="tx1"/>
                </a:solidFill>
                <a:latin typeface="Arial" panose="020B0604020202020204" pitchFamily="34" charset="0"/>
              </a:defRPr>
            </a:lvl1pPr>
            <a:lvl2pPr marL="742950" indent="-285750">
              <a:defRPr sz="2000" b="1">
                <a:solidFill>
                  <a:schemeClr val="tx1"/>
                </a:solidFill>
                <a:latin typeface="Arial" panose="020B0604020202020204" pitchFamily="34" charset="0"/>
              </a:defRPr>
            </a:lvl2pPr>
            <a:lvl3pPr marL="1143000" indent="-228600">
              <a:defRPr sz="2000" b="1">
                <a:solidFill>
                  <a:schemeClr val="tx1"/>
                </a:solidFill>
                <a:latin typeface="Arial" panose="020B0604020202020204" pitchFamily="34" charset="0"/>
              </a:defRPr>
            </a:lvl3pPr>
            <a:lvl4pPr marL="1600200" indent="-228600">
              <a:defRPr sz="2000" b="1">
                <a:solidFill>
                  <a:schemeClr val="tx1"/>
                </a:solidFill>
                <a:latin typeface="Arial" panose="020B0604020202020204" pitchFamily="34" charset="0"/>
              </a:defRPr>
            </a:lvl4pPr>
            <a:lvl5pPr marL="2057400" indent="-228600">
              <a:defRPr sz="2000" b="1">
                <a:solidFill>
                  <a:schemeClr val="tx1"/>
                </a:solidFill>
                <a:latin typeface="Arial" panose="020B0604020202020204" pitchFamily="34" charset="0"/>
              </a:defRPr>
            </a:lvl5pPr>
            <a:lvl6pPr marL="2514600" indent="-228600" eaLnBrk="0" fontAlgn="base" hangingPunct="0">
              <a:spcBef>
                <a:spcPct val="0"/>
              </a:spcBef>
              <a:spcAft>
                <a:spcPct val="0"/>
              </a:spcAft>
              <a:defRPr sz="2000" b="1">
                <a:solidFill>
                  <a:schemeClr val="tx1"/>
                </a:solidFill>
                <a:latin typeface="Arial" panose="020B0604020202020204" pitchFamily="34" charset="0"/>
              </a:defRPr>
            </a:lvl6pPr>
            <a:lvl7pPr marL="2971800" indent="-228600" eaLnBrk="0" fontAlgn="base" hangingPunct="0">
              <a:spcBef>
                <a:spcPct val="0"/>
              </a:spcBef>
              <a:spcAft>
                <a:spcPct val="0"/>
              </a:spcAft>
              <a:defRPr sz="2000" b="1">
                <a:solidFill>
                  <a:schemeClr val="tx1"/>
                </a:solidFill>
                <a:latin typeface="Arial" panose="020B0604020202020204" pitchFamily="34" charset="0"/>
              </a:defRPr>
            </a:lvl7pPr>
            <a:lvl8pPr marL="3429000" indent="-228600" eaLnBrk="0" fontAlgn="base" hangingPunct="0">
              <a:spcBef>
                <a:spcPct val="0"/>
              </a:spcBef>
              <a:spcAft>
                <a:spcPct val="0"/>
              </a:spcAft>
              <a:defRPr sz="2000" b="1">
                <a:solidFill>
                  <a:schemeClr val="tx1"/>
                </a:solidFill>
                <a:latin typeface="Arial" panose="020B0604020202020204" pitchFamily="34" charset="0"/>
              </a:defRPr>
            </a:lvl8pPr>
            <a:lvl9pPr marL="3886200" indent="-228600" eaLnBrk="0" fontAlgn="base" hangingPunct="0">
              <a:spcBef>
                <a:spcPct val="0"/>
              </a:spcBef>
              <a:spcAft>
                <a:spcPct val="0"/>
              </a:spcAft>
              <a:defRPr sz="2000" b="1">
                <a:solidFill>
                  <a:schemeClr val="tx1"/>
                </a:solidFill>
                <a:latin typeface="Arial" panose="020B0604020202020204" pitchFamily="34" charset="0"/>
              </a:defRPr>
            </a:lvl9pPr>
          </a:lstStyle>
          <a:p>
            <a:fld id="{57085DB7-7178-4E8A-85D6-99FCA4ADABAD}" type="slidenum">
              <a:rPr lang="en-US" altLang="en-US">
                <a:solidFill>
                  <a:srgbClr val="000000"/>
                </a:solidFill>
              </a:rPr>
              <a:pPr/>
              <a:t>16</a:t>
            </a:fld>
            <a:endParaRPr lang="en-US" altLang="en-US" dirty="0">
              <a:solidFill>
                <a:srgbClr val="000000"/>
              </a:solidFill>
            </a:endParaRPr>
          </a:p>
        </p:txBody>
      </p:sp>
      <p:sp>
        <p:nvSpPr>
          <p:cNvPr id="178179" name="Footer Placeholder 3">
            <a:extLst>
              <a:ext uri="{FF2B5EF4-FFF2-40B4-BE49-F238E27FC236}">
                <a16:creationId xmlns:a16="http://schemas.microsoft.com/office/drawing/2014/main" id="{E55CC534-9CC1-4F16-84A6-8855B059739E}"/>
              </a:ext>
            </a:extLst>
          </p:cNvPr>
          <p:cNvSpPr>
            <a:spLocks noGrp="1"/>
          </p:cNvSpPr>
          <p:nvPr>
            <p:ph type="ftr" sz="quarter" idx="4294967295"/>
          </p:nvPr>
        </p:nvSpPr>
        <p:spPr bwMode="auto">
          <a:xfrm>
            <a:off x="0" y="8685213"/>
            <a:ext cx="29718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b="1">
                <a:solidFill>
                  <a:schemeClr val="tx1"/>
                </a:solidFill>
                <a:latin typeface="Arial" panose="020B0604020202020204" pitchFamily="34" charset="0"/>
              </a:defRPr>
            </a:lvl1pPr>
            <a:lvl2pPr marL="742950" indent="-285750">
              <a:defRPr sz="2000" b="1">
                <a:solidFill>
                  <a:schemeClr val="tx1"/>
                </a:solidFill>
                <a:latin typeface="Arial" panose="020B0604020202020204" pitchFamily="34" charset="0"/>
              </a:defRPr>
            </a:lvl2pPr>
            <a:lvl3pPr marL="1143000" indent="-228600">
              <a:defRPr sz="2000" b="1">
                <a:solidFill>
                  <a:schemeClr val="tx1"/>
                </a:solidFill>
                <a:latin typeface="Arial" panose="020B0604020202020204" pitchFamily="34" charset="0"/>
              </a:defRPr>
            </a:lvl3pPr>
            <a:lvl4pPr marL="1600200" indent="-228600">
              <a:defRPr sz="2000" b="1">
                <a:solidFill>
                  <a:schemeClr val="tx1"/>
                </a:solidFill>
                <a:latin typeface="Arial" panose="020B0604020202020204" pitchFamily="34" charset="0"/>
              </a:defRPr>
            </a:lvl4pPr>
            <a:lvl5pPr marL="2057400" indent="-228600">
              <a:defRPr sz="2000" b="1">
                <a:solidFill>
                  <a:schemeClr val="tx1"/>
                </a:solidFill>
                <a:latin typeface="Arial" panose="020B0604020202020204" pitchFamily="34" charset="0"/>
              </a:defRPr>
            </a:lvl5pPr>
            <a:lvl6pPr marL="2514600" indent="-228600" eaLnBrk="0" fontAlgn="base" hangingPunct="0">
              <a:spcBef>
                <a:spcPct val="0"/>
              </a:spcBef>
              <a:spcAft>
                <a:spcPct val="0"/>
              </a:spcAft>
              <a:defRPr sz="2000" b="1">
                <a:solidFill>
                  <a:schemeClr val="tx1"/>
                </a:solidFill>
                <a:latin typeface="Arial" panose="020B0604020202020204" pitchFamily="34" charset="0"/>
              </a:defRPr>
            </a:lvl6pPr>
            <a:lvl7pPr marL="2971800" indent="-228600" eaLnBrk="0" fontAlgn="base" hangingPunct="0">
              <a:spcBef>
                <a:spcPct val="0"/>
              </a:spcBef>
              <a:spcAft>
                <a:spcPct val="0"/>
              </a:spcAft>
              <a:defRPr sz="2000" b="1">
                <a:solidFill>
                  <a:schemeClr val="tx1"/>
                </a:solidFill>
                <a:latin typeface="Arial" panose="020B0604020202020204" pitchFamily="34" charset="0"/>
              </a:defRPr>
            </a:lvl7pPr>
            <a:lvl8pPr marL="3429000" indent="-228600" eaLnBrk="0" fontAlgn="base" hangingPunct="0">
              <a:spcBef>
                <a:spcPct val="0"/>
              </a:spcBef>
              <a:spcAft>
                <a:spcPct val="0"/>
              </a:spcAft>
              <a:defRPr sz="2000" b="1">
                <a:solidFill>
                  <a:schemeClr val="tx1"/>
                </a:solidFill>
                <a:latin typeface="Arial" panose="020B0604020202020204" pitchFamily="34" charset="0"/>
              </a:defRPr>
            </a:lvl8pPr>
            <a:lvl9pPr marL="3886200" indent="-228600" eaLnBrk="0" fontAlgn="base" hangingPunct="0">
              <a:spcBef>
                <a:spcPct val="0"/>
              </a:spcBef>
              <a:spcAft>
                <a:spcPct val="0"/>
              </a:spcAft>
              <a:defRPr sz="2000" b="1">
                <a:solidFill>
                  <a:schemeClr val="tx1"/>
                </a:solidFill>
                <a:latin typeface="Arial" panose="020B0604020202020204" pitchFamily="34" charset="0"/>
              </a:defRPr>
            </a:lvl9pPr>
          </a:lstStyle>
          <a:p>
            <a:r>
              <a:rPr lang="en-US" altLang="en-US" dirty="0">
                <a:solidFill>
                  <a:srgbClr val="000000"/>
                </a:solidFill>
              </a:rPr>
              <a:t>2013 ExcelR Solutions. All Rights Reserved</a:t>
            </a: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p6:notes"/>
          <p:cNvSpPr txBox="1">
            <a:spLocks noGrp="1"/>
          </p:cNvSpPr>
          <p:nvPr>
            <p:ph type="body" idx="1"/>
          </p:nvPr>
        </p:nvSpPr>
        <p:spPr>
          <a:xfrm>
            <a:off x="914400" y="4365625"/>
            <a:ext cx="5029200" cy="3871913"/>
          </a:xfrm>
          <a:prstGeom prst="rect">
            <a:avLst/>
          </a:prstGeom>
        </p:spPr>
        <p:txBody>
          <a:bodyPr spcFirstLastPara="1" wrap="square" lIns="90475" tIns="44450" rIns="90475" bIns="44450" anchor="t" anchorCtr="0">
            <a:noAutofit/>
          </a:bodyPr>
          <a:lstStyle/>
          <a:p>
            <a:pPr marL="0" lvl="0" indent="0" algn="l" rtl="0">
              <a:spcBef>
                <a:spcPts val="360"/>
              </a:spcBef>
              <a:spcAft>
                <a:spcPts val="0"/>
              </a:spcAft>
              <a:buNone/>
            </a:pPr>
            <a:endParaRPr/>
          </a:p>
        </p:txBody>
      </p:sp>
      <p:sp>
        <p:nvSpPr>
          <p:cNvPr id="261" name="Google Shape;261;p6:notes"/>
          <p:cNvSpPr>
            <a:spLocks noGrp="1" noRot="1" noChangeAspect="1"/>
          </p:cNvSpPr>
          <p:nvPr>
            <p:ph type="sldImg" idx="2"/>
          </p:nvPr>
        </p:nvSpPr>
        <p:spPr>
          <a:xfrm>
            <a:off x="369888" y="690563"/>
            <a:ext cx="6121400" cy="34432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6613700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US" dirty="0">
                <a:latin typeface="Arial"/>
                <a:ea typeface="Arial"/>
                <a:cs typeface="Arial"/>
                <a:sym typeface="Arial"/>
              </a:rPr>
              <a:t>A </a:t>
            </a:r>
            <a:r>
              <a:rPr lang="en-US" b="1" dirty="0">
                <a:latin typeface="Arial"/>
                <a:ea typeface="Arial"/>
                <a:cs typeface="Arial"/>
                <a:sym typeface="Arial"/>
              </a:rPr>
              <a:t>Normal  distribution </a:t>
            </a:r>
            <a:r>
              <a:rPr lang="en-US" dirty="0">
                <a:latin typeface="Arial"/>
                <a:ea typeface="Arial"/>
                <a:cs typeface="Arial"/>
                <a:sym typeface="Arial"/>
              </a:rPr>
              <a:t>is an important statistical data distribution pattern occurring in many  natural phenomena,  such as height,  blood pressure, lengths  of objects produced by machines, etc. Certain data, when graphed as a histogram(  data on the horizontal axis, amount  of data on the vertical axis), creates a bell shaped curve known as a normal curve, or normal distribution.</a:t>
            </a:r>
            <a:endParaRPr lang="en-US" dirty="0"/>
          </a:p>
          <a:p>
            <a:pPr marL="0" lvl="0" indent="0" algn="l" rtl="0">
              <a:spcBef>
                <a:spcPts val="0"/>
              </a:spcBef>
              <a:spcAft>
                <a:spcPts val="0"/>
              </a:spcAft>
              <a:buNone/>
            </a:pPr>
            <a:endParaRPr lang="en-US" dirty="0">
              <a:latin typeface="Arial"/>
              <a:ea typeface="Arial"/>
              <a:cs typeface="Arial"/>
              <a:sym typeface="Arial"/>
            </a:endParaRPr>
          </a:p>
          <a:p>
            <a:pPr marL="0" lvl="0" indent="0" algn="l" rtl="0">
              <a:spcBef>
                <a:spcPts val="0"/>
              </a:spcBef>
              <a:spcAft>
                <a:spcPts val="0"/>
              </a:spcAft>
              <a:buNone/>
            </a:pPr>
            <a:r>
              <a:rPr lang="en-US" b="1" dirty="0">
                <a:latin typeface="Arial"/>
                <a:ea typeface="Arial"/>
                <a:cs typeface="Arial"/>
                <a:sym typeface="Arial"/>
              </a:rPr>
              <a:t>Normal distribution </a:t>
            </a:r>
            <a:r>
              <a:rPr lang="en-US" dirty="0">
                <a:latin typeface="Arial"/>
                <a:ea typeface="Arial"/>
                <a:cs typeface="Arial"/>
                <a:sym typeface="Arial"/>
              </a:rPr>
              <a:t>is symmetrical  with a single central peak at the mean (average) of the data. The shape of the curve is described as bell-shaped with the graph falling off evenly on either side of the mean. Fifty percent of the distribution lies to the left of the mean and fifty percent lies to the right of the mean.</a:t>
            </a:r>
            <a:endParaRPr lang="en-US" dirty="0"/>
          </a:p>
          <a:p>
            <a:pPr marL="0" lvl="0" indent="0" algn="l" rtl="0">
              <a:spcBef>
                <a:spcPts val="0"/>
              </a:spcBef>
              <a:spcAft>
                <a:spcPts val="0"/>
              </a:spcAft>
              <a:buNone/>
            </a:pPr>
            <a:endParaRPr lang="en-US" dirty="0">
              <a:latin typeface="Arial"/>
              <a:ea typeface="Arial"/>
              <a:cs typeface="Arial"/>
              <a:sym typeface="Arial"/>
            </a:endParaRPr>
          </a:p>
          <a:p>
            <a:pPr marL="0" lvl="0" indent="0" algn="l" rtl="0">
              <a:spcBef>
                <a:spcPts val="360"/>
              </a:spcBef>
              <a:spcAft>
                <a:spcPts val="0"/>
              </a:spcAft>
              <a:buNone/>
            </a:pPr>
            <a:endParaRPr lang="en-US" dirty="0">
              <a:latin typeface="Arial"/>
              <a:ea typeface="Arial"/>
              <a:cs typeface="Arial"/>
              <a:sym typeface="Arial"/>
            </a:endParaRPr>
          </a:p>
          <a:p>
            <a:endParaRPr lang="en-IN" dirty="0"/>
          </a:p>
        </p:txBody>
      </p:sp>
    </p:spTree>
    <p:extLst>
      <p:ext uri="{BB962C8B-B14F-4D97-AF65-F5344CB8AC3E}">
        <p14:creationId xmlns:p14="http://schemas.microsoft.com/office/powerpoint/2010/main" val="219477701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p8:notes"/>
          <p:cNvSpPr txBox="1">
            <a:spLocks noGrp="1"/>
          </p:cNvSpPr>
          <p:nvPr>
            <p:ph type="body" idx="1"/>
          </p:nvPr>
        </p:nvSpPr>
        <p:spPr>
          <a:xfrm>
            <a:off x="914400" y="4365625"/>
            <a:ext cx="5029200" cy="3871913"/>
          </a:xfrm>
          <a:prstGeom prst="rect">
            <a:avLst/>
          </a:prstGeom>
        </p:spPr>
        <p:txBody>
          <a:bodyPr spcFirstLastPara="1" wrap="square" lIns="90475" tIns="44450" rIns="90475" bIns="44450" anchor="t" anchorCtr="0">
            <a:noAutofit/>
          </a:bodyPr>
          <a:lstStyle/>
          <a:p>
            <a:pPr marL="0" lvl="0" indent="0" algn="l" rtl="0">
              <a:spcBef>
                <a:spcPts val="360"/>
              </a:spcBef>
              <a:spcAft>
                <a:spcPts val="0"/>
              </a:spcAft>
              <a:buNone/>
            </a:pPr>
            <a:endParaRPr/>
          </a:p>
        </p:txBody>
      </p:sp>
      <p:sp>
        <p:nvSpPr>
          <p:cNvPr id="277" name="Google Shape;277;p8:notes"/>
          <p:cNvSpPr>
            <a:spLocks noGrp="1" noRot="1" noChangeAspect="1"/>
          </p:cNvSpPr>
          <p:nvPr>
            <p:ph type="sldImg" idx="2"/>
          </p:nvPr>
        </p:nvSpPr>
        <p:spPr>
          <a:xfrm>
            <a:off x="369888" y="690563"/>
            <a:ext cx="6121400" cy="34432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0993827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9:notes"/>
          <p:cNvSpPr txBox="1">
            <a:spLocks noGrp="1"/>
          </p:cNvSpPr>
          <p:nvPr>
            <p:ph type="body" idx="1"/>
          </p:nvPr>
        </p:nvSpPr>
        <p:spPr>
          <a:xfrm>
            <a:off x="914400" y="4365625"/>
            <a:ext cx="5029200" cy="3871913"/>
          </a:xfrm>
          <a:prstGeom prst="rect">
            <a:avLst/>
          </a:prstGeom>
        </p:spPr>
        <p:txBody>
          <a:bodyPr spcFirstLastPara="1" wrap="square" lIns="90475" tIns="44450" rIns="90475" bIns="44450" anchor="t" anchorCtr="0">
            <a:noAutofit/>
          </a:bodyPr>
          <a:lstStyle/>
          <a:p>
            <a:pPr marL="0" lvl="0" indent="0" algn="l" rtl="0">
              <a:spcBef>
                <a:spcPts val="360"/>
              </a:spcBef>
              <a:spcAft>
                <a:spcPts val="0"/>
              </a:spcAft>
              <a:buNone/>
            </a:pPr>
            <a:endParaRPr/>
          </a:p>
        </p:txBody>
      </p:sp>
      <p:sp>
        <p:nvSpPr>
          <p:cNvPr id="290" name="Google Shape;290;p9:notes"/>
          <p:cNvSpPr>
            <a:spLocks noGrp="1" noRot="1" noChangeAspect="1"/>
          </p:cNvSpPr>
          <p:nvPr>
            <p:ph type="sldImg" idx="2"/>
          </p:nvPr>
        </p:nvSpPr>
        <p:spPr>
          <a:xfrm>
            <a:off x="369888" y="690563"/>
            <a:ext cx="6121400" cy="34432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6191156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US" dirty="0">
                <a:latin typeface="Arial"/>
                <a:ea typeface="Arial"/>
                <a:cs typeface="Arial"/>
                <a:sym typeface="Arial"/>
              </a:rPr>
              <a:t>A </a:t>
            </a:r>
            <a:r>
              <a:rPr lang="en-US" b="1" dirty="0">
                <a:latin typeface="Arial"/>
                <a:ea typeface="Arial"/>
                <a:cs typeface="Arial"/>
                <a:sym typeface="Arial"/>
              </a:rPr>
              <a:t>Normal  distribution </a:t>
            </a:r>
            <a:r>
              <a:rPr lang="en-US" dirty="0">
                <a:latin typeface="Arial"/>
                <a:ea typeface="Arial"/>
                <a:cs typeface="Arial"/>
                <a:sym typeface="Arial"/>
              </a:rPr>
              <a:t>is an important statistical data distribution pattern occurring in many  natural phenomena,  such as height,  blood pressure, lengths  of objects produced by machines, etc. Certain data, when graphed as a histogram(  data on the horizontal axis, amount  of data on the vertical axis), creates a bell shaped curve known as a normal curve, or normal distribution.</a:t>
            </a:r>
            <a:endParaRPr lang="en-US" dirty="0"/>
          </a:p>
          <a:p>
            <a:pPr marL="0" lvl="0" indent="0" algn="l" rtl="0">
              <a:spcBef>
                <a:spcPts val="0"/>
              </a:spcBef>
              <a:spcAft>
                <a:spcPts val="0"/>
              </a:spcAft>
              <a:buNone/>
            </a:pPr>
            <a:endParaRPr lang="en-US" dirty="0">
              <a:latin typeface="Arial"/>
              <a:ea typeface="Arial"/>
              <a:cs typeface="Arial"/>
              <a:sym typeface="Arial"/>
            </a:endParaRPr>
          </a:p>
          <a:p>
            <a:pPr marL="0" lvl="0" indent="0" algn="l" rtl="0">
              <a:spcBef>
                <a:spcPts val="0"/>
              </a:spcBef>
              <a:spcAft>
                <a:spcPts val="0"/>
              </a:spcAft>
              <a:buNone/>
            </a:pPr>
            <a:r>
              <a:rPr lang="en-US" b="1" dirty="0">
                <a:latin typeface="Arial"/>
                <a:ea typeface="Arial"/>
                <a:cs typeface="Arial"/>
                <a:sym typeface="Arial"/>
              </a:rPr>
              <a:t>Normal distribution </a:t>
            </a:r>
            <a:r>
              <a:rPr lang="en-US" dirty="0">
                <a:latin typeface="Arial"/>
                <a:ea typeface="Arial"/>
                <a:cs typeface="Arial"/>
                <a:sym typeface="Arial"/>
              </a:rPr>
              <a:t>is symmetrical  with a single central peak at the mean (average) of the data. The shape of the curve is described as bell-shaped with the graph falling off evenly on either side of the mean. Fifty percent of the distribution lies to the left of the mean and fifty percent lies to the right of the mean.</a:t>
            </a:r>
            <a:endParaRPr lang="en-US" dirty="0"/>
          </a:p>
          <a:p>
            <a:pPr marL="0" lvl="0" indent="0" algn="l" rtl="0">
              <a:spcBef>
                <a:spcPts val="0"/>
              </a:spcBef>
              <a:spcAft>
                <a:spcPts val="0"/>
              </a:spcAft>
              <a:buNone/>
            </a:pPr>
            <a:endParaRPr lang="en-US" dirty="0">
              <a:latin typeface="Arial"/>
              <a:ea typeface="Arial"/>
              <a:cs typeface="Arial"/>
              <a:sym typeface="Arial"/>
            </a:endParaRPr>
          </a:p>
          <a:p>
            <a:pPr marL="0" lvl="0" indent="0" algn="l" rtl="0">
              <a:spcBef>
                <a:spcPts val="360"/>
              </a:spcBef>
              <a:spcAft>
                <a:spcPts val="0"/>
              </a:spcAft>
              <a:buNone/>
            </a:pPr>
            <a:endParaRPr lang="en-US" dirty="0">
              <a:latin typeface="Arial"/>
              <a:ea typeface="Arial"/>
              <a:cs typeface="Arial"/>
              <a:sym typeface="Arial"/>
            </a:endParaRPr>
          </a:p>
          <a:p>
            <a:endParaRPr lang="en-IN" dirty="0"/>
          </a:p>
        </p:txBody>
      </p:sp>
    </p:spTree>
    <p:extLst>
      <p:ext uri="{BB962C8B-B14F-4D97-AF65-F5344CB8AC3E}">
        <p14:creationId xmlns:p14="http://schemas.microsoft.com/office/powerpoint/2010/main" val="218035089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p11:notes"/>
          <p:cNvSpPr txBox="1">
            <a:spLocks noGrp="1"/>
          </p:cNvSpPr>
          <p:nvPr>
            <p:ph type="body" idx="1"/>
          </p:nvPr>
        </p:nvSpPr>
        <p:spPr>
          <a:xfrm>
            <a:off x="914400" y="4365625"/>
            <a:ext cx="5029200" cy="3871913"/>
          </a:xfrm>
          <a:prstGeom prst="rect">
            <a:avLst/>
          </a:prstGeom>
        </p:spPr>
        <p:txBody>
          <a:bodyPr spcFirstLastPara="1" wrap="square" lIns="90475" tIns="44450" rIns="90475" bIns="44450" anchor="t" anchorCtr="0">
            <a:noAutofit/>
          </a:bodyPr>
          <a:lstStyle/>
          <a:p>
            <a:pPr marL="0" lvl="0" indent="0" algn="l" rtl="0">
              <a:spcBef>
                <a:spcPts val="360"/>
              </a:spcBef>
              <a:spcAft>
                <a:spcPts val="0"/>
              </a:spcAft>
              <a:buNone/>
            </a:pPr>
            <a:endParaRPr/>
          </a:p>
        </p:txBody>
      </p:sp>
      <p:sp>
        <p:nvSpPr>
          <p:cNvPr id="316" name="Google Shape;316;p11:notes"/>
          <p:cNvSpPr>
            <a:spLocks noGrp="1" noRot="1" noChangeAspect="1"/>
          </p:cNvSpPr>
          <p:nvPr>
            <p:ph type="sldImg" idx="2"/>
          </p:nvPr>
        </p:nvSpPr>
        <p:spPr>
          <a:xfrm>
            <a:off x="369888" y="690563"/>
            <a:ext cx="6121400" cy="34432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3636075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p12:notes"/>
          <p:cNvSpPr txBox="1">
            <a:spLocks noGrp="1"/>
          </p:cNvSpPr>
          <p:nvPr>
            <p:ph type="body" idx="1"/>
          </p:nvPr>
        </p:nvSpPr>
        <p:spPr>
          <a:xfrm>
            <a:off x="914400" y="4365625"/>
            <a:ext cx="5029200" cy="3871913"/>
          </a:xfrm>
          <a:prstGeom prst="rect">
            <a:avLst/>
          </a:prstGeom>
        </p:spPr>
        <p:txBody>
          <a:bodyPr spcFirstLastPara="1" wrap="square" lIns="90475" tIns="44450" rIns="90475" bIns="44450" anchor="t" anchorCtr="0">
            <a:noAutofit/>
          </a:bodyPr>
          <a:lstStyle/>
          <a:p>
            <a:pPr marL="0" lvl="0" indent="0" algn="l" rtl="0">
              <a:spcBef>
                <a:spcPts val="360"/>
              </a:spcBef>
              <a:spcAft>
                <a:spcPts val="0"/>
              </a:spcAft>
              <a:buNone/>
            </a:pPr>
            <a:endParaRPr/>
          </a:p>
        </p:txBody>
      </p:sp>
      <p:sp>
        <p:nvSpPr>
          <p:cNvPr id="321" name="Google Shape;321;p12:notes"/>
          <p:cNvSpPr>
            <a:spLocks noGrp="1" noRot="1" noChangeAspect="1"/>
          </p:cNvSpPr>
          <p:nvPr>
            <p:ph type="sldImg" idx="2"/>
          </p:nvPr>
        </p:nvSpPr>
        <p:spPr>
          <a:xfrm>
            <a:off x="369888" y="690563"/>
            <a:ext cx="6121400" cy="34432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2764887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p13:notes"/>
          <p:cNvSpPr txBox="1">
            <a:spLocks noGrp="1"/>
          </p:cNvSpPr>
          <p:nvPr>
            <p:ph type="body" idx="1"/>
          </p:nvPr>
        </p:nvSpPr>
        <p:spPr>
          <a:xfrm>
            <a:off x="914400" y="4365625"/>
            <a:ext cx="5029200" cy="3871913"/>
          </a:xfrm>
          <a:prstGeom prst="rect">
            <a:avLst/>
          </a:prstGeom>
        </p:spPr>
        <p:txBody>
          <a:bodyPr spcFirstLastPara="1" wrap="square" lIns="90475" tIns="44450" rIns="90475" bIns="44450" anchor="t" anchorCtr="0">
            <a:noAutofit/>
          </a:bodyPr>
          <a:lstStyle/>
          <a:p>
            <a:pPr marL="0" lvl="0" indent="0" algn="l" rtl="0">
              <a:spcBef>
                <a:spcPts val="360"/>
              </a:spcBef>
              <a:spcAft>
                <a:spcPts val="0"/>
              </a:spcAft>
              <a:buNone/>
            </a:pPr>
            <a:endParaRPr/>
          </a:p>
        </p:txBody>
      </p:sp>
      <p:sp>
        <p:nvSpPr>
          <p:cNvPr id="328" name="Google Shape;328;p13:notes"/>
          <p:cNvSpPr>
            <a:spLocks noGrp="1" noRot="1" noChangeAspect="1"/>
          </p:cNvSpPr>
          <p:nvPr>
            <p:ph type="sldImg" idx="2"/>
          </p:nvPr>
        </p:nvSpPr>
        <p:spPr>
          <a:xfrm>
            <a:off x="369888" y="690563"/>
            <a:ext cx="6121400" cy="34432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2890157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p15:notes"/>
          <p:cNvSpPr txBox="1">
            <a:spLocks noGrp="1"/>
          </p:cNvSpPr>
          <p:nvPr>
            <p:ph type="body" idx="1"/>
          </p:nvPr>
        </p:nvSpPr>
        <p:spPr>
          <a:xfrm>
            <a:off x="914400" y="4365625"/>
            <a:ext cx="5029200" cy="3871913"/>
          </a:xfrm>
          <a:prstGeom prst="rect">
            <a:avLst/>
          </a:prstGeom>
        </p:spPr>
        <p:txBody>
          <a:bodyPr spcFirstLastPara="1" wrap="square" lIns="90475" tIns="44450" rIns="90475" bIns="44450" anchor="t" anchorCtr="0">
            <a:noAutofit/>
          </a:bodyPr>
          <a:lstStyle/>
          <a:p>
            <a:pPr marL="0" lvl="0" indent="0" algn="l" rtl="0">
              <a:spcBef>
                <a:spcPts val="360"/>
              </a:spcBef>
              <a:spcAft>
                <a:spcPts val="0"/>
              </a:spcAft>
              <a:buNone/>
            </a:pPr>
            <a:endParaRPr/>
          </a:p>
        </p:txBody>
      </p:sp>
      <p:sp>
        <p:nvSpPr>
          <p:cNvPr id="337" name="Google Shape;337;p15:notes"/>
          <p:cNvSpPr>
            <a:spLocks noGrp="1" noRot="1" noChangeAspect="1"/>
          </p:cNvSpPr>
          <p:nvPr>
            <p:ph type="sldImg" idx="2"/>
          </p:nvPr>
        </p:nvSpPr>
        <p:spPr>
          <a:xfrm>
            <a:off x="369888" y="690563"/>
            <a:ext cx="6121400" cy="34432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3130350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16:notes"/>
          <p:cNvSpPr txBox="1">
            <a:spLocks noGrp="1"/>
          </p:cNvSpPr>
          <p:nvPr>
            <p:ph type="body" idx="1"/>
          </p:nvPr>
        </p:nvSpPr>
        <p:spPr>
          <a:xfrm>
            <a:off x="914400" y="4365625"/>
            <a:ext cx="5029200" cy="3871913"/>
          </a:xfrm>
          <a:prstGeom prst="rect">
            <a:avLst/>
          </a:prstGeom>
        </p:spPr>
        <p:txBody>
          <a:bodyPr spcFirstLastPara="1" wrap="square" lIns="90475" tIns="44450" rIns="90475" bIns="44450" anchor="t" anchorCtr="0">
            <a:noAutofit/>
          </a:bodyPr>
          <a:lstStyle/>
          <a:p>
            <a:pPr marL="0" lvl="0" indent="0" algn="l" rtl="0">
              <a:spcBef>
                <a:spcPts val="360"/>
              </a:spcBef>
              <a:spcAft>
                <a:spcPts val="0"/>
              </a:spcAft>
              <a:buNone/>
            </a:pPr>
            <a:endParaRPr/>
          </a:p>
        </p:txBody>
      </p:sp>
      <p:sp>
        <p:nvSpPr>
          <p:cNvPr id="342" name="Google Shape;342;p16:notes"/>
          <p:cNvSpPr>
            <a:spLocks noGrp="1" noRot="1" noChangeAspect="1"/>
          </p:cNvSpPr>
          <p:nvPr>
            <p:ph type="sldImg" idx="2"/>
          </p:nvPr>
        </p:nvSpPr>
        <p:spPr>
          <a:xfrm>
            <a:off x="369888" y="690563"/>
            <a:ext cx="6121400" cy="34432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253076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545" name="Notes Placeholder">
            <a:extLst>
              <a:ext uri="{FF2B5EF4-FFF2-40B4-BE49-F238E27FC236}">
                <a16:creationId xmlns:a16="http://schemas.microsoft.com/office/drawing/2014/main" id="{69592365-C564-452E-9B59-9E31304064A0}"/>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en-US" altLang="en-US" dirty="0">
                <a:latin typeface="Arial" panose="020B0604020202020204" pitchFamily="34" charset="0"/>
              </a:rPr>
              <a:t>A </a:t>
            </a:r>
            <a:r>
              <a:rPr lang="en-US" altLang="en-US" b="1" dirty="0">
                <a:latin typeface="Arial" panose="020B0604020202020204" pitchFamily="34" charset="0"/>
              </a:rPr>
              <a:t>Normal  distribution </a:t>
            </a:r>
            <a:r>
              <a:rPr lang="en-US" altLang="en-US" dirty="0">
                <a:latin typeface="Arial" panose="020B0604020202020204" pitchFamily="34" charset="0"/>
              </a:rPr>
              <a:t>is an important statistical data distribution pattern occurring in many  natural phenomena,  such as height,  blood pressure, lengths  of objects produced by machines, etc. Certain data, when graphed as a histogram(  data on the horizontal axis, amount  of data on the vertical axis), creates a bell shaped curve known as a normal curve, or normal distribution.</a:t>
            </a:r>
          </a:p>
          <a:p>
            <a:pPr eaLnBrk="1" hangingPunct="1">
              <a:spcBef>
                <a:spcPct val="0"/>
              </a:spcBef>
            </a:pPr>
            <a:endParaRPr lang="en-US" altLang="en-US" dirty="0">
              <a:latin typeface="Arial" panose="020B0604020202020204" pitchFamily="34" charset="0"/>
            </a:endParaRPr>
          </a:p>
          <a:p>
            <a:pPr eaLnBrk="1" hangingPunct="1">
              <a:spcBef>
                <a:spcPct val="0"/>
              </a:spcBef>
            </a:pPr>
            <a:r>
              <a:rPr lang="en-US" altLang="en-US" b="1" dirty="0">
                <a:latin typeface="Arial" panose="020B0604020202020204" pitchFamily="34" charset="0"/>
              </a:rPr>
              <a:t>Normal distribution </a:t>
            </a:r>
            <a:r>
              <a:rPr lang="en-US" altLang="en-US" dirty="0">
                <a:latin typeface="Arial" panose="020B0604020202020204" pitchFamily="34" charset="0"/>
              </a:rPr>
              <a:t>is symmetrical  with a single central peak at the mean (average) of the data. The shape of the curve is described as bell-shaped with the graph falling off evenly on either side of the mean. Fifty percent of the distribution lies to the left of the mean and fifty percent lies to the right of the mean.</a:t>
            </a:r>
          </a:p>
          <a:p>
            <a:pPr eaLnBrk="1" hangingPunct="1">
              <a:spcBef>
                <a:spcPct val="0"/>
              </a:spcBef>
            </a:pPr>
            <a:endParaRPr lang="en-US" altLang="en-US" dirty="0">
              <a:latin typeface="Arial" panose="020B0604020202020204" pitchFamily="34" charset="0"/>
            </a:endParaRPr>
          </a:p>
          <a:p>
            <a:endParaRPr lang="en-US" altLang="en-US" dirty="0">
              <a:latin typeface="Arial" panose="020B0604020202020204" pitchFamily="34" charset="0"/>
            </a:endParaRPr>
          </a:p>
        </p:txBody>
      </p:sp>
      <p:sp>
        <p:nvSpPr>
          <p:cNvPr id="236546" name="Slide Number Placeholder 2">
            <a:extLst>
              <a:ext uri="{FF2B5EF4-FFF2-40B4-BE49-F238E27FC236}">
                <a16:creationId xmlns:a16="http://schemas.microsoft.com/office/drawing/2014/main" id="{F5A30A13-79E7-40DE-B338-718494F2A8A3}"/>
              </a:ext>
            </a:extLst>
          </p:cNvPr>
          <p:cNvSpPr>
            <a:spLocks noGrp="1"/>
          </p:cNvSpPr>
          <p:nvPr>
            <p:ph type="sldNum" sz="quarter" idx="4294967295"/>
          </p:nvPr>
        </p:nvSpPr>
        <p:spPr bwMode="auto">
          <a:xfrm>
            <a:off x="3884613" y="8729663"/>
            <a:ext cx="2971800" cy="45878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lgn="ctr" eaLnBrk="1" hangingPunct="1">
              <a:spcBef>
                <a:spcPct val="0"/>
              </a:spcBef>
            </a:pPr>
            <a:fld id="{695A082E-C4C9-439F-9BE6-744EFBED029C}" type="slidenum">
              <a:rPr lang="en-US" altLang="en-US" sz="2000">
                <a:solidFill>
                  <a:srgbClr val="000000"/>
                </a:solidFill>
              </a:rPr>
              <a:pPr algn="ctr" eaLnBrk="1" hangingPunct="1">
                <a:spcBef>
                  <a:spcPct val="0"/>
                </a:spcBef>
              </a:pPr>
              <a:t>20</a:t>
            </a:fld>
            <a:endParaRPr lang="en-US" altLang="en-US" sz="2000" dirty="0">
              <a:solidFill>
                <a:srgbClr val="000000"/>
              </a:solidFill>
            </a:endParaRPr>
          </a:p>
        </p:txBody>
      </p:sp>
      <p:sp>
        <p:nvSpPr>
          <p:cNvPr id="236547" name="Footer Placeholder 3">
            <a:extLst>
              <a:ext uri="{FF2B5EF4-FFF2-40B4-BE49-F238E27FC236}">
                <a16:creationId xmlns:a16="http://schemas.microsoft.com/office/drawing/2014/main" id="{0133F225-BD37-4E85-83BA-12E08B0A278F}"/>
              </a:ext>
            </a:extLst>
          </p:cNvPr>
          <p:cNvSpPr>
            <a:spLocks noGrp="1"/>
          </p:cNvSpPr>
          <p:nvPr>
            <p:ph type="ftr" sz="quarter" idx="4294967295"/>
          </p:nvPr>
        </p:nvSpPr>
        <p:spPr bwMode="auto">
          <a:xfrm>
            <a:off x="0" y="8729663"/>
            <a:ext cx="2971800" cy="45878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lgn="ctr" eaLnBrk="1" hangingPunct="1">
              <a:spcBef>
                <a:spcPct val="0"/>
              </a:spcBef>
            </a:pPr>
            <a:r>
              <a:rPr lang="en-US" altLang="en-US" sz="2000" dirty="0">
                <a:solidFill>
                  <a:srgbClr val="000000"/>
                </a:solidFill>
              </a:rPr>
              <a:t>2013 ExcelR Solutions. All Rights Reserved</a:t>
            </a: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p17:notes"/>
          <p:cNvSpPr txBox="1">
            <a:spLocks noGrp="1"/>
          </p:cNvSpPr>
          <p:nvPr>
            <p:ph type="body" idx="1"/>
          </p:nvPr>
        </p:nvSpPr>
        <p:spPr>
          <a:xfrm>
            <a:off x="914400" y="4365625"/>
            <a:ext cx="5029200" cy="3871913"/>
          </a:xfrm>
          <a:prstGeom prst="rect">
            <a:avLst/>
          </a:prstGeom>
        </p:spPr>
        <p:txBody>
          <a:bodyPr spcFirstLastPara="1" wrap="square" lIns="90475" tIns="44450" rIns="90475" bIns="44450" anchor="t" anchorCtr="0">
            <a:noAutofit/>
          </a:bodyPr>
          <a:lstStyle/>
          <a:p>
            <a:pPr marL="0" lvl="0" indent="0" algn="l" rtl="0">
              <a:spcBef>
                <a:spcPts val="360"/>
              </a:spcBef>
              <a:spcAft>
                <a:spcPts val="0"/>
              </a:spcAft>
              <a:buNone/>
            </a:pPr>
            <a:endParaRPr/>
          </a:p>
        </p:txBody>
      </p:sp>
      <p:sp>
        <p:nvSpPr>
          <p:cNvPr id="347" name="Google Shape;347;p17:notes"/>
          <p:cNvSpPr>
            <a:spLocks noGrp="1" noRot="1" noChangeAspect="1"/>
          </p:cNvSpPr>
          <p:nvPr>
            <p:ph type="sldImg" idx="2"/>
          </p:nvPr>
        </p:nvSpPr>
        <p:spPr>
          <a:xfrm>
            <a:off x="369888" y="690563"/>
            <a:ext cx="6121400" cy="34432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341815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p18:notes"/>
          <p:cNvSpPr txBox="1">
            <a:spLocks noGrp="1"/>
          </p:cNvSpPr>
          <p:nvPr>
            <p:ph type="body" idx="1"/>
          </p:nvPr>
        </p:nvSpPr>
        <p:spPr>
          <a:xfrm>
            <a:off x="914400" y="4365625"/>
            <a:ext cx="5029200" cy="3871913"/>
          </a:xfrm>
          <a:prstGeom prst="rect">
            <a:avLst/>
          </a:prstGeom>
        </p:spPr>
        <p:txBody>
          <a:bodyPr spcFirstLastPara="1" wrap="square" lIns="90475" tIns="44450" rIns="90475" bIns="44450" anchor="t" anchorCtr="0">
            <a:noAutofit/>
          </a:bodyPr>
          <a:lstStyle/>
          <a:p>
            <a:pPr marL="0" lvl="0" indent="0" algn="l" rtl="0">
              <a:spcBef>
                <a:spcPts val="360"/>
              </a:spcBef>
              <a:spcAft>
                <a:spcPts val="0"/>
              </a:spcAft>
              <a:buNone/>
            </a:pPr>
            <a:endParaRPr/>
          </a:p>
        </p:txBody>
      </p:sp>
      <p:sp>
        <p:nvSpPr>
          <p:cNvPr id="352" name="Google Shape;352;p18:notes"/>
          <p:cNvSpPr>
            <a:spLocks noGrp="1" noRot="1" noChangeAspect="1"/>
          </p:cNvSpPr>
          <p:nvPr>
            <p:ph type="sldImg" idx="2"/>
          </p:nvPr>
        </p:nvSpPr>
        <p:spPr>
          <a:xfrm>
            <a:off x="369888" y="690563"/>
            <a:ext cx="6121400" cy="34432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1171616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p19:notes"/>
          <p:cNvSpPr txBox="1">
            <a:spLocks noGrp="1"/>
          </p:cNvSpPr>
          <p:nvPr>
            <p:ph type="body" idx="1"/>
          </p:nvPr>
        </p:nvSpPr>
        <p:spPr>
          <a:xfrm>
            <a:off x="914400" y="4365625"/>
            <a:ext cx="5029200" cy="3871913"/>
          </a:xfrm>
          <a:prstGeom prst="rect">
            <a:avLst/>
          </a:prstGeom>
        </p:spPr>
        <p:txBody>
          <a:bodyPr spcFirstLastPara="1" wrap="square" lIns="90475" tIns="44450" rIns="90475" bIns="44450" anchor="t" anchorCtr="0">
            <a:noAutofit/>
          </a:bodyPr>
          <a:lstStyle/>
          <a:p>
            <a:pPr marL="0" lvl="0" indent="0" algn="l" rtl="0">
              <a:spcBef>
                <a:spcPts val="360"/>
              </a:spcBef>
              <a:spcAft>
                <a:spcPts val="0"/>
              </a:spcAft>
              <a:buNone/>
            </a:pPr>
            <a:endParaRPr/>
          </a:p>
        </p:txBody>
      </p:sp>
      <p:sp>
        <p:nvSpPr>
          <p:cNvPr id="357" name="Google Shape;357;p19:notes"/>
          <p:cNvSpPr>
            <a:spLocks noGrp="1" noRot="1" noChangeAspect="1"/>
          </p:cNvSpPr>
          <p:nvPr>
            <p:ph type="sldImg" idx="2"/>
          </p:nvPr>
        </p:nvSpPr>
        <p:spPr>
          <a:xfrm>
            <a:off x="369888" y="690563"/>
            <a:ext cx="6121400" cy="34432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5779827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p20:notes"/>
          <p:cNvSpPr txBox="1">
            <a:spLocks noGrp="1"/>
          </p:cNvSpPr>
          <p:nvPr>
            <p:ph type="body" idx="1"/>
          </p:nvPr>
        </p:nvSpPr>
        <p:spPr>
          <a:xfrm>
            <a:off x="914400" y="4365625"/>
            <a:ext cx="5029200" cy="3871913"/>
          </a:xfrm>
          <a:prstGeom prst="rect">
            <a:avLst/>
          </a:prstGeom>
        </p:spPr>
        <p:txBody>
          <a:bodyPr spcFirstLastPara="1" wrap="square" lIns="90475" tIns="44450" rIns="90475" bIns="44450" anchor="t" anchorCtr="0">
            <a:noAutofit/>
          </a:bodyPr>
          <a:lstStyle/>
          <a:p>
            <a:pPr marL="0" lvl="0" indent="0" algn="l" rtl="0">
              <a:spcBef>
                <a:spcPts val="360"/>
              </a:spcBef>
              <a:spcAft>
                <a:spcPts val="0"/>
              </a:spcAft>
              <a:buNone/>
            </a:pPr>
            <a:endParaRPr/>
          </a:p>
        </p:txBody>
      </p:sp>
      <p:sp>
        <p:nvSpPr>
          <p:cNvPr id="363" name="Google Shape;363;p20:notes"/>
          <p:cNvSpPr>
            <a:spLocks noGrp="1" noRot="1" noChangeAspect="1"/>
          </p:cNvSpPr>
          <p:nvPr>
            <p:ph type="sldImg" idx="2"/>
          </p:nvPr>
        </p:nvSpPr>
        <p:spPr>
          <a:xfrm>
            <a:off x="369888" y="690563"/>
            <a:ext cx="6121400" cy="34432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4854883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83" name="Google Shape;83;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6969201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88" name="Google Shape;8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0470056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97" name="Google Shape;97;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1234477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06" name="Google Shape;106;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4831738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15" name="Google Shape;11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1771441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24" name="Google Shape;124;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35738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7" name="Slide Image Placeholder 1">
            <a:extLst>
              <a:ext uri="{FF2B5EF4-FFF2-40B4-BE49-F238E27FC236}">
                <a16:creationId xmlns:a16="http://schemas.microsoft.com/office/drawing/2014/main" id="{C0B6141B-3B49-4D64-93C6-40F85842DBA9}"/>
              </a:ext>
            </a:extLst>
          </p:cNvPr>
          <p:cNvSpPr>
            <a:spLocks noGrp="1" noRot="1" noChangeAspect="1" noChangeArrowheads="1" noTextEdit="1"/>
          </p:cNvSpPr>
          <p:nvPr>
            <p:ph type="sldImg"/>
          </p:nvPr>
        </p:nvSpPr>
        <p:spPr>
          <a:ln/>
        </p:spPr>
      </p:sp>
      <p:sp>
        <p:nvSpPr>
          <p:cNvPr id="183298" name="Notes Placeholder 2">
            <a:extLst>
              <a:ext uri="{FF2B5EF4-FFF2-40B4-BE49-F238E27FC236}">
                <a16:creationId xmlns:a16="http://schemas.microsoft.com/office/drawing/2014/main" id="{5EF6B39F-6BB0-446D-AC4D-705453687D3C}"/>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panose="020B0604020202020204" pitchFamily="34" charset="0"/>
              </a:rPr>
              <a:t>Normal blood sugar levels are less than 100 mg/dL after not eating (fasting) for at least eight hours. And they're less than 140 mg/dL two hours after eating.</a:t>
            </a: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31" name="Google Shape;131;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0200673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36" name="Google Shape;136;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3620752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44" name="Google Shape;144;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6368451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50" name="Google Shape;150;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7113066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57" name="Google Shape;157;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3033707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63" name="Google Shape;163;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7759109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75" name="Google Shape;175;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1368992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84" name="Google Shape;184;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1765790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94" name="Google Shape;194;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24408750"/>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1:notes"/>
          <p:cNvSpPr txBox="1">
            <a:spLocks noGrp="1"/>
          </p:cNvSpPr>
          <p:nvPr>
            <p:ph type="body" idx="1"/>
          </p:nvPr>
        </p:nvSpPr>
        <p:spPr>
          <a:xfrm>
            <a:off x="914400" y="4365625"/>
            <a:ext cx="5029200" cy="3871913"/>
          </a:xfrm>
          <a:prstGeom prst="rect">
            <a:avLst/>
          </a:prstGeom>
          <a:noFill/>
          <a:ln>
            <a:noFill/>
          </a:ln>
        </p:spPr>
        <p:txBody>
          <a:bodyPr spcFirstLastPara="1" wrap="square" lIns="90475" tIns="44450" rIns="90475" bIns="44450" anchor="t" anchorCtr="0">
            <a:noAutofit/>
          </a:bodyPr>
          <a:lstStyle/>
          <a:p>
            <a:pPr marL="0" lvl="0" indent="0" algn="l" rtl="0">
              <a:lnSpc>
                <a:spcPct val="100000"/>
              </a:lnSpc>
              <a:spcBef>
                <a:spcPts val="360"/>
              </a:spcBef>
              <a:spcAft>
                <a:spcPts val="0"/>
              </a:spcAft>
              <a:buSzPts val="1400"/>
              <a:buNone/>
            </a:pPr>
            <a:endParaRPr dirty="0"/>
          </a:p>
        </p:txBody>
      </p:sp>
      <p:sp>
        <p:nvSpPr>
          <p:cNvPr id="122" name="Google Shape;122;p1:notes"/>
          <p:cNvSpPr>
            <a:spLocks noGrp="1" noRot="1" noChangeAspect="1"/>
          </p:cNvSpPr>
          <p:nvPr>
            <p:ph type="sldImg" idx="2"/>
          </p:nvPr>
        </p:nvSpPr>
        <p:spPr>
          <a:xfrm>
            <a:off x="369888" y="690563"/>
            <a:ext cx="6121400" cy="34432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chemeClr val="dk1"/>
            </a:solidFill>
            <a:prstDash val="solid"/>
            <a:miter lim="800000"/>
            <a:headEnd type="none" w="sm" len="sm"/>
            <a:tailEnd type="none" w="sm" len="sm"/>
          </a:ln>
        </p:spPr>
      </p:sp>
    </p:spTree>
    <p:extLst>
      <p:ext uri="{BB962C8B-B14F-4D97-AF65-F5344CB8AC3E}">
        <p14:creationId xmlns:p14="http://schemas.microsoft.com/office/powerpoint/2010/main" val="13957342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3" name="Notes Placeholder">
            <a:extLst>
              <a:ext uri="{FF2B5EF4-FFF2-40B4-BE49-F238E27FC236}">
                <a16:creationId xmlns:a16="http://schemas.microsoft.com/office/drawing/2014/main" id="{1906F964-F315-46F2-90AB-0D6350DB22AB}"/>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latin typeface="Arial" panose="020B0604020202020204" pitchFamily="34" charset="0"/>
            </a:endParaRPr>
          </a:p>
        </p:txBody>
      </p:sp>
      <p:sp>
        <p:nvSpPr>
          <p:cNvPr id="187394" name="Slide Number Placeholder 2">
            <a:extLst>
              <a:ext uri="{FF2B5EF4-FFF2-40B4-BE49-F238E27FC236}">
                <a16:creationId xmlns:a16="http://schemas.microsoft.com/office/drawing/2014/main" id="{6C087EA6-8784-4113-BD67-9A4C943E2C89}"/>
              </a:ext>
            </a:extLst>
          </p:cNvPr>
          <p:cNvSpPr>
            <a:spLocks noGrp="1"/>
          </p:cNvSpPr>
          <p:nvPr>
            <p:ph type="sldNum" sz="quarter" idx="4294967295"/>
          </p:nvPr>
        </p:nvSpPr>
        <p:spPr bwMode="auto">
          <a:xfrm>
            <a:off x="3884613" y="8685213"/>
            <a:ext cx="29718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b="1">
                <a:solidFill>
                  <a:schemeClr val="tx1"/>
                </a:solidFill>
                <a:latin typeface="Arial" panose="020B0604020202020204" pitchFamily="34" charset="0"/>
              </a:defRPr>
            </a:lvl1pPr>
            <a:lvl2pPr marL="742950" indent="-285750">
              <a:defRPr sz="2000" b="1">
                <a:solidFill>
                  <a:schemeClr val="tx1"/>
                </a:solidFill>
                <a:latin typeface="Arial" panose="020B0604020202020204" pitchFamily="34" charset="0"/>
              </a:defRPr>
            </a:lvl2pPr>
            <a:lvl3pPr marL="1143000" indent="-228600">
              <a:defRPr sz="2000" b="1">
                <a:solidFill>
                  <a:schemeClr val="tx1"/>
                </a:solidFill>
                <a:latin typeface="Arial" panose="020B0604020202020204" pitchFamily="34" charset="0"/>
              </a:defRPr>
            </a:lvl3pPr>
            <a:lvl4pPr marL="1600200" indent="-228600">
              <a:defRPr sz="2000" b="1">
                <a:solidFill>
                  <a:schemeClr val="tx1"/>
                </a:solidFill>
                <a:latin typeface="Arial" panose="020B0604020202020204" pitchFamily="34" charset="0"/>
              </a:defRPr>
            </a:lvl4pPr>
            <a:lvl5pPr marL="2057400" indent="-228600">
              <a:defRPr sz="2000" b="1">
                <a:solidFill>
                  <a:schemeClr val="tx1"/>
                </a:solidFill>
                <a:latin typeface="Arial" panose="020B0604020202020204" pitchFamily="34" charset="0"/>
              </a:defRPr>
            </a:lvl5pPr>
            <a:lvl6pPr marL="2514600" indent="-228600" eaLnBrk="0" fontAlgn="base" hangingPunct="0">
              <a:spcBef>
                <a:spcPct val="0"/>
              </a:spcBef>
              <a:spcAft>
                <a:spcPct val="0"/>
              </a:spcAft>
              <a:defRPr sz="2000" b="1">
                <a:solidFill>
                  <a:schemeClr val="tx1"/>
                </a:solidFill>
                <a:latin typeface="Arial" panose="020B0604020202020204" pitchFamily="34" charset="0"/>
              </a:defRPr>
            </a:lvl6pPr>
            <a:lvl7pPr marL="2971800" indent="-228600" eaLnBrk="0" fontAlgn="base" hangingPunct="0">
              <a:spcBef>
                <a:spcPct val="0"/>
              </a:spcBef>
              <a:spcAft>
                <a:spcPct val="0"/>
              </a:spcAft>
              <a:defRPr sz="2000" b="1">
                <a:solidFill>
                  <a:schemeClr val="tx1"/>
                </a:solidFill>
                <a:latin typeface="Arial" panose="020B0604020202020204" pitchFamily="34" charset="0"/>
              </a:defRPr>
            </a:lvl7pPr>
            <a:lvl8pPr marL="3429000" indent="-228600" eaLnBrk="0" fontAlgn="base" hangingPunct="0">
              <a:spcBef>
                <a:spcPct val="0"/>
              </a:spcBef>
              <a:spcAft>
                <a:spcPct val="0"/>
              </a:spcAft>
              <a:defRPr sz="2000" b="1">
                <a:solidFill>
                  <a:schemeClr val="tx1"/>
                </a:solidFill>
                <a:latin typeface="Arial" panose="020B0604020202020204" pitchFamily="34" charset="0"/>
              </a:defRPr>
            </a:lvl8pPr>
            <a:lvl9pPr marL="3886200" indent="-228600" eaLnBrk="0" fontAlgn="base" hangingPunct="0">
              <a:spcBef>
                <a:spcPct val="0"/>
              </a:spcBef>
              <a:spcAft>
                <a:spcPct val="0"/>
              </a:spcAft>
              <a:defRPr sz="2000" b="1">
                <a:solidFill>
                  <a:schemeClr val="tx1"/>
                </a:solidFill>
                <a:latin typeface="Arial" panose="020B0604020202020204" pitchFamily="34" charset="0"/>
              </a:defRPr>
            </a:lvl9pPr>
          </a:lstStyle>
          <a:p>
            <a:fld id="{CF37A1A6-84A1-4D7E-A96A-53A8696B802D}" type="slidenum">
              <a:rPr lang="en-US" altLang="en-US">
                <a:solidFill>
                  <a:srgbClr val="000000"/>
                </a:solidFill>
              </a:rPr>
              <a:pPr/>
              <a:t>23</a:t>
            </a:fld>
            <a:endParaRPr lang="en-US" altLang="en-US" dirty="0">
              <a:solidFill>
                <a:srgbClr val="000000"/>
              </a:solidFill>
            </a:endParaRPr>
          </a:p>
        </p:txBody>
      </p:sp>
      <p:sp>
        <p:nvSpPr>
          <p:cNvPr id="187395" name="Footer Placeholder 3">
            <a:extLst>
              <a:ext uri="{FF2B5EF4-FFF2-40B4-BE49-F238E27FC236}">
                <a16:creationId xmlns:a16="http://schemas.microsoft.com/office/drawing/2014/main" id="{556F1BE8-A60A-4306-8121-7F8DB7DAB3B9}"/>
              </a:ext>
            </a:extLst>
          </p:cNvPr>
          <p:cNvSpPr>
            <a:spLocks noGrp="1"/>
          </p:cNvSpPr>
          <p:nvPr>
            <p:ph type="ftr" sz="quarter" idx="4294967295"/>
          </p:nvPr>
        </p:nvSpPr>
        <p:spPr bwMode="auto">
          <a:xfrm>
            <a:off x="0" y="8685213"/>
            <a:ext cx="29718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b="1">
                <a:solidFill>
                  <a:schemeClr val="tx1"/>
                </a:solidFill>
                <a:latin typeface="Arial" panose="020B0604020202020204" pitchFamily="34" charset="0"/>
              </a:defRPr>
            </a:lvl1pPr>
            <a:lvl2pPr marL="742950" indent="-285750">
              <a:defRPr sz="2000" b="1">
                <a:solidFill>
                  <a:schemeClr val="tx1"/>
                </a:solidFill>
                <a:latin typeface="Arial" panose="020B0604020202020204" pitchFamily="34" charset="0"/>
              </a:defRPr>
            </a:lvl2pPr>
            <a:lvl3pPr marL="1143000" indent="-228600">
              <a:defRPr sz="2000" b="1">
                <a:solidFill>
                  <a:schemeClr val="tx1"/>
                </a:solidFill>
                <a:latin typeface="Arial" panose="020B0604020202020204" pitchFamily="34" charset="0"/>
              </a:defRPr>
            </a:lvl3pPr>
            <a:lvl4pPr marL="1600200" indent="-228600">
              <a:defRPr sz="2000" b="1">
                <a:solidFill>
                  <a:schemeClr val="tx1"/>
                </a:solidFill>
                <a:latin typeface="Arial" panose="020B0604020202020204" pitchFamily="34" charset="0"/>
              </a:defRPr>
            </a:lvl4pPr>
            <a:lvl5pPr marL="2057400" indent="-228600">
              <a:defRPr sz="2000" b="1">
                <a:solidFill>
                  <a:schemeClr val="tx1"/>
                </a:solidFill>
                <a:latin typeface="Arial" panose="020B0604020202020204" pitchFamily="34" charset="0"/>
              </a:defRPr>
            </a:lvl5pPr>
            <a:lvl6pPr marL="2514600" indent="-228600" eaLnBrk="0" fontAlgn="base" hangingPunct="0">
              <a:spcBef>
                <a:spcPct val="0"/>
              </a:spcBef>
              <a:spcAft>
                <a:spcPct val="0"/>
              </a:spcAft>
              <a:defRPr sz="2000" b="1">
                <a:solidFill>
                  <a:schemeClr val="tx1"/>
                </a:solidFill>
                <a:latin typeface="Arial" panose="020B0604020202020204" pitchFamily="34" charset="0"/>
              </a:defRPr>
            </a:lvl6pPr>
            <a:lvl7pPr marL="2971800" indent="-228600" eaLnBrk="0" fontAlgn="base" hangingPunct="0">
              <a:spcBef>
                <a:spcPct val="0"/>
              </a:spcBef>
              <a:spcAft>
                <a:spcPct val="0"/>
              </a:spcAft>
              <a:defRPr sz="2000" b="1">
                <a:solidFill>
                  <a:schemeClr val="tx1"/>
                </a:solidFill>
                <a:latin typeface="Arial" panose="020B0604020202020204" pitchFamily="34" charset="0"/>
              </a:defRPr>
            </a:lvl7pPr>
            <a:lvl8pPr marL="3429000" indent="-228600" eaLnBrk="0" fontAlgn="base" hangingPunct="0">
              <a:spcBef>
                <a:spcPct val="0"/>
              </a:spcBef>
              <a:spcAft>
                <a:spcPct val="0"/>
              </a:spcAft>
              <a:defRPr sz="2000" b="1">
                <a:solidFill>
                  <a:schemeClr val="tx1"/>
                </a:solidFill>
                <a:latin typeface="Arial" panose="020B0604020202020204" pitchFamily="34" charset="0"/>
              </a:defRPr>
            </a:lvl8pPr>
            <a:lvl9pPr marL="3886200" indent="-228600" eaLnBrk="0" fontAlgn="base" hangingPunct="0">
              <a:spcBef>
                <a:spcPct val="0"/>
              </a:spcBef>
              <a:spcAft>
                <a:spcPct val="0"/>
              </a:spcAft>
              <a:defRPr sz="2000" b="1">
                <a:solidFill>
                  <a:schemeClr val="tx1"/>
                </a:solidFill>
                <a:latin typeface="Arial" panose="020B0604020202020204" pitchFamily="34" charset="0"/>
              </a:defRPr>
            </a:lvl9pPr>
          </a:lstStyle>
          <a:p>
            <a:r>
              <a:rPr lang="en-US" altLang="en-US" dirty="0">
                <a:solidFill>
                  <a:srgbClr val="000000"/>
                </a:solidFill>
              </a:rPr>
              <a:t>2013 ExcelR Solutions. All Rights Reserved</a:t>
            </a: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2:notes"/>
          <p:cNvSpPr txBox="1">
            <a:spLocks noGrp="1"/>
          </p:cNvSpPr>
          <p:nvPr>
            <p:ph type="body" idx="1"/>
          </p:nvPr>
        </p:nvSpPr>
        <p:spPr>
          <a:xfrm>
            <a:off x="914400" y="4365625"/>
            <a:ext cx="5029200" cy="3871913"/>
          </a:xfrm>
          <a:prstGeom prst="rect">
            <a:avLst/>
          </a:prstGeom>
          <a:noFill/>
          <a:ln>
            <a:noFill/>
          </a:ln>
        </p:spPr>
        <p:txBody>
          <a:bodyPr spcFirstLastPara="1" wrap="square" lIns="90475" tIns="44450" rIns="90475" bIns="44450" anchor="t" anchorCtr="0">
            <a:noAutofit/>
          </a:bodyPr>
          <a:lstStyle/>
          <a:p>
            <a:pPr marL="0" lvl="0" indent="0" algn="l" rtl="0">
              <a:lnSpc>
                <a:spcPct val="100000"/>
              </a:lnSpc>
              <a:spcBef>
                <a:spcPts val="360"/>
              </a:spcBef>
              <a:spcAft>
                <a:spcPts val="0"/>
              </a:spcAft>
              <a:buSzPts val="1400"/>
              <a:buNone/>
            </a:pPr>
            <a:endParaRPr dirty="0"/>
          </a:p>
        </p:txBody>
      </p:sp>
      <p:sp>
        <p:nvSpPr>
          <p:cNvPr id="129" name="Google Shape;129;p2:notes"/>
          <p:cNvSpPr>
            <a:spLocks noGrp="1" noRot="1" noChangeAspect="1"/>
          </p:cNvSpPr>
          <p:nvPr>
            <p:ph type="sldImg" idx="2"/>
          </p:nvPr>
        </p:nvSpPr>
        <p:spPr>
          <a:xfrm>
            <a:off x="369888" y="690563"/>
            <a:ext cx="6121400" cy="34432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chemeClr val="dk1"/>
            </a:solidFill>
            <a:prstDash val="solid"/>
            <a:miter lim="800000"/>
            <a:headEnd type="none" w="sm" len="sm"/>
            <a:tailEnd type="none" w="sm" len="sm"/>
          </a:ln>
        </p:spPr>
      </p:sp>
    </p:spTree>
    <p:extLst>
      <p:ext uri="{BB962C8B-B14F-4D97-AF65-F5344CB8AC3E}">
        <p14:creationId xmlns:p14="http://schemas.microsoft.com/office/powerpoint/2010/main" val="285090354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p3:notes"/>
          <p:cNvSpPr txBox="1">
            <a:spLocks noGrp="1"/>
          </p:cNvSpPr>
          <p:nvPr>
            <p:ph type="body" idx="1"/>
          </p:nvPr>
        </p:nvSpPr>
        <p:spPr>
          <a:xfrm>
            <a:off x="914400" y="4365625"/>
            <a:ext cx="5029200" cy="3871913"/>
          </a:xfrm>
          <a:prstGeom prst="rect">
            <a:avLst/>
          </a:prstGeom>
          <a:noFill/>
          <a:ln>
            <a:noFill/>
          </a:ln>
        </p:spPr>
        <p:txBody>
          <a:bodyPr spcFirstLastPara="1" wrap="square" lIns="90475" tIns="44450" rIns="90475" bIns="44450" anchor="t" anchorCtr="0">
            <a:noAutofit/>
          </a:bodyPr>
          <a:lstStyle/>
          <a:p>
            <a:pPr marL="0" lvl="0" indent="0" algn="l" rtl="0">
              <a:lnSpc>
                <a:spcPct val="100000"/>
              </a:lnSpc>
              <a:spcBef>
                <a:spcPts val="360"/>
              </a:spcBef>
              <a:spcAft>
                <a:spcPts val="0"/>
              </a:spcAft>
              <a:buSzPts val="1400"/>
              <a:buNone/>
            </a:pPr>
            <a:endParaRPr dirty="0"/>
          </a:p>
        </p:txBody>
      </p:sp>
      <p:sp>
        <p:nvSpPr>
          <p:cNvPr id="135" name="Google Shape;135;p3:notes"/>
          <p:cNvSpPr>
            <a:spLocks noGrp="1" noRot="1" noChangeAspect="1"/>
          </p:cNvSpPr>
          <p:nvPr>
            <p:ph type="sldImg" idx="2"/>
          </p:nvPr>
        </p:nvSpPr>
        <p:spPr>
          <a:xfrm>
            <a:off x="369888" y="690563"/>
            <a:ext cx="6121400" cy="34432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chemeClr val="dk1"/>
            </a:solidFill>
            <a:prstDash val="solid"/>
            <a:miter lim="800000"/>
            <a:headEnd type="none" w="sm" len="sm"/>
            <a:tailEnd type="none" w="sm" len="sm"/>
          </a:ln>
        </p:spPr>
      </p:sp>
    </p:spTree>
    <p:extLst>
      <p:ext uri="{BB962C8B-B14F-4D97-AF65-F5344CB8AC3E}">
        <p14:creationId xmlns:p14="http://schemas.microsoft.com/office/powerpoint/2010/main" val="3969671358"/>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p4:notes"/>
          <p:cNvSpPr txBox="1">
            <a:spLocks noGrp="1"/>
          </p:cNvSpPr>
          <p:nvPr>
            <p:ph type="body" idx="1"/>
          </p:nvPr>
        </p:nvSpPr>
        <p:spPr>
          <a:xfrm>
            <a:off x="914400" y="4365625"/>
            <a:ext cx="5029200" cy="3871913"/>
          </a:xfrm>
          <a:prstGeom prst="rect">
            <a:avLst/>
          </a:prstGeom>
          <a:noFill/>
          <a:ln>
            <a:noFill/>
          </a:ln>
        </p:spPr>
        <p:txBody>
          <a:bodyPr spcFirstLastPara="1" wrap="square" lIns="90475" tIns="44450" rIns="90475" bIns="44450" anchor="t" anchorCtr="0">
            <a:noAutofit/>
          </a:bodyPr>
          <a:lstStyle/>
          <a:p>
            <a:pPr marL="0" lvl="0" indent="0" algn="l" rtl="0">
              <a:lnSpc>
                <a:spcPct val="100000"/>
              </a:lnSpc>
              <a:spcBef>
                <a:spcPts val="0"/>
              </a:spcBef>
              <a:spcAft>
                <a:spcPts val="0"/>
              </a:spcAft>
              <a:buSzPts val="1400"/>
              <a:buNone/>
            </a:pPr>
            <a:endParaRPr dirty="0">
              <a:latin typeface="Arial"/>
              <a:ea typeface="Arial"/>
              <a:cs typeface="Arial"/>
              <a:sym typeface="Arial"/>
            </a:endParaRPr>
          </a:p>
        </p:txBody>
      </p:sp>
      <p:sp>
        <p:nvSpPr>
          <p:cNvPr id="145" name="Google Shape;145;p4:notes"/>
          <p:cNvSpPr txBox="1">
            <a:spLocks noGrp="1"/>
          </p:cNvSpPr>
          <p:nvPr>
            <p:ph type="sldNum" idx="12"/>
          </p:nvPr>
        </p:nvSpPr>
        <p:spPr>
          <a:xfrm>
            <a:off x="3884613" y="8728075"/>
            <a:ext cx="2971800" cy="460375"/>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000"/>
              <a:buFont typeface="Arial"/>
              <a:buNone/>
            </a:pPr>
            <a:fld id="{00000000-1234-1234-1234-123412341234}" type="slidenum">
              <a:rPr lang="en-IN" sz="2000" b="1" i="0" u="none" strike="noStrike" cap="none">
                <a:solidFill>
                  <a:schemeClr val="dk1"/>
                </a:solidFill>
                <a:latin typeface="Arial"/>
                <a:ea typeface="Arial"/>
                <a:cs typeface="Arial"/>
                <a:sym typeface="Arial"/>
              </a:rPr>
              <a:t>106</a:t>
            </a:fld>
            <a:endParaRPr sz="2000" b="1" i="0" u="none" strike="noStrike" cap="none" dirty="0">
              <a:solidFill>
                <a:schemeClr val="dk1"/>
              </a:solidFill>
              <a:latin typeface="Arial"/>
              <a:ea typeface="Arial"/>
              <a:cs typeface="Arial"/>
              <a:sym typeface="Arial"/>
            </a:endParaRPr>
          </a:p>
        </p:txBody>
      </p:sp>
      <p:sp>
        <p:nvSpPr>
          <p:cNvPr id="146" name="Google Shape;146;p4:notes"/>
          <p:cNvSpPr txBox="1">
            <a:spLocks noGrp="1"/>
          </p:cNvSpPr>
          <p:nvPr>
            <p:ph type="ftr" idx="11"/>
          </p:nvPr>
        </p:nvSpPr>
        <p:spPr>
          <a:xfrm>
            <a:off x="0" y="8728075"/>
            <a:ext cx="2971800" cy="460375"/>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1" i="0" u="none" strike="noStrike" cap="none" dirty="0">
                <a:solidFill>
                  <a:schemeClr val="dk1"/>
                </a:solidFill>
                <a:latin typeface="Arial"/>
                <a:ea typeface="Arial"/>
                <a:cs typeface="Arial"/>
                <a:sym typeface="Arial"/>
              </a:rPr>
              <a:t>2013 ExcelR Solutions. All Rights Reserved</a:t>
            </a:r>
            <a:endParaRPr sz="1400" b="0" i="0" u="none" strike="noStrike" cap="none" dirty="0">
              <a:solidFill>
                <a:srgbClr val="000000"/>
              </a:solidFill>
              <a:latin typeface="Arial"/>
              <a:ea typeface="Arial"/>
              <a:cs typeface="Arial"/>
              <a:sym typeface="Arial"/>
            </a:endParaRPr>
          </a:p>
        </p:txBody>
      </p:sp>
      <p:sp>
        <p:nvSpPr>
          <p:cNvPr id="147" name="Google Shape;147;p4:notes"/>
          <p:cNvSpPr>
            <a:spLocks noGrp="1" noRot="1" noChangeAspect="1"/>
          </p:cNvSpPr>
          <p:nvPr>
            <p:ph type="sldImg" idx="2"/>
          </p:nvPr>
        </p:nvSpPr>
        <p:spPr>
          <a:xfrm>
            <a:off x="369888" y="690563"/>
            <a:ext cx="6121400" cy="34432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chemeClr val="dk1"/>
            </a:solidFill>
            <a:prstDash val="solid"/>
            <a:miter lim="800000"/>
            <a:headEnd type="none" w="sm" len="sm"/>
            <a:tailEnd type="none" w="sm" len="sm"/>
          </a:ln>
        </p:spPr>
      </p:sp>
    </p:spTree>
    <p:extLst>
      <p:ext uri="{BB962C8B-B14F-4D97-AF65-F5344CB8AC3E}">
        <p14:creationId xmlns:p14="http://schemas.microsoft.com/office/powerpoint/2010/main" val="824417803"/>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5:notes"/>
          <p:cNvSpPr txBox="1">
            <a:spLocks noGrp="1"/>
          </p:cNvSpPr>
          <p:nvPr>
            <p:ph type="body" idx="1"/>
          </p:nvPr>
        </p:nvSpPr>
        <p:spPr>
          <a:xfrm>
            <a:off x="914400" y="4365625"/>
            <a:ext cx="5029200" cy="3871913"/>
          </a:xfrm>
          <a:prstGeom prst="rect">
            <a:avLst/>
          </a:prstGeom>
          <a:noFill/>
          <a:ln>
            <a:noFill/>
          </a:ln>
        </p:spPr>
        <p:txBody>
          <a:bodyPr spcFirstLastPara="1" wrap="square" lIns="90475" tIns="44450" rIns="90475" bIns="44450" anchor="t" anchorCtr="0">
            <a:noAutofit/>
          </a:bodyPr>
          <a:lstStyle/>
          <a:p>
            <a:pPr marL="0" lvl="0" indent="0" algn="l" rtl="0">
              <a:lnSpc>
                <a:spcPct val="100000"/>
              </a:lnSpc>
              <a:spcBef>
                <a:spcPts val="0"/>
              </a:spcBef>
              <a:spcAft>
                <a:spcPts val="0"/>
              </a:spcAft>
              <a:buSzPts val="1400"/>
              <a:buNone/>
            </a:pPr>
            <a:r>
              <a:rPr lang="en-IN" dirty="0">
                <a:latin typeface="Arial"/>
                <a:ea typeface="Arial"/>
                <a:cs typeface="Arial"/>
                <a:sym typeface="Arial"/>
              </a:rPr>
              <a:t>Lawyer judge, Angelina jolie</a:t>
            </a:r>
            <a:endParaRPr dirty="0"/>
          </a:p>
        </p:txBody>
      </p:sp>
      <p:sp>
        <p:nvSpPr>
          <p:cNvPr id="157" name="Google Shape;157;p5:notes"/>
          <p:cNvSpPr txBox="1">
            <a:spLocks noGrp="1"/>
          </p:cNvSpPr>
          <p:nvPr>
            <p:ph type="sldNum" idx="12"/>
          </p:nvPr>
        </p:nvSpPr>
        <p:spPr>
          <a:xfrm>
            <a:off x="3884613" y="8728075"/>
            <a:ext cx="2971800" cy="460375"/>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000"/>
              <a:buFont typeface="Arial"/>
              <a:buNone/>
            </a:pPr>
            <a:fld id="{00000000-1234-1234-1234-123412341234}" type="slidenum">
              <a:rPr lang="en-IN" sz="2000" b="1" i="0" u="none" strike="noStrike" cap="none">
                <a:solidFill>
                  <a:srgbClr val="000000"/>
                </a:solidFill>
                <a:latin typeface="Arial"/>
                <a:ea typeface="Arial"/>
                <a:cs typeface="Arial"/>
                <a:sym typeface="Arial"/>
              </a:rPr>
              <a:t>107</a:t>
            </a:fld>
            <a:endParaRPr sz="2000" b="1" i="0" u="none" strike="noStrike" cap="none" dirty="0">
              <a:solidFill>
                <a:srgbClr val="000000"/>
              </a:solidFill>
              <a:latin typeface="Arial"/>
              <a:ea typeface="Arial"/>
              <a:cs typeface="Arial"/>
              <a:sym typeface="Arial"/>
            </a:endParaRPr>
          </a:p>
        </p:txBody>
      </p:sp>
      <p:sp>
        <p:nvSpPr>
          <p:cNvPr id="158" name="Google Shape;158;p5:notes"/>
          <p:cNvSpPr txBox="1">
            <a:spLocks noGrp="1"/>
          </p:cNvSpPr>
          <p:nvPr>
            <p:ph type="ftr" idx="11"/>
          </p:nvPr>
        </p:nvSpPr>
        <p:spPr>
          <a:xfrm>
            <a:off x="0" y="8728075"/>
            <a:ext cx="2971800" cy="460375"/>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1" i="0" u="none" strike="noStrike" cap="none" dirty="0">
                <a:solidFill>
                  <a:srgbClr val="000000"/>
                </a:solidFill>
                <a:latin typeface="Arial"/>
                <a:ea typeface="Arial"/>
                <a:cs typeface="Arial"/>
                <a:sym typeface="Arial"/>
              </a:rPr>
              <a:t>2013 ExcelR Solutions. All Rights Reserved</a:t>
            </a:r>
            <a:endParaRPr sz="1400" b="0" i="0" u="none" strike="noStrike" cap="none" dirty="0">
              <a:solidFill>
                <a:srgbClr val="000000"/>
              </a:solidFill>
              <a:latin typeface="Arial"/>
              <a:ea typeface="Arial"/>
              <a:cs typeface="Arial"/>
              <a:sym typeface="Arial"/>
            </a:endParaRPr>
          </a:p>
        </p:txBody>
      </p:sp>
      <p:sp>
        <p:nvSpPr>
          <p:cNvPr id="159" name="Google Shape;159;p5:notes"/>
          <p:cNvSpPr>
            <a:spLocks noGrp="1" noRot="1" noChangeAspect="1"/>
          </p:cNvSpPr>
          <p:nvPr>
            <p:ph type="sldImg" idx="2"/>
          </p:nvPr>
        </p:nvSpPr>
        <p:spPr>
          <a:xfrm>
            <a:off x="369888" y="690563"/>
            <a:ext cx="6121400" cy="34432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chemeClr val="dk1"/>
            </a:solidFill>
            <a:prstDash val="solid"/>
            <a:miter lim="800000"/>
            <a:headEnd type="none" w="sm" len="sm"/>
            <a:tailEnd type="none" w="sm" len="sm"/>
          </a:ln>
        </p:spPr>
      </p:sp>
    </p:spTree>
    <p:extLst>
      <p:ext uri="{BB962C8B-B14F-4D97-AF65-F5344CB8AC3E}">
        <p14:creationId xmlns:p14="http://schemas.microsoft.com/office/powerpoint/2010/main" val="3426677455"/>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p6:notes"/>
          <p:cNvSpPr txBox="1">
            <a:spLocks noGrp="1"/>
          </p:cNvSpPr>
          <p:nvPr>
            <p:ph type="body" idx="1"/>
          </p:nvPr>
        </p:nvSpPr>
        <p:spPr>
          <a:xfrm>
            <a:off x="914400" y="4365625"/>
            <a:ext cx="5029200" cy="3871913"/>
          </a:xfrm>
          <a:prstGeom prst="rect">
            <a:avLst/>
          </a:prstGeom>
          <a:noFill/>
          <a:ln>
            <a:noFill/>
          </a:ln>
        </p:spPr>
        <p:txBody>
          <a:bodyPr spcFirstLastPara="1" wrap="square" lIns="90475" tIns="44450" rIns="90475" bIns="44450" anchor="t" anchorCtr="0">
            <a:noAutofit/>
          </a:bodyPr>
          <a:lstStyle/>
          <a:p>
            <a:pPr marL="0" lvl="0" indent="0" algn="l" rtl="0">
              <a:lnSpc>
                <a:spcPct val="100000"/>
              </a:lnSpc>
              <a:spcBef>
                <a:spcPts val="360"/>
              </a:spcBef>
              <a:spcAft>
                <a:spcPts val="0"/>
              </a:spcAft>
              <a:buSzPts val="1400"/>
              <a:buNone/>
            </a:pPr>
            <a:endParaRPr dirty="0"/>
          </a:p>
        </p:txBody>
      </p:sp>
      <p:sp>
        <p:nvSpPr>
          <p:cNvPr id="174" name="Google Shape;174;p6:notes"/>
          <p:cNvSpPr>
            <a:spLocks noGrp="1" noRot="1" noChangeAspect="1"/>
          </p:cNvSpPr>
          <p:nvPr>
            <p:ph type="sldImg" idx="2"/>
          </p:nvPr>
        </p:nvSpPr>
        <p:spPr>
          <a:xfrm>
            <a:off x="369888" y="690563"/>
            <a:ext cx="6121400" cy="34432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chemeClr val="dk1"/>
            </a:solidFill>
            <a:prstDash val="solid"/>
            <a:miter lim="800000"/>
            <a:headEnd type="none" w="sm" len="sm"/>
            <a:tailEnd type="none" w="sm" len="sm"/>
          </a:ln>
        </p:spPr>
      </p:sp>
    </p:spTree>
    <p:extLst>
      <p:ext uri="{BB962C8B-B14F-4D97-AF65-F5344CB8AC3E}">
        <p14:creationId xmlns:p14="http://schemas.microsoft.com/office/powerpoint/2010/main" val="4082471252"/>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p7:notes"/>
          <p:cNvSpPr txBox="1">
            <a:spLocks noGrp="1"/>
          </p:cNvSpPr>
          <p:nvPr>
            <p:ph type="body" idx="1"/>
          </p:nvPr>
        </p:nvSpPr>
        <p:spPr>
          <a:xfrm>
            <a:off x="914400" y="4365625"/>
            <a:ext cx="5029200" cy="3871913"/>
          </a:xfrm>
          <a:prstGeom prst="rect">
            <a:avLst/>
          </a:prstGeom>
          <a:noFill/>
          <a:ln>
            <a:noFill/>
          </a:ln>
        </p:spPr>
        <p:txBody>
          <a:bodyPr spcFirstLastPara="1" wrap="square" lIns="90475" tIns="44450" rIns="90475" bIns="44450" anchor="t" anchorCtr="0">
            <a:noAutofit/>
          </a:bodyPr>
          <a:lstStyle/>
          <a:p>
            <a:pPr marL="0" lvl="0" indent="0" algn="l" rtl="0">
              <a:lnSpc>
                <a:spcPct val="100000"/>
              </a:lnSpc>
              <a:spcBef>
                <a:spcPts val="0"/>
              </a:spcBef>
              <a:spcAft>
                <a:spcPts val="0"/>
              </a:spcAft>
              <a:buSzPts val="1400"/>
              <a:buNone/>
            </a:pPr>
            <a:endParaRPr dirty="0">
              <a:latin typeface="Arial"/>
              <a:ea typeface="Arial"/>
              <a:cs typeface="Arial"/>
              <a:sym typeface="Arial"/>
            </a:endParaRPr>
          </a:p>
        </p:txBody>
      </p:sp>
      <p:sp>
        <p:nvSpPr>
          <p:cNvPr id="180" name="Google Shape;180;p7:notes"/>
          <p:cNvSpPr txBox="1">
            <a:spLocks noGrp="1"/>
          </p:cNvSpPr>
          <p:nvPr>
            <p:ph type="sldNum" idx="12"/>
          </p:nvPr>
        </p:nvSpPr>
        <p:spPr>
          <a:xfrm>
            <a:off x="3884613" y="8728075"/>
            <a:ext cx="2971800" cy="460375"/>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000"/>
              <a:buFont typeface="Arial"/>
              <a:buNone/>
            </a:pPr>
            <a:fld id="{00000000-1234-1234-1234-123412341234}" type="slidenum">
              <a:rPr lang="en-IN" sz="2000" b="1" i="0" u="none" strike="noStrike" cap="none">
                <a:solidFill>
                  <a:srgbClr val="000000"/>
                </a:solidFill>
                <a:latin typeface="Arial"/>
                <a:ea typeface="Arial"/>
                <a:cs typeface="Arial"/>
                <a:sym typeface="Arial"/>
              </a:rPr>
              <a:t>109</a:t>
            </a:fld>
            <a:endParaRPr sz="2000" b="1" i="0" u="none" strike="noStrike" cap="none" dirty="0">
              <a:solidFill>
                <a:srgbClr val="000000"/>
              </a:solidFill>
              <a:latin typeface="Arial"/>
              <a:ea typeface="Arial"/>
              <a:cs typeface="Arial"/>
              <a:sym typeface="Arial"/>
            </a:endParaRPr>
          </a:p>
        </p:txBody>
      </p:sp>
      <p:sp>
        <p:nvSpPr>
          <p:cNvPr id="181" name="Google Shape;181;p7:notes"/>
          <p:cNvSpPr txBox="1">
            <a:spLocks noGrp="1"/>
          </p:cNvSpPr>
          <p:nvPr>
            <p:ph type="ftr" idx="11"/>
          </p:nvPr>
        </p:nvSpPr>
        <p:spPr>
          <a:xfrm>
            <a:off x="0" y="8728075"/>
            <a:ext cx="2971800" cy="460375"/>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1" i="0" u="none" strike="noStrike" cap="none" dirty="0">
                <a:solidFill>
                  <a:srgbClr val="000000"/>
                </a:solidFill>
                <a:latin typeface="Arial"/>
                <a:ea typeface="Arial"/>
                <a:cs typeface="Arial"/>
                <a:sym typeface="Arial"/>
              </a:rPr>
              <a:t>2013 ExcelR Solutions. All Rights Reserved</a:t>
            </a:r>
            <a:endParaRPr sz="1400" b="0" i="0" u="none" strike="noStrike" cap="none" dirty="0">
              <a:solidFill>
                <a:srgbClr val="000000"/>
              </a:solidFill>
              <a:latin typeface="Arial"/>
              <a:ea typeface="Arial"/>
              <a:cs typeface="Arial"/>
              <a:sym typeface="Arial"/>
            </a:endParaRPr>
          </a:p>
        </p:txBody>
      </p:sp>
      <p:sp>
        <p:nvSpPr>
          <p:cNvPr id="182" name="Google Shape;182;p7:notes"/>
          <p:cNvSpPr>
            <a:spLocks noGrp="1" noRot="1" noChangeAspect="1"/>
          </p:cNvSpPr>
          <p:nvPr>
            <p:ph type="sldImg" idx="2"/>
          </p:nvPr>
        </p:nvSpPr>
        <p:spPr>
          <a:xfrm>
            <a:off x="369888" y="690563"/>
            <a:ext cx="6121400" cy="34432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chemeClr val="dk1"/>
            </a:solidFill>
            <a:prstDash val="solid"/>
            <a:miter lim="800000"/>
            <a:headEnd type="none" w="sm" len="sm"/>
            <a:tailEnd type="none" w="sm" len="sm"/>
          </a:ln>
        </p:spPr>
      </p:sp>
    </p:spTree>
    <p:extLst>
      <p:ext uri="{BB962C8B-B14F-4D97-AF65-F5344CB8AC3E}">
        <p14:creationId xmlns:p14="http://schemas.microsoft.com/office/powerpoint/2010/main" val="3347636415"/>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p8:notes"/>
          <p:cNvSpPr txBox="1">
            <a:spLocks noGrp="1"/>
          </p:cNvSpPr>
          <p:nvPr>
            <p:ph type="body" idx="1"/>
          </p:nvPr>
        </p:nvSpPr>
        <p:spPr>
          <a:xfrm>
            <a:off x="914400" y="4365625"/>
            <a:ext cx="5029200" cy="3871913"/>
          </a:xfrm>
          <a:prstGeom prst="rect">
            <a:avLst/>
          </a:prstGeom>
          <a:noFill/>
          <a:ln>
            <a:noFill/>
          </a:ln>
        </p:spPr>
        <p:txBody>
          <a:bodyPr spcFirstLastPara="1" wrap="square" lIns="90475" tIns="44450" rIns="90475" bIns="44450" anchor="t" anchorCtr="0">
            <a:noAutofit/>
          </a:bodyPr>
          <a:lstStyle/>
          <a:p>
            <a:pPr marL="0" lvl="0" indent="0" algn="l" rtl="0">
              <a:lnSpc>
                <a:spcPct val="100000"/>
              </a:lnSpc>
              <a:spcBef>
                <a:spcPts val="360"/>
              </a:spcBef>
              <a:spcAft>
                <a:spcPts val="0"/>
              </a:spcAft>
              <a:buSzPts val="1400"/>
              <a:buNone/>
            </a:pPr>
            <a:endParaRPr dirty="0"/>
          </a:p>
        </p:txBody>
      </p:sp>
      <p:sp>
        <p:nvSpPr>
          <p:cNvPr id="190" name="Google Shape;190;p8:notes"/>
          <p:cNvSpPr>
            <a:spLocks noGrp="1" noRot="1" noChangeAspect="1"/>
          </p:cNvSpPr>
          <p:nvPr>
            <p:ph type="sldImg" idx="2"/>
          </p:nvPr>
        </p:nvSpPr>
        <p:spPr>
          <a:xfrm>
            <a:off x="369888" y="690563"/>
            <a:ext cx="6121400" cy="34432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chemeClr val="dk1"/>
            </a:solidFill>
            <a:prstDash val="solid"/>
            <a:miter lim="800000"/>
            <a:headEnd type="none" w="sm" len="sm"/>
            <a:tailEnd type="none" w="sm" len="sm"/>
          </a:ln>
        </p:spPr>
      </p:sp>
    </p:spTree>
    <p:extLst>
      <p:ext uri="{BB962C8B-B14F-4D97-AF65-F5344CB8AC3E}">
        <p14:creationId xmlns:p14="http://schemas.microsoft.com/office/powerpoint/2010/main" val="1574788014"/>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p9:notes"/>
          <p:cNvSpPr txBox="1">
            <a:spLocks noGrp="1"/>
          </p:cNvSpPr>
          <p:nvPr>
            <p:ph type="body" idx="1"/>
          </p:nvPr>
        </p:nvSpPr>
        <p:spPr>
          <a:xfrm>
            <a:off x="914400" y="4365625"/>
            <a:ext cx="5029200" cy="3871913"/>
          </a:xfrm>
          <a:prstGeom prst="rect">
            <a:avLst/>
          </a:prstGeom>
          <a:noFill/>
          <a:ln>
            <a:noFill/>
          </a:ln>
        </p:spPr>
        <p:txBody>
          <a:bodyPr spcFirstLastPara="1" wrap="square" lIns="90475" tIns="44450" rIns="90475" bIns="44450" anchor="t" anchorCtr="0">
            <a:noAutofit/>
          </a:bodyPr>
          <a:lstStyle/>
          <a:p>
            <a:pPr marL="0" lvl="0" indent="0" algn="l" rtl="0">
              <a:lnSpc>
                <a:spcPct val="100000"/>
              </a:lnSpc>
              <a:spcBef>
                <a:spcPts val="360"/>
              </a:spcBef>
              <a:spcAft>
                <a:spcPts val="0"/>
              </a:spcAft>
              <a:buSzPts val="1400"/>
              <a:buNone/>
            </a:pPr>
            <a:endParaRPr dirty="0"/>
          </a:p>
        </p:txBody>
      </p:sp>
      <p:sp>
        <p:nvSpPr>
          <p:cNvPr id="196" name="Google Shape;196;p9:notes"/>
          <p:cNvSpPr>
            <a:spLocks noGrp="1" noRot="1" noChangeAspect="1"/>
          </p:cNvSpPr>
          <p:nvPr>
            <p:ph type="sldImg" idx="2"/>
          </p:nvPr>
        </p:nvSpPr>
        <p:spPr>
          <a:xfrm>
            <a:off x="369888" y="690563"/>
            <a:ext cx="6121400" cy="34432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chemeClr val="dk1"/>
            </a:solidFill>
            <a:prstDash val="solid"/>
            <a:miter lim="800000"/>
            <a:headEnd type="none" w="sm" len="sm"/>
            <a:tailEnd type="none" w="sm" len="sm"/>
          </a:ln>
        </p:spPr>
      </p:sp>
    </p:spTree>
    <p:extLst>
      <p:ext uri="{BB962C8B-B14F-4D97-AF65-F5344CB8AC3E}">
        <p14:creationId xmlns:p14="http://schemas.microsoft.com/office/powerpoint/2010/main" val="2295446743"/>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p10:notes"/>
          <p:cNvSpPr txBox="1">
            <a:spLocks noGrp="1"/>
          </p:cNvSpPr>
          <p:nvPr>
            <p:ph type="body" idx="1"/>
          </p:nvPr>
        </p:nvSpPr>
        <p:spPr>
          <a:xfrm>
            <a:off x="914400" y="4365625"/>
            <a:ext cx="5029200" cy="3871913"/>
          </a:xfrm>
          <a:prstGeom prst="rect">
            <a:avLst/>
          </a:prstGeom>
          <a:noFill/>
          <a:ln>
            <a:noFill/>
          </a:ln>
        </p:spPr>
        <p:txBody>
          <a:bodyPr spcFirstLastPara="1" wrap="square" lIns="90475" tIns="44450" rIns="90475" bIns="44450" anchor="t" anchorCtr="0">
            <a:noAutofit/>
          </a:bodyPr>
          <a:lstStyle/>
          <a:p>
            <a:pPr marL="0" lvl="0" indent="0" algn="l" rtl="0">
              <a:lnSpc>
                <a:spcPct val="100000"/>
              </a:lnSpc>
              <a:spcBef>
                <a:spcPts val="360"/>
              </a:spcBef>
              <a:spcAft>
                <a:spcPts val="0"/>
              </a:spcAft>
              <a:buSzPts val="1400"/>
              <a:buNone/>
            </a:pPr>
            <a:endParaRPr dirty="0"/>
          </a:p>
        </p:txBody>
      </p:sp>
      <p:sp>
        <p:nvSpPr>
          <p:cNvPr id="201" name="Google Shape;201;p10:notes"/>
          <p:cNvSpPr>
            <a:spLocks noGrp="1" noRot="1" noChangeAspect="1"/>
          </p:cNvSpPr>
          <p:nvPr>
            <p:ph type="sldImg" idx="2"/>
          </p:nvPr>
        </p:nvSpPr>
        <p:spPr>
          <a:xfrm>
            <a:off x="369888" y="690563"/>
            <a:ext cx="6121400" cy="34432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chemeClr val="dk1"/>
            </a:solidFill>
            <a:prstDash val="solid"/>
            <a:miter lim="800000"/>
            <a:headEnd type="none" w="sm" len="sm"/>
            <a:tailEnd type="none" w="sm" len="sm"/>
          </a:ln>
        </p:spPr>
      </p:sp>
    </p:spTree>
    <p:extLst>
      <p:ext uri="{BB962C8B-B14F-4D97-AF65-F5344CB8AC3E}">
        <p14:creationId xmlns:p14="http://schemas.microsoft.com/office/powerpoint/2010/main" val="4294850364"/>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11:notes"/>
          <p:cNvSpPr txBox="1">
            <a:spLocks noGrp="1"/>
          </p:cNvSpPr>
          <p:nvPr>
            <p:ph type="body" idx="1"/>
          </p:nvPr>
        </p:nvSpPr>
        <p:spPr>
          <a:xfrm>
            <a:off x="914400" y="4365625"/>
            <a:ext cx="5029200" cy="3871913"/>
          </a:xfrm>
          <a:prstGeom prst="rect">
            <a:avLst/>
          </a:prstGeom>
          <a:noFill/>
          <a:ln>
            <a:noFill/>
          </a:ln>
        </p:spPr>
        <p:txBody>
          <a:bodyPr spcFirstLastPara="1" wrap="square" lIns="90475" tIns="44450" rIns="90475" bIns="44450" anchor="t" anchorCtr="0">
            <a:noAutofit/>
          </a:bodyPr>
          <a:lstStyle/>
          <a:p>
            <a:pPr marL="0" lvl="0" indent="0" algn="l" rtl="0">
              <a:lnSpc>
                <a:spcPct val="100000"/>
              </a:lnSpc>
              <a:spcBef>
                <a:spcPts val="360"/>
              </a:spcBef>
              <a:spcAft>
                <a:spcPts val="0"/>
              </a:spcAft>
              <a:buSzPts val="1400"/>
              <a:buNone/>
            </a:pPr>
            <a:endParaRPr dirty="0"/>
          </a:p>
        </p:txBody>
      </p:sp>
      <p:sp>
        <p:nvSpPr>
          <p:cNvPr id="207" name="Google Shape;207;p11:notes"/>
          <p:cNvSpPr>
            <a:spLocks noGrp="1" noRot="1" noChangeAspect="1"/>
          </p:cNvSpPr>
          <p:nvPr>
            <p:ph type="sldImg" idx="2"/>
          </p:nvPr>
        </p:nvSpPr>
        <p:spPr>
          <a:xfrm>
            <a:off x="369888" y="690563"/>
            <a:ext cx="6121400" cy="34432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chemeClr val="dk1"/>
            </a:solidFill>
            <a:prstDash val="solid"/>
            <a:miter lim="800000"/>
            <a:headEnd type="none" w="sm" len="sm"/>
            <a:tailEnd type="none" w="sm" len="sm"/>
          </a:ln>
        </p:spPr>
      </p:sp>
    </p:spTree>
    <p:extLst>
      <p:ext uri="{BB962C8B-B14F-4D97-AF65-F5344CB8AC3E}">
        <p14:creationId xmlns:p14="http://schemas.microsoft.com/office/powerpoint/2010/main" val="33170400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09" name="Notes Placeholder">
            <a:extLst>
              <a:ext uri="{FF2B5EF4-FFF2-40B4-BE49-F238E27FC236}">
                <a16:creationId xmlns:a16="http://schemas.microsoft.com/office/drawing/2014/main" id="{6234D514-FC98-4E4D-A952-98E085B08AF2}"/>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ndParaRPr>
          </a:p>
        </p:txBody>
      </p:sp>
      <p:sp>
        <p:nvSpPr>
          <p:cNvPr id="196610" name="Slide Number Placeholder 2">
            <a:extLst>
              <a:ext uri="{FF2B5EF4-FFF2-40B4-BE49-F238E27FC236}">
                <a16:creationId xmlns:a16="http://schemas.microsoft.com/office/drawing/2014/main" id="{4C261F1B-7725-4701-82BB-E7CE3883B879}"/>
              </a:ext>
            </a:extLst>
          </p:cNvPr>
          <p:cNvSpPr>
            <a:spLocks noGrp="1"/>
          </p:cNvSpPr>
          <p:nvPr>
            <p:ph type="sldNum" sz="quarter" idx="4294967295"/>
          </p:nvPr>
        </p:nvSpPr>
        <p:spPr bwMode="auto">
          <a:xfrm>
            <a:off x="3884613" y="8685213"/>
            <a:ext cx="29718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b="1">
                <a:solidFill>
                  <a:schemeClr val="tx1"/>
                </a:solidFill>
                <a:latin typeface="Arial" panose="020B0604020202020204" pitchFamily="34" charset="0"/>
              </a:defRPr>
            </a:lvl1pPr>
            <a:lvl2pPr marL="742950" indent="-285750">
              <a:defRPr sz="2000" b="1">
                <a:solidFill>
                  <a:schemeClr val="tx1"/>
                </a:solidFill>
                <a:latin typeface="Arial" panose="020B0604020202020204" pitchFamily="34" charset="0"/>
              </a:defRPr>
            </a:lvl2pPr>
            <a:lvl3pPr marL="1143000" indent="-228600">
              <a:defRPr sz="2000" b="1">
                <a:solidFill>
                  <a:schemeClr val="tx1"/>
                </a:solidFill>
                <a:latin typeface="Arial" panose="020B0604020202020204" pitchFamily="34" charset="0"/>
              </a:defRPr>
            </a:lvl3pPr>
            <a:lvl4pPr marL="1600200" indent="-228600">
              <a:defRPr sz="2000" b="1">
                <a:solidFill>
                  <a:schemeClr val="tx1"/>
                </a:solidFill>
                <a:latin typeface="Arial" panose="020B0604020202020204" pitchFamily="34" charset="0"/>
              </a:defRPr>
            </a:lvl4pPr>
            <a:lvl5pPr marL="2057400" indent="-228600">
              <a:defRPr sz="2000" b="1">
                <a:solidFill>
                  <a:schemeClr val="tx1"/>
                </a:solidFill>
                <a:latin typeface="Arial" panose="020B0604020202020204" pitchFamily="34" charset="0"/>
              </a:defRPr>
            </a:lvl5pPr>
            <a:lvl6pPr marL="2514600" indent="-228600" eaLnBrk="0" fontAlgn="base" hangingPunct="0">
              <a:spcBef>
                <a:spcPct val="0"/>
              </a:spcBef>
              <a:spcAft>
                <a:spcPct val="0"/>
              </a:spcAft>
              <a:defRPr sz="2000" b="1">
                <a:solidFill>
                  <a:schemeClr val="tx1"/>
                </a:solidFill>
                <a:latin typeface="Arial" panose="020B0604020202020204" pitchFamily="34" charset="0"/>
              </a:defRPr>
            </a:lvl6pPr>
            <a:lvl7pPr marL="2971800" indent="-228600" eaLnBrk="0" fontAlgn="base" hangingPunct="0">
              <a:spcBef>
                <a:spcPct val="0"/>
              </a:spcBef>
              <a:spcAft>
                <a:spcPct val="0"/>
              </a:spcAft>
              <a:defRPr sz="2000" b="1">
                <a:solidFill>
                  <a:schemeClr val="tx1"/>
                </a:solidFill>
                <a:latin typeface="Arial" panose="020B0604020202020204" pitchFamily="34" charset="0"/>
              </a:defRPr>
            </a:lvl7pPr>
            <a:lvl8pPr marL="3429000" indent="-228600" eaLnBrk="0" fontAlgn="base" hangingPunct="0">
              <a:spcBef>
                <a:spcPct val="0"/>
              </a:spcBef>
              <a:spcAft>
                <a:spcPct val="0"/>
              </a:spcAft>
              <a:defRPr sz="2000" b="1">
                <a:solidFill>
                  <a:schemeClr val="tx1"/>
                </a:solidFill>
                <a:latin typeface="Arial" panose="020B0604020202020204" pitchFamily="34" charset="0"/>
              </a:defRPr>
            </a:lvl8pPr>
            <a:lvl9pPr marL="3886200" indent="-228600" eaLnBrk="0" fontAlgn="base" hangingPunct="0">
              <a:spcBef>
                <a:spcPct val="0"/>
              </a:spcBef>
              <a:spcAft>
                <a:spcPct val="0"/>
              </a:spcAft>
              <a:defRPr sz="2000" b="1">
                <a:solidFill>
                  <a:schemeClr val="tx1"/>
                </a:solidFill>
                <a:latin typeface="Arial" panose="020B0604020202020204" pitchFamily="34"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A4C6A52-507A-436F-A5FA-2E7726C89B30}" type="slidenum">
              <a:rPr kumimoji="0" lang="en-US" altLang="en-US" sz="2000" b="1" i="0" u="none" strike="noStrike" kern="1200" cap="none" spc="0" normalizeH="0" baseline="0" noProof="0">
                <a:ln>
                  <a:noFill/>
                </a:ln>
                <a:solidFill>
                  <a:srgbClr val="000000"/>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altLang="en-US" sz="2000" b="1"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196611" name="Footer Placeholder 3">
            <a:extLst>
              <a:ext uri="{FF2B5EF4-FFF2-40B4-BE49-F238E27FC236}">
                <a16:creationId xmlns:a16="http://schemas.microsoft.com/office/drawing/2014/main" id="{5CBD8A89-0CC3-4EC0-A46D-DE3DA0B19CA8}"/>
              </a:ext>
            </a:extLst>
          </p:cNvPr>
          <p:cNvSpPr>
            <a:spLocks noGrp="1"/>
          </p:cNvSpPr>
          <p:nvPr>
            <p:ph type="ftr" sz="quarter" idx="4294967295"/>
          </p:nvPr>
        </p:nvSpPr>
        <p:spPr bwMode="auto">
          <a:xfrm>
            <a:off x="0" y="8685213"/>
            <a:ext cx="29718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b="1">
                <a:solidFill>
                  <a:schemeClr val="tx1"/>
                </a:solidFill>
                <a:latin typeface="Arial" panose="020B0604020202020204" pitchFamily="34" charset="0"/>
              </a:defRPr>
            </a:lvl1pPr>
            <a:lvl2pPr marL="742950" indent="-285750">
              <a:defRPr sz="2000" b="1">
                <a:solidFill>
                  <a:schemeClr val="tx1"/>
                </a:solidFill>
                <a:latin typeface="Arial" panose="020B0604020202020204" pitchFamily="34" charset="0"/>
              </a:defRPr>
            </a:lvl2pPr>
            <a:lvl3pPr marL="1143000" indent="-228600">
              <a:defRPr sz="2000" b="1">
                <a:solidFill>
                  <a:schemeClr val="tx1"/>
                </a:solidFill>
                <a:latin typeface="Arial" panose="020B0604020202020204" pitchFamily="34" charset="0"/>
              </a:defRPr>
            </a:lvl3pPr>
            <a:lvl4pPr marL="1600200" indent="-228600">
              <a:defRPr sz="2000" b="1">
                <a:solidFill>
                  <a:schemeClr val="tx1"/>
                </a:solidFill>
                <a:latin typeface="Arial" panose="020B0604020202020204" pitchFamily="34" charset="0"/>
              </a:defRPr>
            </a:lvl4pPr>
            <a:lvl5pPr marL="2057400" indent="-228600">
              <a:defRPr sz="2000" b="1">
                <a:solidFill>
                  <a:schemeClr val="tx1"/>
                </a:solidFill>
                <a:latin typeface="Arial" panose="020B0604020202020204" pitchFamily="34" charset="0"/>
              </a:defRPr>
            </a:lvl5pPr>
            <a:lvl6pPr marL="2514600" indent="-228600" eaLnBrk="0" fontAlgn="base" hangingPunct="0">
              <a:spcBef>
                <a:spcPct val="0"/>
              </a:spcBef>
              <a:spcAft>
                <a:spcPct val="0"/>
              </a:spcAft>
              <a:defRPr sz="2000" b="1">
                <a:solidFill>
                  <a:schemeClr val="tx1"/>
                </a:solidFill>
                <a:latin typeface="Arial" panose="020B0604020202020204" pitchFamily="34" charset="0"/>
              </a:defRPr>
            </a:lvl6pPr>
            <a:lvl7pPr marL="2971800" indent="-228600" eaLnBrk="0" fontAlgn="base" hangingPunct="0">
              <a:spcBef>
                <a:spcPct val="0"/>
              </a:spcBef>
              <a:spcAft>
                <a:spcPct val="0"/>
              </a:spcAft>
              <a:defRPr sz="2000" b="1">
                <a:solidFill>
                  <a:schemeClr val="tx1"/>
                </a:solidFill>
                <a:latin typeface="Arial" panose="020B0604020202020204" pitchFamily="34" charset="0"/>
              </a:defRPr>
            </a:lvl7pPr>
            <a:lvl8pPr marL="3429000" indent="-228600" eaLnBrk="0" fontAlgn="base" hangingPunct="0">
              <a:spcBef>
                <a:spcPct val="0"/>
              </a:spcBef>
              <a:spcAft>
                <a:spcPct val="0"/>
              </a:spcAft>
              <a:defRPr sz="2000" b="1">
                <a:solidFill>
                  <a:schemeClr val="tx1"/>
                </a:solidFill>
                <a:latin typeface="Arial" panose="020B0604020202020204" pitchFamily="34" charset="0"/>
              </a:defRPr>
            </a:lvl8pPr>
            <a:lvl9pPr marL="3886200" indent="-228600" eaLnBrk="0" fontAlgn="base" hangingPunct="0">
              <a:spcBef>
                <a:spcPct val="0"/>
              </a:spcBef>
              <a:spcAft>
                <a:spcPct val="0"/>
              </a:spcAft>
              <a:defRPr sz="2000" b="1">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000" b="1" i="0" u="none" strike="noStrike" kern="1200" cap="none" spc="0" normalizeH="0" baseline="0" noProof="0">
                <a:ln>
                  <a:noFill/>
                </a:ln>
                <a:solidFill>
                  <a:srgbClr val="000000"/>
                </a:solidFill>
                <a:effectLst/>
                <a:uLnTx/>
                <a:uFillTx/>
                <a:latin typeface="Arial" panose="020B0604020202020204" pitchFamily="34" charset="0"/>
                <a:ea typeface="+mn-ea"/>
                <a:cs typeface="+mn-cs"/>
              </a:rPr>
              <a:t>2013 ExcelR Solutions. All Rights Reserved</a:t>
            </a:r>
          </a:p>
        </p:txBody>
      </p:sp>
    </p:spTree>
    <p:extLst>
      <p:ext uri="{BB962C8B-B14F-4D97-AF65-F5344CB8AC3E}">
        <p14:creationId xmlns:p14="http://schemas.microsoft.com/office/powerpoint/2010/main" val="1232453684"/>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p12:notes"/>
          <p:cNvSpPr>
            <a:spLocks noGrp="1" noRot="1" noChangeAspect="1"/>
          </p:cNvSpPr>
          <p:nvPr>
            <p:ph type="sldImg" idx="2"/>
          </p:nvPr>
        </p:nvSpPr>
        <p:spPr>
          <a:xfrm>
            <a:off x="369888" y="690563"/>
            <a:ext cx="6121400" cy="3443287"/>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12" name="Google Shape;212;p12:notes"/>
          <p:cNvSpPr txBox="1">
            <a:spLocks noGrp="1"/>
          </p:cNvSpPr>
          <p:nvPr>
            <p:ph type="body" idx="1"/>
          </p:nvPr>
        </p:nvSpPr>
        <p:spPr>
          <a:xfrm>
            <a:off x="914400" y="4365625"/>
            <a:ext cx="5029200" cy="3871913"/>
          </a:xfrm>
          <a:prstGeom prst="rect">
            <a:avLst/>
          </a:prstGeom>
          <a:noFill/>
          <a:ln>
            <a:noFill/>
          </a:ln>
        </p:spPr>
        <p:txBody>
          <a:bodyPr spcFirstLastPara="1" wrap="square" lIns="90475" tIns="44450" rIns="90475" bIns="44450" anchor="t" anchorCtr="0">
            <a:noAutofit/>
          </a:bodyPr>
          <a:lstStyle/>
          <a:p>
            <a:pPr marL="0" lvl="0" indent="0" algn="l" rtl="0">
              <a:lnSpc>
                <a:spcPct val="100000"/>
              </a:lnSpc>
              <a:spcBef>
                <a:spcPts val="0"/>
              </a:spcBef>
              <a:spcAft>
                <a:spcPts val="0"/>
              </a:spcAft>
              <a:buSzPts val="1400"/>
              <a:buNone/>
            </a:pPr>
            <a:r>
              <a:rPr lang="en-IN" dirty="0">
                <a:latin typeface="Arial"/>
                <a:ea typeface="Arial"/>
                <a:cs typeface="Arial"/>
                <a:sym typeface="Arial"/>
              </a:rPr>
              <a:t>The p-value is the probability that the t-statistic observed by chance under the assumption that NULL hypothesis is true.</a:t>
            </a:r>
            <a:endParaRPr dirty="0"/>
          </a:p>
        </p:txBody>
      </p:sp>
    </p:spTree>
    <p:extLst>
      <p:ext uri="{BB962C8B-B14F-4D97-AF65-F5344CB8AC3E}">
        <p14:creationId xmlns:p14="http://schemas.microsoft.com/office/powerpoint/2010/main" val="4170316588"/>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p13:notes"/>
          <p:cNvSpPr txBox="1">
            <a:spLocks noGrp="1"/>
          </p:cNvSpPr>
          <p:nvPr>
            <p:ph type="body" idx="1"/>
          </p:nvPr>
        </p:nvSpPr>
        <p:spPr>
          <a:xfrm>
            <a:off x="914400" y="4365625"/>
            <a:ext cx="5029200" cy="3871913"/>
          </a:xfrm>
          <a:prstGeom prst="rect">
            <a:avLst/>
          </a:prstGeom>
          <a:noFill/>
          <a:ln>
            <a:noFill/>
          </a:ln>
        </p:spPr>
        <p:txBody>
          <a:bodyPr spcFirstLastPara="1" wrap="square" lIns="90475" tIns="44450" rIns="90475" bIns="44450" anchor="t" anchorCtr="0">
            <a:noAutofit/>
          </a:bodyPr>
          <a:lstStyle/>
          <a:p>
            <a:pPr marL="0" lvl="0" indent="0" algn="l" rtl="0">
              <a:lnSpc>
                <a:spcPct val="100000"/>
              </a:lnSpc>
              <a:spcBef>
                <a:spcPts val="360"/>
              </a:spcBef>
              <a:spcAft>
                <a:spcPts val="0"/>
              </a:spcAft>
              <a:buSzPts val="1400"/>
              <a:buNone/>
            </a:pPr>
            <a:endParaRPr dirty="0"/>
          </a:p>
        </p:txBody>
      </p:sp>
      <p:sp>
        <p:nvSpPr>
          <p:cNvPr id="218" name="Google Shape;218;p13:notes"/>
          <p:cNvSpPr>
            <a:spLocks noGrp="1" noRot="1" noChangeAspect="1"/>
          </p:cNvSpPr>
          <p:nvPr>
            <p:ph type="sldImg" idx="2"/>
          </p:nvPr>
        </p:nvSpPr>
        <p:spPr>
          <a:xfrm>
            <a:off x="369888" y="690563"/>
            <a:ext cx="6121400" cy="34432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chemeClr val="dk1"/>
            </a:solidFill>
            <a:prstDash val="solid"/>
            <a:miter lim="800000"/>
            <a:headEnd type="none" w="sm" len="sm"/>
            <a:tailEnd type="none" w="sm" len="sm"/>
          </a:ln>
        </p:spPr>
      </p:sp>
    </p:spTree>
    <p:extLst>
      <p:ext uri="{BB962C8B-B14F-4D97-AF65-F5344CB8AC3E}">
        <p14:creationId xmlns:p14="http://schemas.microsoft.com/office/powerpoint/2010/main" val="1613313280"/>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p14:notes"/>
          <p:cNvSpPr txBox="1">
            <a:spLocks noGrp="1"/>
          </p:cNvSpPr>
          <p:nvPr>
            <p:ph type="body" idx="1"/>
          </p:nvPr>
        </p:nvSpPr>
        <p:spPr>
          <a:xfrm>
            <a:off x="914400" y="4365625"/>
            <a:ext cx="5029200" cy="3871913"/>
          </a:xfrm>
          <a:prstGeom prst="rect">
            <a:avLst/>
          </a:prstGeom>
          <a:noFill/>
          <a:ln>
            <a:noFill/>
          </a:ln>
        </p:spPr>
        <p:txBody>
          <a:bodyPr spcFirstLastPara="1" wrap="square" lIns="90475" tIns="44450" rIns="90475" bIns="44450" anchor="t" anchorCtr="0">
            <a:noAutofit/>
          </a:bodyPr>
          <a:lstStyle/>
          <a:p>
            <a:pPr marL="0" lvl="0" indent="0" algn="l" rtl="0">
              <a:lnSpc>
                <a:spcPct val="100000"/>
              </a:lnSpc>
              <a:spcBef>
                <a:spcPts val="360"/>
              </a:spcBef>
              <a:spcAft>
                <a:spcPts val="0"/>
              </a:spcAft>
              <a:buSzPts val="1400"/>
              <a:buNone/>
            </a:pPr>
            <a:endParaRPr dirty="0"/>
          </a:p>
        </p:txBody>
      </p:sp>
      <p:sp>
        <p:nvSpPr>
          <p:cNvPr id="227" name="Google Shape;227;p14:notes"/>
          <p:cNvSpPr>
            <a:spLocks noGrp="1" noRot="1" noChangeAspect="1"/>
          </p:cNvSpPr>
          <p:nvPr>
            <p:ph type="sldImg" idx="2"/>
          </p:nvPr>
        </p:nvSpPr>
        <p:spPr>
          <a:xfrm>
            <a:off x="369888" y="690563"/>
            <a:ext cx="6121400" cy="34432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chemeClr val="dk1"/>
            </a:solidFill>
            <a:prstDash val="solid"/>
            <a:miter lim="800000"/>
            <a:headEnd type="none" w="sm" len="sm"/>
            <a:tailEnd type="none" w="sm" len="sm"/>
          </a:ln>
        </p:spPr>
      </p:sp>
    </p:spTree>
    <p:extLst>
      <p:ext uri="{BB962C8B-B14F-4D97-AF65-F5344CB8AC3E}">
        <p14:creationId xmlns:p14="http://schemas.microsoft.com/office/powerpoint/2010/main" val="2381037860"/>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p15:notes"/>
          <p:cNvSpPr txBox="1">
            <a:spLocks noGrp="1"/>
          </p:cNvSpPr>
          <p:nvPr>
            <p:ph type="body" idx="1"/>
          </p:nvPr>
        </p:nvSpPr>
        <p:spPr>
          <a:xfrm>
            <a:off x="914400" y="4365625"/>
            <a:ext cx="5029200" cy="3871913"/>
          </a:xfrm>
          <a:prstGeom prst="rect">
            <a:avLst/>
          </a:prstGeom>
          <a:noFill/>
          <a:ln>
            <a:noFill/>
          </a:ln>
        </p:spPr>
        <p:txBody>
          <a:bodyPr spcFirstLastPara="1" wrap="square" lIns="90475" tIns="44450" rIns="90475" bIns="44450" anchor="t" anchorCtr="0">
            <a:noAutofit/>
          </a:bodyPr>
          <a:lstStyle/>
          <a:p>
            <a:pPr marL="0" lvl="0" indent="0" algn="l" rtl="0">
              <a:lnSpc>
                <a:spcPct val="100000"/>
              </a:lnSpc>
              <a:spcBef>
                <a:spcPts val="360"/>
              </a:spcBef>
              <a:spcAft>
                <a:spcPts val="0"/>
              </a:spcAft>
              <a:buSzPts val="1400"/>
              <a:buNone/>
            </a:pPr>
            <a:endParaRPr dirty="0"/>
          </a:p>
        </p:txBody>
      </p:sp>
      <p:sp>
        <p:nvSpPr>
          <p:cNvPr id="236" name="Google Shape;236;p15:notes"/>
          <p:cNvSpPr>
            <a:spLocks noGrp="1" noRot="1" noChangeAspect="1"/>
          </p:cNvSpPr>
          <p:nvPr>
            <p:ph type="sldImg" idx="2"/>
          </p:nvPr>
        </p:nvSpPr>
        <p:spPr>
          <a:xfrm>
            <a:off x="369888" y="690563"/>
            <a:ext cx="6121400" cy="34432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chemeClr val="dk1"/>
            </a:solidFill>
            <a:prstDash val="solid"/>
            <a:miter lim="800000"/>
            <a:headEnd type="none" w="sm" len="sm"/>
            <a:tailEnd type="none" w="sm" len="sm"/>
          </a:ln>
        </p:spPr>
      </p:sp>
    </p:spTree>
    <p:extLst>
      <p:ext uri="{BB962C8B-B14F-4D97-AF65-F5344CB8AC3E}">
        <p14:creationId xmlns:p14="http://schemas.microsoft.com/office/powerpoint/2010/main" val="3832932633"/>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p16:notes"/>
          <p:cNvSpPr txBox="1">
            <a:spLocks noGrp="1"/>
          </p:cNvSpPr>
          <p:nvPr>
            <p:ph type="body" idx="1"/>
          </p:nvPr>
        </p:nvSpPr>
        <p:spPr>
          <a:xfrm>
            <a:off x="914400" y="4365625"/>
            <a:ext cx="5029200" cy="3871913"/>
          </a:xfrm>
          <a:prstGeom prst="rect">
            <a:avLst/>
          </a:prstGeom>
          <a:noFill/>
          <a:ln>
            <a:noFill/>
          </a:ln>
        </p:spPr>
        <p:txBody>
          <a:bodyPr spcFirstLastPara="1" wrap="square" lIns="90475" tIns="44450" rIns="90475" bIns="44450" anchor="t" anchorCtr="0">
            <a:noAutofit/>
          </a:bodyPr>
          <a:lstStyle/>
          <a:p>
            <a:pPr marL="0" lvl="0" indent="0" algn="l" rtl="0">
              <a:lnSpc>
                <a:spcPct val="100000"/>
              </a:lnSpc>
              <a:spcBef>
                <a:spcPts val="360"/>
              </a:spcBef>
              <a:spcAft>
                <a:spcPts val="0"/>
              </a:spcAft>
              <a:buSzPts val="1400"/>
              <a:buNone/>
            </a:pPr>
            <a:endParaRPr dirty="0"/>
          </a:p>
        </p:txBody>
      </p:sp>
      <p:sp>
        <p:nvSpPr>
          <p:cNvPr id="242" name="Google Shape;242;p16:notes"/>
          <p:cNvSpPr>
            <a:spLocks noGrp="1" noRot="1" noChangeAspect="1"/>
          </p:cNvSpPr>
          <p:nvPr>
            <p:ph type="sldImg" idx="2"/>
          </p:nvPr>
        </p:nvSpPr>
        <p:spPr>
          <a:xfrm>
            <a:off x="369888" y="690563"/>
            <a:ext cx="6121400" cy="34432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chemeClr val="dk1"/>
            </a:solidFill>
            <a:prstDash val="solid"/>
            <a:miter lim="800000"/>
            <a:headEnd type="none" w="sm" len="sm"/>
            <a:tailEnd type="none" w="sm" len="sm"/>
          </a:ln>
        </p:spPr>
      </p:sp>
    </p:spTree>
    <p:extLst>
      <p:ext uri="{BB962C8B-B14F-4D97-AF65-F5344CB8AC3E}">
        <p14:creationId xmlns:p14="http://schemas.microsoft.com/office/powerpoint/2010/main" val="2015262113"/>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p17:notes"/>
          <p:cNvSpPr txBox="1">
            <a:spLocks noGrp="1"/>
          </p:cNvSpPr>
          <p:nvPr>
            <p:ph type="body" idx="1"/>
          </p:nvPr>
        </p:nvSpPr>
        <p:spPr>
          <a:xfrm>
            <a:off x="914400" y="4365625"/>
            <a:ext cx="5029200" cy="3871913"/>
          </a:xfrm>
          <a:prstGeom prst="rect">
            <a:avLst/>
          </a:prstGeom>
          <a:noFill/>
          <a:ln>
            <a:noFill/>
          </a:ln>
        </p:spPr>
        <p:txBody>
          <a:bodyPr spcFirstLastPara="1" wrap="square" lIns="90475" tIns="44450" rIns="90475" bIns="44450" anchor="t" anchorCtr="0">
            <a:noAutofit/>
          </a:bodyPr>
          <a:lstStyle/>
          <a:p>
            <a:pPr marL="0" lvl="0" indent="0" algn="l" rtl="0">
              <a:lnSpc>
                <a:spcPct val="100000"/>
              </a:lnSpc>
              <a:spcBef>
                <a:spcPts val="360"/>
              </a:spcBef>
              <a:spcAft>
                <a:spcPts val="0"/>
              </a:spcAft>
              <a:buSzPts val="1400"/>
              <a:buNone/>
            </a:pPr>
            <a:endParaRPr dirty="0"/>
          </a:p>
        </p:txBody>
      </p:sp>
      <p:sp>
        <p:nvSpPr>
          <p:cNvPr id="250" name="Google Shape;250;p17:notes"/>
          <p:cNvSpPr>
            <a:spLocks noGrp="1" noRot="1" noChangeAspect="1"/>
          </p:cNvSpPr>
          <p:nvPr>
            <p:ph type="sldImg" idx="2"/>
          </p:nvPr>
        </p:nvSpPr>
        <p:spPr>
          <a:xfrm>
            <a:off x="369888" y="690563"/>
            <a:ext cx="6121400" cy="34432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chemeClr val="dk1"/>
            </a:solidFill>
            <a:prstDash val="solid"/>
            <a:miter lim="800000"/>
            <a:headEnd type="none" w="sm" len="sm"/>
            <a:tailEnd type="none" w="sm" len="sm"/>
          </a:ln>
        </p:spPr>
      </p:sp>
    </p:spTree>
    <p:extLst>
      <p:ext uri="{BB962C8B-B14F-4D97-AF65-F5344CB8AC3E}">
        <p14:creationId xmlns:p14="http://schemas.microsoft.com/office/powerpoint/2010/main" val="1195367744"/>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p18:notes"/>
          <p:cNvSpPr txBox="1">
            <a:spLocks noGrp="1"/>
          </p:cNvSpPr>
          <p:nvPr>
            <p:ph type="body" idx="1"/>
          </p:nvPr>
        </p:nvSpPr>
        <p:spPr>
          <a:xfrm>
            <a:off x="914400" y="4365625"/>
            <a:ext cx="5029200" cy="3871913"/>
          </a:xfrm>
          <a:prstGeom prst="rect">
            <a:avLst/>
          </a:prstGeom>
          <a:noFill/>
          <a:ln>
            <a:noFill/>
          </a:ln>
        </p:spPr>
        <p:txBody>
          <a:bodyPr spcFirstLastPara="1" wrap="square" lIns="90475" tIns="44450" rIns="90475" bIns="44450" anchor="t" anchorCtr="0">
            <a:noAutofit/>
          </a:bodyPr>
          <a:lstStyle/>
          <a:p>
            <a:pPr marL="0" lvl="0" indent="0" algn="l" rtl="0">
              <a:lnSpc>
                <a:spcPct val="100000"/>
              </a:lnSpc>
              <a:spcBef>
                <a:spcPts val="360"/>
              </a:spcBef>
              <a:spcAft>
                <a:spcPts val="0"/>
              </a:spcAft>
              <a:buSzPts val="1400"/>
              <a:buNone/>
            </a:pPr>
            <a:endParaRPr dirty="0"/>
          </a:p>
        </p:txBody>
      </p:sp>
      <p:sp>
        <p:nvSpPr>
          <p:cNvPr id="257" name="Google Shape;257;p18:notes"/>
          <p:cNvSpPr>
            <a:spLocks noGrp="1" noRot="1" noChangeAspect="1"/>
          </p:cNvSpPr>
          <p:nvPr>
            <p:ph type="sldImg" idx="2"/>
          </p:nvPr>
        </p:nvSpPr>
        <p:spPr>
          <a:xfrm>
            <a:off x="369888" y="690563"/>
            <a:ext cx="6121400" cy="34432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chemeClr val="dk1"/>
            </a:solidFill>
            <a:prstDash val="solid"/>
            <a:miter lim="800000"/>
            <a:headEnd type="none" w="sm" len="sm"/>
            <a:tailEnd type="none" w="sm" len="sm"/>
          </a:ln>
        </p:spPr>
      </p:sp>
    </p:spTree>
    <p:extLst>
      <p:ext uri="{BB962C8B-B14F-4D97-AF65-F5344CB8AC3E}">
        <p14:creationId xmlns:p14="http://schemas.microsoft.com/office/powerpoint/2010/main" val="2667461215"/>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p19:notes"/>
          <p:cNvSpPr txBox="1">
            <a:spLocks noGrp="1"/>
          </p:cNvSpPr>
          <p:nvPr>
            <p:ph type="body" idx="1"/>
          </p:nvPr>
        </p:nvSpPr>
        <p:spPr>
          <a:xfrm>
            <a:off x="914400" y="4365625"/>
            <a:ext cx="5029200" cy="3871913"/>
          </a:xfrm>
          <a:prstGeom prst="rect">
            <a:avLst/>
          </a:prstGeom>
          <a:noFill/>
          <a:ln>
            <a:noFill/>
          </a:ln>
        </p:spPr>
        <p:txBody>
          <a:bodyPr spcFirstLastPara="1" wrap="square" lIns="90475" tIns="44450" rIns="90475" bIns="44450" anchor="t" anchorCtr="0">
            <a:noAutofit/>
          </a:bodyPr>
          <a:lstStyle/>
          <a:p>
            <a:pPr marL="0" lvl="0" indent="0" algn="l" rtl="0">
              <a:lnSpc>
                <a:spcPct val="100000"/>
              </a:lnSpc>
              <a:spcBef>
                <a:spcPts val="360"/>
              </a:spcBef>
              <a:spcAft>
                <a:spcPts val="0"/>
              </a:spcAft>
              <a:buSzPts val="1400"/>
              <a:buNone/>
            </a:pPr>
            <a:endParaRPr dirty="0"/>
          </a:p>
        </p:txBody>
      </p:sp>
      <p:sp>
        <p:nvSpPr>
          <p:cNvPr id="264" name="Google Shape;264;p19:notes"/>
          <p:cNvSpPr>
            <a:spLocks noGrp="1" noRot="1" noChangeAspect="1"/>
          </p:cNvSpPr>
          <p:nvPr>
            <p:ph type="sldImg" idx="2"/>
          </p:nvPr>
        </p:nvSpPr>
        <p:spPr>
          <a:xfrm>
            <a:off x="369888" y="690563"/>
            <a:ext cx="6121400" cy="34432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chemeClr val="dk1"/>
            </a:solidFill>
            <a:prstDash val="solid"/>
            <a:miter lim="800000"/>
            <a:headEnd type="none" w="sm" len="sm"/>
            <a:tailEnd type="none" w="sm" len="sm"/>
          </a:ln>
        </p:spPr>
      </p:sp>
    </p:spTree>
    <p:extLst>
      <p:ext uri="{BB962C8B-B14F-4D97-AF65-F5344CB8AC3E}">
        <p14:creationId xmlns:p14="http://schemas.microsoft.com/office/powerpoint/2010/main" val="2368877567"/>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p20:notes"/>
          <p:cNvSpPr txBox="1">
            <a:spLocks noGrp="1"/>
          </p:cNvSpPr>
          <p:nvPr>
            <p:ph type="body" idx="1"/>
          </p:nvPr>
        </p:nvSpPr>
        <p:spPr>
          <a:xfrm>
            <a:off x="914400" y="4365625"/>
            <a:ext cx="5029200" cy="3871913"/>
          </a:xfrm>
          <a:prstGeom prst="rect">
            <a:avLst/>
          </a:prstGeom>
          <a:noFill/>
          <a:ln>
            <a:noFill/>
          </a:ln>
        </p:spPr>
        <p:txBody>
          <a:bodyPr spcFirstLastPara="1" wrap="square" lIns="90475" tIns="44450" rIns="90475" bIns="44450" anchor="t" anchorCtr="0">
            <a:noAutofit/>
          </a:bodyPr>
          <a:lstStyle/>
          <a:p>
            <a:pPr marL="0" lvl="0" indent="0" algn="l" rtl="0">
              <a:lnSpc>
                <a:spcPct val="100000"/>
              </a:lnSpc>
              <a:spcBef>
                <a:spcPts val="360"/>
              </a:spcBef>
              <a:spcAft>
                <a:spcPts val="0"/>
              </a:spcAft>
              <a:buSzPts val="1400"/>
              <a:buNone/>
            </a:pPr>
            <a:endParaRPr dirty="0"/>
          </a:p>
        </p:txBody>
      </p:sp>
      <p:sp>
        <p:nvSpPr>
          <p:cNvPr id="269" name="Google Shape;269;p20:notes"/>
          <p:cNvSpPr>
            <a:spLocks noGrp="1" noRot="1" noChangeAspect="1"/>
          </p:cNvSpPr>
          <p:nvPr>
            <p:ph type="sldImg" idx="2"/>
          </p:nvPr>
        </p:nvSpPr>
        <p:spPr>
          <a:xfrm>
            <a:off x="369888" y="690563"/>
            <a:ext cx="6121400" cy="34432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chemeClr val="dk1"/>
            </a:solidFill>
            <a:prstDash val="solid"/>
            <a:miter lim="800000"/>
            <a:headEnd type="none" w="sm" len="sm"/>
            <a:tailEnd type="none" w="sm" len="sm"/>
          </a:ln>
        </p:spPr>
      </p:sp>
    </p:spTree>
    <p:extLst>
      <p:ext uri="{BB962C8B-B14F-4D97-AF65-F5344CB8AC3E}">
        <p14:creationId xmlns:p14="http://schemas.microsoft.com/office/powerpoint/2010/main" val="83930596"/>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p21:notes"/>
          <p:cNvSpPr txBox="1">
            <a:spLocks noGrp="1"/>
          </p:cNvSpPr>
          <p:nvPr>
            <p:ph type="body" idx="1"/>
          </p:nvPr>
        </p:nvSpPr>
        <p:spPr>
          <a:xfrm>
            <a:off x="914400" y="4365625"/>
            <a:ext cx="5029200" cy="3871913"/>
          </a:xfrm>
          <a:prstGeom prst="rect">
            <a:avLst/>
          </a:prstGeom>
          <a:noFill/>
          <a:ln>
            <a:noFill/>
          </a:ln>
        </p:spPr>
        <p:txBody>
          <a:bodyPr spcFirstLastPara="1" wrap="square" lIns="90475" tIns="44450" rIns="90475" bIns="44450" anchor="t" anchorCtr="0">
            <a:noAutofit/>
          </a:bodyPr>
          <a:lstStyle/>
          <a:p>
            <a:pPr marL="0" lvl="0" indent="0" algn="l" rtl="0">
              <a:lnSpc>
                <a:spcPct val="100000"/>
              </a:lnSpc>
              <a:spcBef>
                <a:spcPts val="360"/>
              </a:spcBef>
              <a:spcAft>
                <a:spcPts val="0"/>
              </a:spcAft>
              <a:buSzPts val="1400"/>
              <a:buNone/>
            </a:pPr>
            <a:endParaRPr dirty="0"/>
          </a:p>
        </p:txBody>
      </p:sp>
      <p:sp>
        <p:nvSpPr>
          <p:cNvPr id="274" name="Google Shape;274;p21:notes"/>
          <p:cNvSpPr>
            <a:spLocks noGrp="1" noRot="1" noChangeAspect="1"/>
          </p:cNvSpPr>
          <p:nvPr>
            <p:ph type="sldImg" idx="2"/>
          </p:nvPr>
        </p:nvSpPr>
        <p:spPr>
          <a:xfrm>
            <a:off x="369888" y="690563"/>
            <a:ext cx="6121400" cy="34432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chemeClr val="dk1"/>
            </a:solidFill>
            <a:prstDash val="solid"/>
            <a:miter lim="800000"/>
            <a:headEnd type="none" w="sm" len="sm"/>
            <a:tailEnd type="none" w="sm" len="sm"/>
          </a:ln>
        </p:spPr>
      </p:sp>
    </p:spTree>
    <p:extLst>
      <p:ext uri="{BB962C8B-B14F-4D97-AF65-F5344CB8AC3E}">
        <p14:creationId xmlns:p14="http://schemas.microsoft.com/office/powerpoint/2010/main" val="37159967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546013-9ECB-41F2-B4A2-A93E5BC6D09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084B18F8-F26B-41A5-9456-4E00CC7AFD1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B43307B6-84F6-4F57-9A6C-41AFF764005C}"/>
              </a:ext>
            </a:extLst>
          </p:cNvPr>
          <p:cNvSpPr>
            <a:spLocks noGrp="1"/>
          </p:cNvSpPr>
          <p:nvPr>
            <p:ph type="dt" sz="half" idx="10"/>
          </p:nvPr>
        </p:nvSpPr>
        <p:spPr/>
        <p:txBody>
          <a:bodyPr/>
          <a:lstStyle/>
          <a:p>
            <a:fld id="{5698ABB0-0094-4847-B642-4CFA022B0F49}" type="datetimeFigureOut">
              <a:rPr lang="en-IN" smtClean="0"/>
              <a:t>10-05-2023</a:t>
            </a:fld>
            <a:endParaRPr lang="en-IN" dirty="0"/>
          </a:p>
        </p:txBody>
      </p:sp>
      <p:sp>
        <p:nvSpPr>
          <p:cNvPr id="5" name="Footer Placeholder 4">
            <a:extLst>
              <a:ext uri="{FF2B5EF4-FFF2-40B4-BE49-F238E27FC236}">
                <a16:creationId xmlns:a16="http://schemas.microsoft.com/office/drawing/2014/main" id="{2D2C98E2-446B-481A-BABC-75B5ABB584F7}"/>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70193092-D76E-43D3-A173-5E95B2E8D036}"/>
              </a:ext>
            </a:extLst>
          </p:cNvPr>
          <p:cNvSpPr>
            <a:spLocks noGrp="1"/>
          </p:cNvSpPr>
          <p:nvPr>
            <p:ph type="sldNum" sz="quarter" idx="12"/>
          </p:nvPr>
        </p:nvSpPr>
        <p:spPr/>
        <p:txBody>
          <a:bodyPr/>
          <a:lstStyle/>
          <a:p>
            <a:fld id="{115F485D-277B-4717-BCD6-D1B269055059}" type="slidenum">
              <a:rPr lang="en-IN" smtClean="0"/>
              <a:t>‹#›</a:t>
            </a:fld>
            <a:endParaRPr lang="en-IN" dirty="0"/>
          </a:p>
        </p:txBody>
      </p:sp>
    </p:spTree>
    <p:extLst>
      <p:ext uri="{BB962C8B-B14F-4D97-AF65-F5344CB8AC3E}">
        <p14:creationId xmlns:p14="http://schemas.microsoft.com/office/powerpoint/2010/main" val="14067686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4F16E8-733D-4051-AAAA-99ECFDEFF679}"/>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9192FAD2-B539-4FE2-8F40-7A4C73974AF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7176DE5-1827-4C77-836B-25D00E365B1C}"/>
              </a:ext>
            </a:extLst>
          </p:cNvPr>
          <p:cNvSpPr>
            <a:spLocks noGrp="1"/>
          </p:cNvSpPr>
          <p:nvPr>
            <p:ph type="dt" sz="half" idx="10"/>
          </p:nvPr>
        </p:nvSpPr>
        <p:spPr/>
        <p:txBody>
          <a:bodyPr/>
          <a:lstStyle/>
          <a:p>
            <a:fld id="{5698ABB0-0094-4847-B642-4CFA022B0F49}" type="datetimeFigureOut">
              <a:rPr lang="en-IN" smtClean="0"/>
              <a:t>10-05-2023</a:t>
            </a:fld>
            <a:endParaRPr lang="en-IN" dirty="0"/>
          </a:p>
        </p:txBody>
      </p:sp>
      <p:sp>
        <p:nvSpPr>
          <p:cNvPr id="5" name="Footer Placeholder 4">
            <a:extLst>
              <a:ext uri="{FF2B5EF4-FFF2-40B4-BE49-F238E27FC236}">
                <a16:creationId xmlns:a16="http://schemas.microsoft.com/office/drawing/2014/main" id="{992F15AF-2A84-4141-BB5D-CDB2B64B879C}"/>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B45376D0-495E-4394-805F-EDE7B2AAB8F1}"/>
              </a:ext>
            </a:extLst>
          </p:cNvPr>
          <p:cNvSpPr>
            <a:spLocks noGrp="1"/>
          </p:cNvSpPr>
          <p:nvPr>
            <p:ph type="sldNum" sz="quarter" idx="12"/>
          </p:nvPr>
        </p:nvSpPr>
        <p:spPr/>
        <p:txBody>
          <a:bodyPr/>
          <a:lstStyle/>
          <a:p>
            <a:fld id="{115F485D-277B-4717-BCD6-D1B269055059}" type="slidenum">
              <a:rPr lang="en-IN" smtClean="0"/>
              <a:t>‹#›</a:t>
            </a:fld>
            <a:endParaRPr lang="en-IN" dirty="0"/>
          </a:p>
        </p:txBody>
      </p:sp>
    </p:spTree>
    <p:extLst>
      <p:ext uri="{BB962C8B-B14F-4D97-AF65-F5344CB8AC3E}">
        <p14:creationId xmlns:p14="http://schemas.microsoft.com/office/powerpoint/2010/main" val="10737101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2BAD39B-DE85-4CF1-A1BF-FD7CF60139DB}"/>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2C47CC5-19EF-4546-9C58-E505C2171AA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80C0A72-FD10-435C-BA6E-E761310B8C58}"/>
              </a:ext>
            </a:extLst>
          </p:cNvPr>
          <p:cNvSpPr>
            <a:spLocks noGrp="1"/>
          </p:cNvSpPr>
          <p:nvPr>
            <p:ph type="dt" sz="half" idx="10"/>
          </p:nvPr>
        </p:nvSpPr>
        <p:spPr/>
        <p:txBody>
          <a:bodyPr/>
          <a:lstStyle/>
          <a:p>
            <a:fld id="{5698ABB0-0094-4847-B642-4CFA022B0F49}" type="datetimeFigureOut">
              <a:rPr lang="en-IN" smtClean="0"/>
              <a:t>10-05-2023</a:t>
            </a:fld>
            <a:endParaRPr lang="en-IN" dirty="0"/>
          </a:p>
        </p:txBody>
      </p:sp>
      <p:sp>
        <p:nvSpPr>
          <p:cNvPr id="5" name="Footer Placeholder 4">
            <a:extLst>
              <a:ext uri="{FF2B5EF4-FFF2-40B4-BE49-F238E27FC236}">
                <a16:creationId xmlns:a16="http://schemas.microsoft.com/office/drawing/2014/main" id="{745334C3-31D9-41B8-86E0-EAA26E8EE67D}"/>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7043148C-597A-405A-BF4E-44DF8D77C887}"/>
              </a:ext>
            </a:extLst>
          </p:cNvPr>
          <p:cNvSpPr>
            <a:spLocks noGrp="1"/>
          </p:cNvSpPr>
          <p:nvPr>
            <p:ph type="sldNum" sz="quarter" idx="12"/>
          </p:nvPr>
        </p:nvSpPr>
        <p:spPr/>
        <p:txBody>
          <a:bodyPr/>
          <a:lstStyle/>
          <a:p>
            <a:fld id="{115F485D-277B-4717-BCD6-D1B269055059}" type="slidenum">
              <a:rPr lang="en-IN" smtClean="0"/>
              <a:t>‹#›</a:t>
            </a:fld>
            <a:endParaRPr lang="en-IN" dirty="0"/>
          </a:p>
        </p:txBody>
      </p:sp>
    </p:spTree>
    <p:extLst>
      <p:ext uri="{BB962C8B-B14F-4D97-AF65-F5344CB8AC3E}">
        <p14:creationId xmlns:p14="http://schemas.microsoft.com/office/powerpoint/2010/main" val="23249913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41"/>
        <p:cNvGrpSpPr/>
        <p:nvPr/>
      </p:nvGrpSpPr>
      <p:grpSpPr>
        <a:xfrm>
          <a:off x="0" y="0"/>
          <a:ext cx="0" cy="0"/>
          <a:chOff x="0" y="0"/>
          <a:chExt cx="0" cy="0"/>
        </a:xfrm>
      </p:grpSpPr>
      <p:sp>
        <p:nvSpPr>
          <p:cNvPr id="42" name="Google Shape;42;p43"/>
          <p:cNvSpPr txBox="1">
            <a:spLocks noGrp="1"/>
          </p:cNvSpPr>
          <p:nvPr>
            <p:ph type="title"/>
          </p:nvPr>
        </p:nvSpPr>
        <p:spPr>
          <a:xfrm>
            <a:off x="609600" y="274639"/>
            <a:ext cx="10972800" cy="1143000"/>
          </a:xfrm>
          <a:prstGeom prst="rect">
            <a:avLst/>
          </a:prstGeom>
          <a:noFill/>
          <a:ln>
            <a:noFill/>
          </a:ln>
        </p:spPr>
        <p:txBody>
          <a:bodyPr spcFirstLastPara="1" wrap="square" lIns="91425" tIns="45700" rIns="91425" bIns="45700" anchor="t" anchorCtr="0">
            <a:noAutofit/>
          </a:bodyPr>
          <a:lstStyle>
            <a:lvl1pPr marR="0" lvl="0" algn="ctr" rtl="0">
              <a:lnSpc>
                <a:spcPct val="100000"/>
              </a:lnSpc>
              <a:spcBef>
                <a:spcPts val="0"/>
              </a:spcBef>
              <a:spcAft>
                <a:spcPts val="0"/>
              </a:spcAft>
              <a:buClr>
                <a:srgbClr val="000000"/>
              </a:buClr>
              <a:buSzPts val="1400"/>
              <a:buFont typeface="Arial"/>
              <a:buNone/>
              <a:defRPr sz="3200" b="1" i="0" u="none" strike="noStrike" cap="none">
                <a:solidFill>
                  <a:schemeClr val="dk2"/>
                </a:solidFill>
                <a:latin typeface="Arial"/>
                <a:ea typeface="Arial"/>
                <a:cs typeface="Arial"/>
                <a:sym typeface="Arial"/>
              </a:defRPr>
            </a:lvl1pPr>
            <a:lvl2pPr marR="0" lvl="1" algn="ctr" rtl="0">
              <a:lnSpc>
                <a:spcPct val="100000"/>
              </a:lnSpc>
              <a:spcBef>
                <a:spcPts val="0"/>
              </a:spcBef>
              <a:spcAft>
                <a:spcPts val="0"/>
              </a:spcAft>
              <a:buClr>
                <a:srgbClr val="000000"/>
              </a:buClr>
              <a:buSzPts val="1400"/>
              <a:buFont typeface="Arial"/>
              <a:buNone/>
              <a:defRPr sz="3200" b="1" i="0" u="none" strike="noStrike" cap="none">
                <a:solidFill>
                  <a:schemeClr val="dk2"/>
                </a:solidFill>
                <a:latin typeface="Arial"/>
                <a:ea typeface="Arial"/>
                <a:cs typeface="Arial"/>
                <a:sym typeface="Arial"/>
              </a:defRPr>
            </a:lvl2pPr>
            <a:lvl3pPr marR="0" lvl="2" algn="ctr" rtl="0">
              <a:lnSpc>
                <a:spcPct val="100000"/>
              </a:lnSpc>
              <a:spcBef>
                <a:spcPts val="0"/>
              </a:spcBef>
              <a:spcAft>
                <a:spcPts val="0"/>
              </a:spcAft>
              <a:buClr>
                <a:srgbClr val="000000"/>
              </a:buClr>
              <a:buSzPts val="1400"/>
              <a:buFont typeface="Arial"/>
              <a:buNone/>
              <a:defRPr sz="3200" b="1" i="0" u="none" strike="noStrike" cap="none">
                <a:solidFill>
                  <a:schemeClr val="dk2"/>
                </a:solidFill>
                <a:latin typeface="Arial"/>
                <a:ea typeface="Arial"/>
                <a:cs typeface="Arial"/>
                <a:sym typeface="Arial"/>
              </a:defRPr>
            </a:lvl3pPr>
            <a:lvl4pPr marR="0" lvl="3" algn="ctr" rtl="0">
              <a:lnSpc>
                <a:spcPct val="100000"/>
              </a:lnSpc>
              <a:spcBef>
                <a:spcPts val="0"/>
              </a:spcBef>
              <a:spcAft>
                <a:spcPts val="0"/>
              </a:spcAft>
              <a:buClr>
                <a:srgbClr val="000000"/>
              </a:buClr>
              <a:buSzPts val="1400"/>
              <a:buFont typeface="Arial"/>
              <a:buNone/>
              <a:defRPr sz="3200" b="1" i="0" u="none" strike="noStrike" cap="none">
                <a:solidFill>
                  <a:schemeClr val="dk2"/>
                </a:solidFill>
                <a:latin typeface="Arial"/>
                <a:ea typeface="Arial"/>
                <a:cs typeface="Arial"/>
                <a:sym typeface="Arial"/>
              </a:defRPr>
            </a:lvl4pPr>
            <a:lvl5pPr marR="0" lvl="4" algn="ctr" rtl="0">
              <a:lnSpc>
                <a:spcPct val="100000"/>
              </a:lnSpc>
              <a:spcBef>
                <a:spcPts val="0"/>
              </a:spcBef>
              <a:spcAft>
                <a:spcPts val="0"/>
              </a:spcAft>
              <a:buClr>
                <a:srgbClr val="000000"/>
              </a:buClr>
              <a:buSzPts val="1400"/>
              <a:buFont typeface="Arial"/>
              <a:buNone/>
              <a:defRPr sz="3200" b="1" i="0" u="none" strike="noStrike" cap="none">
                <a:solidFill>
                  <a:schemeClr val="dk2"/>
                </a:solidFill>
                <a:latin typeface="Arial"/>
                <a:ea typeface="Arial"/>
                <a:cs typeface="Arial"/>
                <a:sym typeface="Arial"/>
              </a:defRPr>
            </a:lvl5pPr>
            <a:lvl6pPr marR="0" lvl="5" algn="ctr" rtl="0">
              <a:lnSpc>
                <a:spcPct val="100000"/>
              </a:lnSpc>
              <a:spcBef>
                <a:spcPts val="0"/>
              </a:spcBef>
              <a:spcAft>
                <a:spcPts val="0"/>
              </a:spcAft>
              <a:buClr>
                <a:srgbClr val="000000"/>
              </a:buClr>
              <a:buSzPts val="1400"/>
              <a:buFont typeface="Arial"/>
              <a:buNone/>
              <a:defRPr sz="3200" b="1" i="0" u="none" strike="noStrike" cap="none">
                <a:solidFill>
                  <a:schemeClr val="dk2"/>
                </a:solidFill>
                <a:latin typeface="Arial"/>
                <a:ea typeface="Arial"/>
                <a:cs typeface="Arial"/>
                <a:sym typeface="Arial"/>
              </a:defRPr>
            </a:lvl6pPr>
            <a:lvl7pPr marR="0" lvl="6" algn="ctr" rtl="0">
              <a:lnSpc>
                <a:spcPct val="100000"/>
              </a:lnSpc>
              <a:spcBef>
                <a:spcPts val="0"/>
              </a:spcBef>
              <a:spcAft>
                <a:spcPts val="0"/>
              </a:spcAft>
              <a:buClr>
                <a:srgbClr val="000000"/>
              </a:buClr>
              <a:buSzPts val="1400"/>
              <a:buFont typeface="Arial"/>
              <a:buNone/>
              <a:defRPr sz="3200" b="1" i="0" u="none" strike="noStrike" cap="none">
                <a:solidFill>
                  <a:schemeClr val="dk2"/>
                </a:solidFill>
                <a:latin typeface="Arial"/>
                <a:ea typeface="Arial"/>
                <a:cs typeface="Arial"/>
                <a:sym typeface="Arial"/>
              </a:defRPr>
            </a:lvl7pPr>
            <a:lvl8pPr marR="0" lvl="7" algn="ctr" rtl="0">
              <a:lnSpc>
                <a:spcPct val="100000"/>
              </a:lnSpc>
              <a:spcBef>
                <a:spcPts val="0"/>
              </a:spcBef>
              <a:spcAft>
                <a:spcPts val="0"/>
              </a:spcAft>
              <a:buClr>
                <a:srgbClr val="000000"/>
              </a:buClr>
              <a:buSzPts val="1400"/>
              <a:buFont typeface="Arial"/>
              <a:buNone/>
              <a:defRPr sz="3200" b="1" i="0" u="none" strike="noStrike" cap="none">
                <a:solidFill>
                  <a:schemeClr val="dk2"/>
                </a:solidFill>
                <a:latin typeface="Arial"/>
                <a:ea typeface="Arial"/>
                <a:cs typeface="Arial"/>
                <a:sym typeface="Arial"/>
              </a:defRPr>
            </a:lvl8pPr>
            <a:lvl9pPr marR="0" lvl="8" algn="ctr" rtl="0">
              <a:lnSpc>
                <a:spcPct val="100000"/>
              </a:lnSpc>
              <a:spcBef>
                <a:spcPts val="0"/>
              </a:spcBef>
              <a:spcAft>
                <a:spcPts val="0"/>
              </a:spcAft>
              <a:buClr>
                <a:srgbClr val="000000"/>
              </a:buClr>
              <a:buSzPts val="1400"/>
              <a:buFont typeface="Arial"/>
              <a:buNone/>
              <a:defRPr sz="3200" b="1" i="0" u="none" strike="noStrike" cap="none">
                <a:solidFill>
                  <a:schemeClr val="dk2"/>
                </a:solidFill>
                <a:latin typeface="Arial"/>
                <a:ea typeface="Arial"/>
                <a:cs typeface="Arial"/>
                <a:sym typeface="Arial"/>
              </a:defRPr>
            </a:lvl9pPr>
          </a:lstStyle>
          <a:p>
            <a:endParaRPr/>
          </a:p>
        </p:txBody>
      </p:sp>
    </p:spTree>
    <p:extLst>
      <p:ext uri="{BB962C8B-B14F-4D97-AF65-F5344CB8AC3E}">
        <p14:creationId xmlns:p14="http://schemas.microsoft.com/office/powerpoint/2010/main" val="74376479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3"/>
        <p:cNvGrpSpPr/>
        <p:nvPr/>
      </p:nvGrpSpPr>
      <p:grpSpPr>
        <a:xfrm>
          <a:off x="0" y="0"/>
          <a:ext cx="0" cy="0"/>
          <a:chOff x="0" y="0"/>
          <a:chExt cx="0" cy="0"/>
        </a:xfrm>
      </p:grpSpPr>
    </p:spTree>
    <p:extLst>
      <p:ext uri="{BB962C8B-B14F-4D97-AF65-F5344CB8AC3E}">
        <p14:creationId xmlns:p14="http://schemas.microsoft.com/office/powerpoint/2010/main" val="172042448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Content" type="obj">
  <p:cSld name="Title and Content">
    <p:spTree>
      <p:nvGrpSpPr>
        <p:cNvPr id="1" name="Shape 24"/>
        <p:cNvGrpSpPr/>
        <p:nvPr/>
      </p:nvGrpSpPr>
      <p:grpSpPr>
        <a:xfrm>
          <a:off x="0" y="0"/>
          <a:ext cx="0" cy="0"/>
          <a:chOff x="0" y="0"/>
          <a:chExt cx="0" cy="0"/>
        </a:xfrm>
      </p:grpSpPr>
      <p:sp>
        <p:nvSpPr>
          <p:cNvPr id="25" name="Google Shape;25;p38"/>
          <p:cNvSpPr txBox="1">
            <a:spLocks noGrp="1"/>
          </p:cNvSpPr>
          <p:nvPr>
            <p:ph type="title"/>
          </p:nvPr>
        </p:nvSpPr>
        <p:spPr>
          <a:xfrm>
            <a:off x="609600" y="274639"/>
            <a:ext cx="10972800" cy="1143000"/>
          </a:xfrm>
          <a:prstGeom prst="rect">
            <a:avLst/>
          </a:prstGeom>
          <a:noFill/>
          <a:ln>
            <a:noFill/>
          </a:ln>
        </p:spPr>
        <p:txBody>
          <a:bodyPr spcFirstLastPara="1" wrap="square" lIns="91425" tIns="45700" rIns="91425" bIns="45700" anchor="t" anchorCtr="0">
            <a:noAutofit/>
          </a:bodyPr>
          <a:lstStyle>
            <a:lvl1pPr marR="0" lvl="0" algn="ctr" rtl="0">
              <a:lnSpc>
                <a:spcPct val="100000"/>
              </a:lnSpc>
              <a:spcBef>
                <a:spcPts val="0"/>
              </a:spcBef>
              <a:spcAft>
                <a:spcPts val="0"/>
              </a:spcAft>
              <a:buClr>
                <a:srgbClr val="000000"/>
              </a:buClr>
              <a:buSzPts val="1400"/>
              <a:buFont typeface="Arial"/>
              <a:buNone/>
              <a:defRPr sz="3200" b="1" i="0" u="none" strike="noStrike" cap="none">
                <a:solidFill>
                  <a:schemeClr val="dk2"/>
                </a:solidFill>
                <a:latin typeface="Arial"/>
                <a:ea typeface="Arial"/>
                <a:cs typeface="Arial"/>
                <a:sym typeface="Arial"/>
              </a:defRPr>
            </a:lvl1pPr>
            <a:lvl2pPr marR="0" lvl="1" algn="ctr" rtl="0">
              <a:lnSpc>
                <a:spcPct val="100000"/>
              </a:lnSpc>
              <a:spcBef>
                <a:spcPts val="0"/>
              </a:spcBef>
              <a:spcAft>
                <a:spcPts val="0"/>
              </a:spcAft>
              <a:buClr>
                <a:srgbClr val="000000"/>
              </a:buClr>
              <a:buSzPts val="1400"/>
              <a:buFont typeface="Arial"/>
              <a:buNone/>
              <a:defRPr sz="3200" b="1" i="0" u="none" strike="noStrike" cap="none">
                <a:solidFill>
                  <a:schemeClr val="dk2"/>
                </a:solidFill>
                <a:latin typeface="Arial"/>
                <a:ea typeface="Arial"/>
                <a:cs typeface="Arial"/>
                <a:sym typeface="Arial"/>
              </a:defRPr>
            </a:lvl2pPr>
            <a:lvl3pPr marR="0" lvl="2" algn="ctr" rtl="0">
              <a:lnSpc>
                <a:spcPct val="100000"/>
              </a:lnSpc>
              <a:spcBef>
                <a:spcPts val="0"/>
              </a:spcBef>
              <a:spcAft>
                <a:spcPts val="0"/>
              </a:spcAft>
              <a:buClr>
                <a:srgbClr val="000000"/>
              </a:buClr>
              <a:buSzPts val="1400"/>
              <a:buFont typeface="Arial"/>
              <a:buNone/>
              <a:defRPr sz="3200" b="1" i="0" u="none" strike="noStrike" cap="none">
                <a:solidFill>
                  <a:schemeClr val="dk2"/>
                </a:solidFill>
                <a:latin typeface="Arial"/>
                <a:ea typeface="Arial"/>
                <a:cs typeface="Arial"/>
                <a:sym typeface="Arial"/>
              </a:defRPr>
            </a:lvl3pPr>
            <a:lvl4pPr marR="0" lvl="3" algn="ctr" rtl="0">
              <a:lnSpc>
                <a:spcPct val="100000"/>
              </a:lnSpc>
              <a:spcBef>
                <a:spcPts val="0"/>
              </a:spcBef>
              <a:spcAft>
                <a:spcPts val="0"/>
              </a:spcAft>
              <a:buClr>
                <a:srgbClr val="000000"/>
              </a:buClr>
              <a:buSzPts val="1400"/>
              <a:buFont typeface="Arial"/>
              <a:buNone/>
              <a:defRPr sz="3200" b="1" i="0" u="none" strike="noStrike" cap="none">
                <a:solidFill>
                  <a:schemeClr val="dk2"/>
                </a:solidFill>
                <a:latin typeface="Arial"/>
                <a:ea typeface="Arial"/>
                <a:cs typeface="Arial"/>
                <a:sym typeface="Arial"/>
              </a:defRPr>
            </a:lvl4pPr>
            <a:lvl5pPr marR="0" lvl="4" algn="ctr" rtl="0">
              <a:lnSpc>
                <a:spcPct val="100000"/>
              </a:lnSpc>
              <a:spcBef>
                <a:spcPts val="0"/>
              </a:spcBef>
              <a:spcAft>
                <a:spcPts val="0"/>
              </a:spcAft>
              <a:buClr>
                <a:srgbClr val="000000"/>
              </a:buClr>
              <a:buSzPts val="1400"/>
              <a:buFont typeface="Arial"/>
              <a:buNone/>
              <a:defRPr sz="3200" b="1" i="0" u="none" strike="noStrike" cap="none">
                <a:solidFill>
                  <a:schemeClr val="dk2"/>
                </a:solidFill>
                <a:latin typeface="Arial"/>
                <a:ea typeface="Arial"/>
                <a:cs typeface="Arial"/>
                <a:sym typeface="Arial"/>
              </a:defRPr>
            </a:lvl5pPr>
            <a:lvl6pPr marR="0" lvl="5" algn="ctr" rtl="0">
              <a:lnSpc>
                <a:spcPct val="100000"/>
              </a:lnSpc>
              <a:spcBef>
                <a:spcPts val="0"/>
              </a:spcBef>
              <a:spcAft>
                <a:spcPts val="0"/>
              </a:spcAft>
              <a:buClr>
                <a:srgbClr val="000000"/>
              </a:buClr>
              <a:buSzPts val="1400"/>
              <a:buFont typeface="Arial"/>
              <a:buNone/>
              <a:defRPr sz="3200" b="1" i="0" u="none" strike="noStrike" cap="none">
                <a:solidFill>
                  <a:schemeClr val="dk2"/>
                </a:solidFill>
                <a:latin typeface="Arial"/>
                <a:ea typeface="Arial"/>
                <a:cs typeface="Arial"/>
                <a:sym typeface="Arial"/>
              </a:defRPr>
            </a:lvl6pPr>
            <a:lvl7pPr marR="0" lvl="6" algn="ctr" rtl="0">
              <a:lnSpc>
                <a:spcPct val="100000"/>
              </a:lnSpc>
              <a:spcBef>
                <a:spcPts val="0"/>
              </a:spcBef>
              <a:spcAft>
                <a:spcPts val="0"/>
              </a:spcAft>
              <a:buClr>
                <a:srgbClr val="000000"/>
              </a:buClr>
              <a:buSzPts val="1400"/>
              <a:buFont typeface="Arial"/>
              <a:buNone/>
              <a:defRPr sz="3200" b="1" i="0" u="none" strike="noStrike" cap="none">
                <a:solidFill>
                  <a:schemeClr val="dk2"/>
                </a:solidFill>
                <a:latin typeface="Arial"/>
                <a:ea typeface="Arial"/>
                <a:cs typeface="Arial"/>
                <a:sym typeface="Arial"/>
              </a:defRPr>
            </a:lvl7pPr>
            <a:lvl8pPr marR="0" lvl="7" algn="ctr" rtl="0">
              <a:lnSpc>
                <a:spcPct val="100000"/>
              </a:lnSpc>
              <a:spcBef>
                <a:spcPts val="0"/>
              </a:spcBef>
              <a:spcAft>
                <a:spcPts val="0"/>
              </a:spcAft>
              <a:buClr>
                <a:srgbClr val="000000"/>
              </a:buClr>
              <a:buSzPts val="1400"/>
              <a:buFont typeface="Arial"/>
              <a:buNone/>
              <a:defRPr sz="3200" b="1" i="0" u="none" strike="noStrike" cap="none">
                <a:solidFill>
                  <a:schemeClr val="dk2"/>
                </a:solidFill>
                <a:latin typeface="Arial"/>
                <a:ea typeface="Arial"/>
                <a:cs typeface="Arial"/>
                <a:sym typeface="Arial"/>
              </a:defRPr>
            </a:lvl8pPr>
            <a:lvl9pPr marR="0" lvl="8" algn="ctr" rtl="0">
              <a:lnSpc>
                <a:spcPct val="100000"/>
              </a:lnSpc>
              <a:spcBef>
                <a:spcPts val="0"/>
              </a:spcBef>
              <a:spcAft>
                <a:spcPts val="0"/>
              </a:spcAft>
              <a:buClr>
                <a:srgbClr val="000000"/>
              </a:buClr>
              <a:buSzPts val="1400"/>
              <a:buFont typeface="Arial"/>
              <a:buNone/>
              <a:defRPr sz="3200" b="1" i="0" u="none" strike="noStrike" cap="none">
                <a:solidFill>
                  <a:schemeClr val="dk2"/>
                </a:solidFill>
                <a:latin typeface="Arial"/>
                <a:ea typeface="Arial"/>
                <a:cs typeface="Arial"/>
                <a:sym typeface="Arial"/>
              </a:defRPr>
            </a:lvl9pPr>
          </a:lstStyle>
          <a:p>
            <a:endParaRPr/>
          </a:p>
        </p:txBody>
      </p:sp>
      <p:sp>
        <p:nvSpPr>
          <p:cNvPr id="26" name="Google Shape;26;p38"/>
          <p:cNvSpPr txBox="1">
            <a:spLocks noGrp="1"/>
          </p:cNvSpPr>
          <p:nvPr>
            <p:ph type="body" idx="1"/>
          </p:nvPr>
        </p:nvSpPr>
        <p:spPr>
          <a:xfrm>
            <a:off x="914400" y="1219200"/>
            <a:ext cx="10668000" cy="4724400"/>
          </a:xfrm>
          <a:prstGeom prst="rect">
            <a:avLst/>
          </a:prstGeom>
          <a:noFill/>
          <a:ln>
            <a:noFill/>
          </a:ln>
        </p:spPr>
        <p:txBody>
          <a:bodyPr spcFirstLastPara="1" wrap="square" lIns="90475" tIns="44450" rIns="90475" bIns="44450" anchor="t" anchorCtr="0">
            <a:noAutofit/>
          </a:bodyPr>
          <a:lstStyle>
            <a:lvl1pPr marL="609585" lvl="0" indent="-380990" algn="l">
              <a:lnSpc>
                <a:spcPct val="100000"/>
              </a:lnSpc>
              <a:spcBef>
                <a:spcPts val="480"/>
              </a:spcBef>
              <a:spcAft>
                <a:spcPts val="0"/>
              </a:spcAft>
              <a:buSzPts val="900"/>
              <a:buChar char="●"/>
              <a:defRPr/>
            </a:lvl1pPr>
            <a:lvl2pPr marL="1219170" lvl="1" indent="-419090" algn="l">
              <a:lnSpc>
                <a:spcPct val="100000"/>
              </a:lnSpc>
              <a:spcBef>
                <a:spcPts val="480"/>
              </a:spcBef>
              <a:spcAft>
                <a:spcPts val="0"/>
              </a:spcAft>
              <a:buSzPts val="1350"/>
              <a:buChar char="−"/>
              <a:defRPr/>
            </a:lvl2pPr>
            <a:lvl3pPr marL="1828754" lvl="2" indent="-400801" algn="l">
              <a:lnSpc>
                <a:spcPct val="100000"/>
              </a:lnSpc>
              <a:spcBef>
                <a:spcPts val="480"/>
              </a:spcBef>
              <a:spcAft>
                <a:spcPts val="0"/>
              </a:spcAft>
              <a:buSzPts val="1134"/>
              <a:buChar char="●"/>
              <a:defRPr/>
            </a:lvl3pPr>
            <a:lvl4pPr marL="2438339" lvl="3" indent="-457189" algn="l">
              <a:lnSpc>
                <a:spcPct val="100000"/>
              </a:lnSpc>
              <a:spcBef>
                <a:spcPts val="480"/>
              </a:spcBef>
              <a:spcAft>
                <a:spcPts val="0"/>
              </a:spcAft>
              <a:buClr>
                <a:schemeClr val="dk1"/>
              </a:buClr>
              <a:buSzPts val="1800"/>
              <a:buChar char="–"/>
              <a:defRPr/>
            </a:lvl4pPr>
            <a:lvl5pPr marL="3047924" lvl="4" indent="-457189" algn="l">
              <a:lnSpc>
                <a:spcPct val="100000"/>
              </a:lnSpc>
              <a:spcBef>
                <a:spcPts val="480"/>
              </a:spcBef>
              <a:spcAft>
                <a:spcPts val="0"/>
              </a:spcAft>
              <a:buClr>
                <a:schemeClr val="dk1"/>
              </a:buClr>
              <a:buSzPts val="1800"/>
              <a:buChar char="»"/>
              <a:defRPr/>
            </a:lvl5pPr>
            <a:lvl6pPr marL="3657509" lvl="5" indent="-457189" algn="l">
              <a:lnSpc>
                <a:spcPct val="100000"/>
              </a:lnSpc>
              <a:spcBef>
                <a:spcPts val="480"/>
              </a:spcBef>
              <a:spcAft>
                <a:spcPts val="0"/>
              </a:spcAft>
              <a:buClr>
                <a:schemeClr val="dk1"/>
              </a:buClr>
              <a:buSzPts val="1800"/>
              <a:buChar char="»"/>
              <a:defRPr/>
            </a:lvl6pPr>
            <a:lvl7pPr marL="4267093" lvl="6" indent="-457189" algn="l">
              <a:lnSpc>
                <a:spcPct val="100000"/>
              </a:lnSpc>
              <a:spcBef>
                <a:spcPts val="480"/>
              </a:spcBef>
              <a:spcAft>
                <a:spcPts val="0"/>
              </a:spcAft>
              <a:buClr>
                <a:schemeClr val="dk1"/>
              </a:buClr>
              <a:buSzPts val="1800"/>
              <a:buChar char="»"/>
              <a:defRPr/>
            </a:lvl7pPr>
            <a:lvl8pPr marL="4876678" lvl="7" indent="-457189" algn="l">
              <a:lnSpc>
                <a:spcPct val="100000"/>
              </a:lnSpc>
              <a:spcBef>
                <a:spcPts val="480"/>
              </a:spcBef>
              <a:spcAft>
                <a:spcPts val="0"/>
              </a:spcAft>
              <a:buClr>
                <a:schemeClr val="dk1"/>
              </a:buClr>
              <a:buSzPts val="1800"/>
              <a:buChar char="»"/>
              <a:defRPr/>
            </a:lvl8pPr>
            <a:lvl9pPr marL="5486263" lvl="8" indent="-457189" algn="l">
              <a:lnSpc>
                <a:spcPct val="100000"/>
              </a:lnSpc>
              <a:spcBef>
                <a:spcPts val="48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166605630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Content" type="obj">
  <p:cSld name="Title and Content">
    <p:spTree>
      <p:nvGrpSpPr>
        <p:cNvPr id="1" name="Shape 9"/>
        <p:cNvGrpSpPr/>
        <p:nvPr/>
      </p:nvGrpSpPr>
      <p:grpSpPr>
        <a:xfrm>
          <a:off x="0" y="0"/>
          <a:ext cx="0" cy="0"/>
          <a:chOff x="0" y="0"/>
          <a:chExt cx="0" cy="0"/>
        </a:xfrm>
      </p:grpSpPr>
      <p:sp>
        <p:nvSpPr>
          <p:cNvPr id="10" name="Google Shape;10;p23"/>
          <p:cNvSpPr txBox="1">
            <a:spLocks noGrp="1"/>
          </p:cNvSpPr>
          <p:nvPr>
            <p:ph type="title"/>
          </p:nvPr>
        </p:nvSpPr>
        <p:spPr>
          <a:xfrm>
            <a:off x="823216" y="0"/>
            <a:ext cx="10972800" cy="1143000"/>
          </a:xfrm>
          <a:prstGeom prst="rect">
            <a:avLst/>
          </a:prstGeom>
          <a:noFill/>
          <a:ln>
            <a:noFill/>
          </a:ln>
        </p:spPr>
        <p:txBody>
          <a:bodyPr spcFirstLastPara="1" wrap="square" lIns="91425" tIns="45700" rIns="91425" bIns="45700" anchor="t" anchorCtr="0">
            <a:noAutofit/>
          </a:bodyPr>
          <a:lstStyle>
            <a:lvl1pPr marR="0" lvl="0" algn="ctr" rtl="0">
              <a:spcBef>
                <a:spcPts val="0"/>
              </a:spcBef>
              <a:spcAft>
                <a:spcPts val="0"/>
              </a:spcAft>
              <a:buSzPts val="1400"/>
              <a:buNone/>
              <a:defRPr sz="3200" b="1" i="0" u="none" strike="noStrike" cap="none">
                <a:solidFill>
                  <a:schemeClr val="dk2"/>
                </a:solidFill>
                <a:latin typeface="Arial"/>
                <a:ea typeface="Arial"/>
                <a:cs typeface="Arial"/>
                <a:sym typeface="Arial"/>
              </a:defRPr>
            </a:lvl1pPr>
            <a:lvl2pPr marR="0" lvl="1" algn="ctr" rtl="0">
              <a:spcBef>
                <a:spcPts val="0"/>
              </a:spcBef>
              <a:spcAft>
                <a:spcPts val="0"/>
              </a:spcAft>
              <a:buSzPts val="1400"/>
              <a:buNone/>
              <a:defRPr sz="3200" b="1" i="0" u="none" strike="noStrike" cap="none">
                <a:solidFill>
                  <a:schemeClr val="dk2"/>
                </a:solidFill>
                <a:latin typeface="Arial"/>
                <a:ea typeface="Arial"/>
                <a:cs typeface="Arial"/>
                <a:sym typeface="Arial"/>
              </a:defRPr>
            </a:lvl2pPr>
            <a:lvl3pPr marR="0" lvl="2" algn="ctr" rtl="0">
              <a:spcBef>
                <a:spcPts val="0"/>
              </a:spcBef>
              <a:spcAft>
                <a:spcPts val="0"/>
              </a:spcAft>
              <a:buSzPts val="1400"/>
              <a:buNone/>
              <a:defRPr sz="3200" b="1" i="0" u="none" strike="noStrike" cap="none">
                <a:solidFill>
                  <a:schemeClr val="dk2"/>
                </a:solidFill>
                <a:latin typeface="Arial"/>
                <a:ea typeface="Arial"/>
                <a:cs typeface="Arial"/>
                <a:sym typeface="Arial"/>
              </a:defRPr>
            </a:lvl3pPr>
            <a:lvl4pPr marR="0" lvl="3" algn="ctr" rtl="0">
              <a:spcBef>
                <a:spcPts val="0"/>
              </a:spcBef>
              <a:spcAft>
                <a:spcPts val="0"/>
              </a:spcAft>
              <a:buSzPts val="1400"/>
              <a:buNone/>
              <a:defRPr sz="3200" b="1" i="0" u="none" strike="noStrike" cap="none">
                <a:solidFill>
                  <a:schemeClr val="dk2"/>
                </a:solidFill>
                <a:latin typeface="Arial"/>
                <a:ea typeface="Arial"/>
                <a:cs typeface="Arial"/>
                <a:sym typeface="Arial"/>
              </a:defRPr>
            </a:lvl4pPr>
            <a:lvl5pPr marR="0" lvl="4" algn="ctr" rtl="0">
              <a:spcBef>
                <a:spcPts val="0"/>
              </a:spcBef>
              <a:spcAft>
                <a:spcPts val="0"/>
              </a:spcAft>
              <a:buSzPts val="1400"/>
              <a:buNone/>
              <a:defRPr sz="3200" b="1" i="0" u="none" strike="noStrike" cap="none">
                <a:solidFill>
                  <a:schemeClr val="dk2"/>
                </a:solidFill>
                <a:latin typeface="Arial"/>
                <a:ea typeface="Arial"/>
                <a:cs typeface="Arial"/>
                <a:sym typeface="Arial"/>
              </a:defRPr>
            </a:lvl5pPr>
            <a:lvl6pPr marR="0" lvl="5" algn="ctr" rtl="0">
              <a:spcBef>
                <a:spcPts val="0"/>
              </a:spcBef>
              <a:spcAft>
                <a:spcPts val="0"/>
              </a:spcAft>
              <a:buSzPts val="1400"/>
              <a:buNone/>
              <a:defRPr sz="3200" b="1" i="0" u="none" strike="noStrike" cap="none">
                <a:solidFill>
                  <a:schemeClr val="dk2"/>
                </a:solidFill>
                <a:latin typeface="Arial"/>
                <a:ea typeface="Arial"/>
                <a:cs typeface="Arial"/>
                <a:sym typeface="Arial"/>
              </a:defRPr>
            </a:lvl6pPr>
            <a:lvl7pPr marR="0" lvl="6" algn="ctr" rtl="0">
              <a:spcBef>
                <a:spcPts val="0"/>
              </a:spcBef>
              <a:spcAft>
                <a:spcPts val="0"/>
              </a:spcAft>
              <a:buSzPts val="1400"/>
              <a:buNone/>
              <a:defRPr sz="3200" b="1" i="0" u="none" strike="noStrike" cap="none">
                <a:solidFill>
                  <a:schemeClr val="dk2"/>
                </a:solidFill>
                <a:latin typeface="Arial"/>
                <a:ea typeface="Arial"/>
                <a:cs typeface="Arial"/>
                <a:sym typeface="Arial"/>
              </a:defRPr>
            </a:lvl7pPr>
            <a:lvl8pPr marR="0" lvl="7" algn="ctr" rtl="0">
              <a:spcBef>
                <a:spcPts val="0"/>
              </a:spcBef>
              <a:spcAft>
                <a:spcPts val="0"/>
              </a:spcAft>
              <a:buSzPts val="1400"/>
              <a:buNone/>
              <a:defRPr sz="3200" b="1" i="0" u="none" strike="noStrike" cap="none">
                <a:solidFill>
                  <a:schemeClr val="dk2"/>
                </a:solidFill>
                <a:latin typeface="Arial"/>
                <a:ea typeface="Arial"/>
                <a:cs typeface="Arial"/>
                <a:sym typeface="Arial"/>
              </a:defRPr>
            </a:lvl8pPr>
            <a:lvl9pPr marR="0" lvl="8" algn="ctr" rtl="0">
              <a:spcBef>
                <a:spcPts val="0"/>
              </a:spcBef>
              <a:spcAft>
                <a:spcPts val="0"/>
              </a:spcAft>
              <a:buSzPts val="1400"/>
              <a:buNone/>
              <a:defRPr sz="3200" b="1" i="0" u="none" strike="noStrike" cap="none">
                <a:solidFill>
                  <a:schemeClr val="dk2"/>
                </a:solidFill>
                <a:latin typeface="Arial"/>
                <a:ea typeface="Arial"/>
                <a:cs typeface="Arial"/>
                <a:sym typeface="Arial"/>
              </a:defRPr>
            </a:lvl9pPr>
          </a:lstStyle>
          <a:p>
            <a:endParaRPr dirty="0"/>
          </a:p>
        </p:txBody>
      </p:sp>
      <p:sp>
        <p:nvSpPr>
          <p:cNvPr id="11" name="Google Shape;11;p23"/>
          <p:cNvSpPr txBox="1">
            <a:spLocks noGrp="1"/>
          </p:cNvSpPr>
          <p:nvPr>
            <p:ph type="body" idx="1"/>
          </p:nvPr>
        </p:nvSpPr>
        <p:spPr>
          <a:xfrm>
            <a:off x="914400" y="1219200"/>
            <a:ext cx="10668000" cy="4724400"/>
          </a:xfrm>
          <a:prstGeom prst="rect">
            <a:avLst/>
          </a:prstGeom>
          <a:noFill/>
          <a:ln>
            <a:noFill/>
          </a:ln>
        </p:spPr>
        <p:txBody>
          <a:bodyPr spcFirstLastPara="1" wrap="square" lIns="90475" tIns="44450" rIns="90475" bIns="44450" anchor="t" anchorCtr="0">
            <a:noAutofit/>
          </a:bodyPr>
          <a:lstStyle>
            <a:lvl1pPr marL="609585" lvl="0" indent="-380990" algn="l">
              <a:spcBef>
                <a:spcPts val="480"/>
              </a:spcBef>
              <a:spcAft>
                <a:spcPts val="0"/>
              </a:spcAft>
              <a:buSzPts val="900"/>
              <a:buChar char="●"/>
              <a:defRPr/>
            </a:lvl1pPr>
            <a:lvl2pPr marL="1219170" lvl="1" indent="-419090" algn="l">
              <a:spcBef>
                <a:spcPts val="480"/>
              </a:spcBef>
              <a:spcAft>
                <a:spcPts val="0"/>
              </a:spcAft>
              <a:buSzPts val="1350"/>
              <a:buChar char="−"/>
              <a:defRPr/>
            </a:lvl2pPr>
            <a:lvl3pPr marL="1828754" lvl="2" indent="-400801" algn="l">
              <a:spcBef>
                <a:spcPts val="480"/>
              </a:spcBef>
              <a:spcAft>
                <a:spcPts val="0"/>
              </a:spcAft>
              <a:buSzPts val="1134"/>
              <a:buChar char="●"/>
              <a:defRPr/>
            </a:lvl3pPr>
            <a:lvl4pPr marL="2438339" lvl="3" indent="-457189" algn="l">
              <a:spcBef>
                <a:spcPts val="480"/>
              </a:spcBef>
              <a:spcAft>
                <a:spcPts val="0"/>
              </a:spcAft>
              <a:buClr>
                <a:schemeClr val="dk1"/>
              </a:buClr>
              <a:buSzPts val="1800"/>
              <a:buChar char="–"/>
              <a:defRPr/>
            </a:lvl4pPr>
            <a:lvl5pPr marL="3047924" lvl="4" indent="-457189" algn="l">
              <a:spcBef>
                <a:spcPts val="480"/>
              </a:spcBef>
              <a:spcAft>
                <a:spcPts val="0"/>
              </a:spcAft>
              <a:buClr>
                <a:schemeClr val="dk1"/>
              </a:buClr>
              <a:buSzPts val="1800"/>
              <a:buChar char="»"/>
              <a:defRPr/>
            </a:lvl5pPr>
            <a:lvl6pPr marL="3657509" lvl="5" indent="-457189" algn="l">
              <a:spcBef>
                <a:spcPts val="480"/>
              </a:spcBef>
              <a:spcAft>
                <a:spcPts val="0"/>
              </a:spcAft>
              <a:buClr>
                <a:schemeClr val="dk1"/>
              </a:buClr>
              <a:buSzPts val="1800"/>
              <a:buChar char="»"/>
              <a:defRPr/>
            </a:lvl6pPr>
            <a:lvl7pPr marL="4267093" lvl="6" indent="-457189" algn="l">
              <a:spcBef>
                <a:spcPts val="480"/>
              </a:spcBef>
              <a:spcAft>
                <a:spcPts val="0"/>
              </a:spcAft>
              <a:buClr>
                <a:schemeClr val="dk1"/>
              </a:buClr>
              <a:buSzPts val="1800"/>
              <a:buChar char="»"/>
              <a:defRPr/>
            </a:lvl7pPr>
            <a:lvl8pPr marL="4876678" lvl="7" indent="-457189" algn="l">
              <a:spcBef>
                <a:spcPts val="480"/>
              </a:spcBef>
              <a:spcAft>
                <a:spcPts val="0"/>
              </a:spcAft>
              <a:buClr>
                <a:schemeClr val="dk1"/>
              </a:buClr>
              <a:buSzPts val="1800"/>
              <a:buChar char="»"/>
              <a:defRPr/>
            </a:lvl8pPr>
            <a:lvl9pPr marL="5486263" lvl="8" indent="-457189" algn="l">
              <a:spcBef>
                <a:spcPts val="480"/>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283665948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
        <p:cNvGrpSpPr/>
        <p:nvPr/>
      </p:nvGrpSpPr>
      <p:grpSpPr>
        <a:xfrm>
          <a:off x="0" y="0"/>
          <a:ext cx="0" cy="0"/>
          <a:chOff x="0" y="0"/>
          <a:chExt cx="0" cy="0"/>
        </a:xfrm>
      </p:grpSpPr>
    </p:spTree>
    <p:extLst>
      <p:ext uri="{BB962C8B-B14F-4D97-AF65-F5344CB8AC3E}">
        <p14:creationId xmlns:p14="http://schemas.microsoft.com/office/powerpoint/2010/main" val="416712003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233D7B-63A7-DFA6-250D-FB7A4B35BE6B}"/>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AE9DFA06-C901-8FAD-10C7-69EA0586202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125C322-E198-2979-744C-2F1FF04D3F6D}"/>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BA6B4D01-4C84-B68A-CFF4-2089CC3D5A8B}"/>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41924DC5-9F5E-C90A-2840-576808531185}"/>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000000-1234-1234-1234-123412341234}" type="slidenum">
              <a:rPr kumimoji="0" lang="en-IN"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IN"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5955454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9"/>
        <p:cNvGrpSpPr/>
        <p:nvPr/>
      </p:nvGrpSpPr>
      <p:grpSpPr>
        <a:xfrm>
          <a:off x="0" y="0"/>
          <a:ext cx="0" cy="0"/>
          <a:chOff x="0" y="0"/>
          <a:chExt cx="0" cy="0"/>
        </a:xfrm>
      </p:grpSpPr>
      <p:sp>
        <p:nvSpPr>
          <p:cNvPr id="10" name="Google Shape;10;p37"/>
          <p:cNvSpPr txBox="1">
            <a:spLocks noGrp="1"/>
          </p:cNvSpPr>
          <p:nvPr>
            <p:ph type="ctrTitle"/>
          </p:nvPr>
        </p:nvSpPr>
        <p:spPr>
          <a:xfrm>
            <a:off x="914400" y="2130441"/>
            <a:ext cx="10363200" cy="1470025"/>
          </a:xfrm>
          <a:prstGeom prst="rect">
            <a:avLst/>
          </a:prstGeom>
          <a:noFill/>
          <a:ln>
            <a:noFill/>
          </a:ln>
        </p:spPr>
        <p:txBody>
          <a:bodyPr spcFirstLastPara="1" wrap="square" lIns="91425" tIns="45700" rIns="91425" bIns="45700" anchor="t" anchorCtr="0">
            <a:noAutofit/>
          </a:bodyPr>
          <a:lstStyle>
            <a:lvl1pPr marR="0" lvl="0" algn="ctr" rtl="0">
              <a:lnSpc>
                <a:spcPct val="100000"/>
              </a:lnSpc>
              <a:spcBef>
                <a:spcPts val="0"/>
              </a:spcBef>
              <a:spcAft>
                <a:spcPts val="0"/>
              </a:spcAft>
              <a:buClr>
                <a:srgbClr val="000000"/>
              </a:buClr>
              <a:buSzPts val="1400"/>
              <a:buFont typeface="Arial"/>
              <a:buNone/>
              <a:defRPr sz="3200" b="1" i="0" u="none" strike="noStrike" cap="none">
                <a:solidFill>
                  <a:schemeClr val="dk2"/>
                </a:solidFill>
                <a:latin typeface="Arial"/>
                <a:ea typeface="Arial"/>
                <a:cs typeface="Arial"/>
                <a:sym typeface="Arial"/>
              </a:defRPr>
            </a:lvl1pPr>
            <a:lvl2pPr marR="0" lvl="1" algn="ctr" rtl="0">
              <a:lnSpc>
                <a:spcPct val="100000"/>
              </a:lnSpc>
              <a:spcBef>
                <a:spcPts val="0"/>
              </a:spcBef>
              <a:spcAft>
                <a:spcPts val="0"/>
              </a:spcAft>
              <a:buClr>
                <a:srgbClr val="000000"/>
              </a:buClr>
              <a:buSzPts val="1400"/>
              <a:buFont typeface="Arial"/>
              <a:buNone/>
              <a:defRPr sz="3200" b="1" i="0" u="none" strike="noStrike" cap="none">
                <a:solidFill>
                  <a:schemeClr val="dk2"/>
                </a:solidFill>
                <a:latin typeface="Arial"/>
                <a:ea typeface="Arial"/>
                <a:cs typeface="Arial"/>
                <a:sym typeface="Arial"/>
              </a:defRPr>
            </a:lvl2pPr>
            <a:lvl3pPr marR="0" lvl="2" algn="ctr" rtl="0">
              <a:lnSpc>
                <a:spcPct val="100000"/>
              </a:lnSpc>
              <a:spcBef>
                <a:spcPts val="0"/>
              </a:spcBef>
              <a:spcAft>
                <a:spcPts val="0"/>
              </a:spcAft>
              <a:buClr>
                <a:srgbClr val="000000"/>
              </a:buClr>
              <a:buSzPts val="1400"/>
              <a:buFont typeface="Arial"/>
              <a:buNone/>
              <a:defRPr sz="3200" b="1" i="0" u="none" strike="noStrike" cap="none">
                <a:solidFill>
                  <a:schemeClr val="dk2"/>
                </a:solidFill>
                <a:latin typeface="Arial"/>
                <a:ea typeface="Arial"/>
                <a:cs typeface="Arial"/>
                <a:sym typeface="Arial"/>
              </a:defRPr>
            </a:lvl3pPr>
            <a:lvl4pPr marR="0" lvl="3" algn="ctr" rtl="0">
              <a:lnSpc>
                <a:spcPct val="100000"/>
              </a:lnSpc>
              <a:spcBef>
                <a:spcPts val="0"/>
              </a:spcBef>
              <a:spcAft>
                <a:spcPts val="0"/>
              </a:spcAft>
              <a:buClr>
                <a:srgbClr val="000000"/>
              </a:buClr>
              <a:buSzPts val="1400"/>
              <a:buFont typeface="Arial"/>
              <a:buNone/>
              <a:defRPr sz="3200" b="1" i="0" u="none" strike="noStrike" cap="none">
                <a:solidFill>
                  <a:schemeClr val="dk2"/>
                </a:solidFill>
                <a:latin typeface="Arial"/>
                <a:ea typeface="Arial"/>
                <a:cs typeface="Arial"/>
                <a:sym typeface="Arial"/>
              </a:defRPr>
            </a:lvl4pPr>
            <a:lvl5pPr marR="0" lvl="4" algn="ctr" rtl="0">
              <a:lnSpc>
                <a:spcPct val="100000"/>
              </a:lnSpc>
              <a:spcBef>
                <a:spcPts val="0"/>
              </a:spcBef>
              <a:spcAft>
                <a:spcPts val="0"/>
              </a:spcAft>
              <a:buClr>
                <a:srgbClr val="000000"/>
              </a:buClr>
              <a:buSzPts val="1400"/>
              <a:buFont typeface="Arial"/>
              <a:buNone/>
              <a:defRPr sz="3200" b="1" i="0" u="none" strike="noStrike" cap="none">
                <a:solidFill>
                  <a:schemeClr val="dk2"/>
                </a:solidFill>
                <a:latin typeface="Arial"/>
                <a:ea typeface="Arial"/>
                <a:cs typeface="Arial"/>
                <a:sym typeface="Arial"/>
              </a:defRPr>
            </a:lvl5pPr>
            <a:lvl6pPr marR="0" lvl="5" algn="ctr" rtl="0">
              <a:lnSpc>
                <a:spcPct val="100000"/>
              </a:lnSpc>
              <a:spcBef>
                <a:spcPts val="0"/>
              </a:spcBef>
              <a:spcAft>
                <a:spcPts val="0"/>
              </a:spcAft>
              <a:buClr>
                <a:srgbClr val="000000"/>
              </a:buClr>
              <a:buSzPts val="1400"/>
              <a:buFont typeface="Arial"/>
              <a:buNone/>
              <a:defRPr sz="3200" b="1" i="0" u="none" strike="noStrike" cap="none">
                <a:solidFill>
                  <a:schemeClr val="dk2"/>
                </a:solidFill>
                <a:latin typeface="Arial"/>
                <a:ea typeface="Arial"/>
                <a:cs typeface="Arial"/>
                <a:sym typeface="Arial"/>
              </a:defRPr>
            </a:lvl6pPr>
            <a:lvl7pPr marR="0" lvl="6" algn="ctr" rtl="0">
              <a:lnSpc>
                <a:spcPct val="100000"/>
              </a:lnSpc>
              <a:spcBef>
                <a:spcPts val="0"/>
              </a:spcBef>
              <a:spcAft>
                <a:spcPts val="0"/>
              </a:spcAft>
              <a:buClr>
                <a:srgbClr val="000000"/>
              </a:buClr>
              <a:buSzPts val="1400"/>
              <a:buFont typeface="Arial"/>
              <a:buNone/>
              <a:defRPr sz="3200" b="1" i="0" u="none" strike="noStrike" cap="none">
                <a:solidFill>
                  <a:schemeClr val="dk2"/>
                </a:solidFill>
                <a:latin typeface="Arial"/>
                <a:ea typeface="Arial"/>
                <a:cs typeface="Arial"/>
                <a:sym typeface="Arial"/>
              </a:defRPr>
            </a:lvl7pPr>
            <a:lvl8pPr marR="0" lvl="7" algn="ctr" rtl="0">
              <a:lnSpc>
                <a:spcPct val="100000"/>
              </a:lnSpc>
              <a:spcBef>
                <a:spcPts val="0"/>
              </a:spcBef>
              <a:spcAft>
                <a:spcPts val="0"/>
              </a:spcAft>
              <a:buClr>
                <a:srgbClr val="000000"/>
              </a:buClr>
              <a:buSzPts val="1400"/>
              <a:buFont typeface="Arial"/>
              <a:buNone/>
              <a:defRPr sz="3200" b="1" i="0" u="none" strike="noStrike" cap="none">
                <a:solidFill>
                  <a:schemeClr val="dk2"/>
                </a:solidFill>
                <a:latin typeface="Arial"/>
                <a:ea typeface="Arial"/>
                <a:cs typeface="Arial"/>
                <a:sym typeface="Arial"/>
              </a:defRPr>
            </a:lvl8pPr>
            <a:lvl9pPr marR="0" lvl="8" algn="ctr" rtl="0">
              <a:lnSpc>
                <a:spcPct val="100000"/>
              </a:lnSpc>
              <a:spcBef>
                <a:spcPts val="0"/>
              </a:spcBef>
              <a:spcAft>
                <a:spcPts val="0"/>
              </a:spcAft>
              <a:buClr>
                <a:srgbClr val="000000"/>
              </a:buClr>
              <a:buSzPts val="1400"/>
              <a:buFont typeface="Arial"/>
              <a:buNone/>
              <a:defRPr sz="3200" b="1" i="0" u="none" strike="noStrike" cap="none">
                <a:solidFill>
                  <a:schemeClr val="dk2"/>
                </a:solidFill>
                <a:latin typeface="Arial"/>
                <a:ea typeface="Arial"/>
                <a:cs typeface="Arial"/>
                <a:sym typeface="Arial"/>
              </a:defRPr>
            </a:lvl9pPr>
          </a:lstStyle>
          <a:p>
            <a:endParaRPr/>
          </a:p>
        </p:txBody>
      </p:sp>
      <p:sp>
        <p:nvSpPr>
          <p:cNvPr id="11" name="Google Shape;11;p37"/>
          <p:cNvSpPr txBox="1">
            <a:spLocks noGrp="1"/>
          </p:cNvSpPr>
          <p:nvPr>
            <p:ph type="subTitle" idx="1"/>
          </p:nvPr>
        </p:nvSpPr>
        <p:spPr>
          <a:xfrm>
            <a:off x="1828800" y="3886200"/>
            <a:ext cx="8534400" cy="1752600"/>
          </a:xfrm>
          <a:prstGeom prst="rect">
            <a:avLst/>
          </a:prstGeom>
          <a:noFill/>
          <a:ln>
            <a:noFill/>
          </a:ln>
        </p:spPr>
        <p:txBody>
          <a:bodyPr spcFirstLastPara="1" wrap="square" lIns="90475" tIns="44450" rIns="90475" bIns="44450" anchor="t" anchorCtr="0">
            <a:noAutofit/>
          </a:bodyPr>
          <a:lstStyle>
            <a:lvl1pPr lvl="0" algn="ctr">
              <a:lnSpc>
                <a:spcPct val="100000"/>
              </a:lnSpc>
              <a:spcBef>
                <a:spcPts val="480"/>
              </a:spcBef>
              <a:spcAft>
                <a:spcPts val="0"/>
              </a:spcAft>
              <a:buSzPts val="900"/>
              <a:buNone/>
              <a:defRPr/>
            </a:lvl1pPr>
            <a:lvl2pPr lvl="1" algn="ctr">
              <a:lnSpc>
                <a:spcPct val="100000"/>
              </a:lnSpc>
              <a:spcBef>
                <a:spcPts val="480"/>
              </a:spcBef>
              <a:spcAft>
                <a:spcPts val="0"/>
              </a:spcAft>
              <a:buSzPts val="1350"/>
              <a:buNone/>
              <a:defRPr/>
            </a:lvl2pPr>
            <a:lvl3pPr lvl="2" algn="ctr">
              <a:lnSpc>
                <a:spcPct val="100000"/>
              </a:lnSpc>
              <a:spcBef>
                <a:spcPts val="480"/>
              </a:spcBef>
              <a:spcAft>
                <a:spcPts val="0"/>
              </a:spcAft>
              <a:buSzPts val="1134"/>
              <a:buNone/>
              <a:defRPr/>
            </a:lvl3pPr>
            <a:lvl4pPr lvl="3" algn="ctr">
              <a:lnSpc>
                <a:spcPct val="100000"/>
              </a:lnSpc>
              <a:spcBef>
                <a:spcPts val="533"/>
              </a:spcBef>
              <a:spcAft>
                <a:spcPts val="0"/>
              </a:spcAft>
              <a:buClr>
                <a:schemeClr val="dk1"/>
              </a:buClr>
              <a:buSzPts val="2000"/>
              <a:buFont typeface="Arial"/>
              <a:buNone/>
              <a:defRPr/>
            </a:lvl4pPr>
            <a:lvl5pPr lvl="4" algn="ctr">
              <a:lnSpc>
                <a:spcPct val="100000"/>
              </a:lnSpc>
              <a:spcBef>
                <a:spcPts val="533"/>
              </a:spcBef>
              <a:spcAft>
                <a:spcPts val="0"/>
              </a:spcAft>
              <a:buClr>
                <a:schemeClr val="dk1"/>
              </a:buClr>
              <a:buSzPts val="2000"/>
              <a:buFont typeface="Arial"/>
              <a:buNone/>
              <a:defRPr/>
            </a:lvl5pPr>
            <a:lvl6pPr lvl="5" algn="ctr">
              <a:lnSpc>
                <a:spcPct val="100000"/>
              </a:lnSpc>
              <a:spcBef>
                <a:spcPts val="533"/>
              </a:spcBef>
              <a:spcAft>
                <a:spcPts val="0"/>
              </a:spcAft>
              <a:buClr>
                <a:schemeClr val="dk1"/>
              </a:buClr>
              <a:buSzPts val="2000"/>
              <a:buFont typeface="Arial"/>
              <a:buNone/>
              <a:defRPr/>
            </a:lvl6pPr>
            <a:lvl7pPr lvl="6" algn="ctr">
              <a:lnSpc>
                <a:spcPct val="100000"/>
              </a:lnSpc>
              <a:spcBef>
                <a:spcPts val="533"/>
              </a:spcBef>
              <a:spcAft>
                <a:spcPts val="0"/>
              </a:spcAft>
              <a:buClr>
                <a:schemeClr val="dk1"/>
              </a:buClr>
              <a:buSzPts val="2000"/>
              <a:buFont typeface="Arial"/>
              <a:buNone/>
              <a:defRPr/>
            </a:lvl7pPr>
            <a:lvl8pPr lvl="7" algn="ctr">
              <a:lnSpc>
                <a:spcPct val="100000"/>
              </a:lnSpc>
              <a:spcBef>
                <a:spcPts val="533"/>
              </a:spcBef>
              <a:spcAft>
                <a:spcPts val="0"/>
              </a:spcAft>
              <a:buClr>
                <a:schemeClr val="dk1"/>
              </a:buClr>
              <a:buSzPts val="2000"/>
              <a:buFont typeface="Arial"/>
              <a:buNone/>
              <a:defRPr/>
            </a:lvl8pPr>
            <a:lvl9pPr lvl="8" algn="ctr">
              <a:lnSpc>
                <a:spcPct val="100000"/>
              </a:lnSpc>
              <a:spcBef>
                <a:spcPts val="533"/>
              </a:spcBef>
              <a:spcAft>
                <a:spcPts val="0"/>
              </a:spcAft>
              <a:buClr>
                <a:schemeClr val="dk1"/>
              </a:buClr>
              <a:buSzPts val="2000"/>
              <a:buFont typeface="Arial"/>
              <a:buNone/>
              <a:defRPr/>
            </a:lvl9pPr>
          </a:lstStyle>
          <a:p>
            <a:endParaRPr/>
          </a:p>
        </p:txBody>
      </p:sp>
    </p:spTree>
    <p:extLst>
      <p:ext uri="{BB962C8B-B14F-4D97-AF65-F5344CB8AC3E}">
        <p14:creationId xmlns:p14="http://schemas.microsoft.com/office/powerpoint/2010/main" val="302668289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Content">
  <p:cSld name="1_Title and Content">
    <p:spTree>
      <p:nvGrpSpPr>
        <p:cNvPr id="1" name="Shape 12"/>
        <p:cNvGrpSpPr/>
        <p:nvPr/>
      </p:nvGrpSpPr>
      <p:grpSpPr>
        <a:xfrm>
          <a:off x="0" y="0"/>
          <a:ext cx="0" cy="0"/>
          <a:chOff x="0" y="0"/>
          <a:chExt cx="0" cy="0"/>
        </a:xfrm>
      </p:grpSpPr>
      <p:sp>
        <p:nvSpPr>
          <p:cNvPr id="13" name="Google Shape;13;p38"/>
          <p:cNvSpPr txBox="1">
            <a:spLocks noGrp="1"/>
          </p:cNvSpPr>
          <p:nvPr>
            <p:ph type="body" idx="1"/>
          </p:nvPr>
        </p:nvSpPr>
        <p:spPr>
          <a:xfrm>
            <a:off x="914400" y="1219200"/>
            <a:ext cx="10668000" cy="4724400"/>
          </a:xfrm>
          <a:prstGeom prst="rect">
            <a:avLst/>
          </a:prstGeom>
          <a:noFill/>
          <a:ln>
            <a:noFill/>
          </a:ln>
        </p:spPr>
        <p:txBody>
          <a:bodyPr spcFirstLastPara="1" wrap="square" lIns="90475" tIns="44450" rIns="90475" bIns="44450" anchor="t" anchorCtr="0">
            <a:noAutofit/>
          </a:bodyPr>
          <a:lstStyle>
            <a:lvl1pPr marL="609585" lvl="0" indent="-380990" algn="l">
              <a:lnSpc>
                <a:spcPct val="100000"/>
              </a:lnSpc>
              <a:spcBef>
                <a:spcPts val="480"/>
              </a:spcBef>
              <a:spcAft>
                <a:spcPts val="0"/>
              </a:spcAft>
              <a:buSzPts val="900"/>
              <a:buChar char="●"/>
              <a:defRPr/>
            </a:lvl1pPr>
            <a:lvl2pPr marL="1219170" lvl="1" indent="-419090" algn="l">
              <a:lnSpc>
                <a:spcPct val="100000"/>
              </a:lnSpc>
              <a:spcBef>
                <a:spcPts val="480"/>
              </a:spcBef>
              <a:spcAft>
                <a:spcPts val="0"/>
              </a:spcAft>
              <a:buSzPts val="1350"/>
              <a:buChar char="−"/>
              <a:defRPr/>
            </a:lvl2pPr>
            <a:lvl3pPr marL="1828754" lvl="2" indent="-400801" algn="l">
              <a:lnSpc>
                <a:spcPct val="100000"/>
              </a:lnSpc>
              <a:spcBef>
                <a:spcPts val="480"/>
              </a:spcBef>
              <a:spcAft>
                <a:spcPts val="0"/>
              </a:spcAft>
              <a:buSzPts val="1134"/>
              <a:buChar char="●"/>
              <a:defRPr/>
            </a:lvl3pPr>
            <a:lvl4pPr marL="2438339" lvl="3" indent="-457189" algn="l">
              <a:lnSpc>
                <a:spcPct val="100000"/>
              </a:lnSpc>
              <a:spcBef>
                <a:spcPts val="480"/>
              </a:spcBef>
              <a:spcAft>
                <a:spcPts val="0"/>
              </a:spcAft>
              <a:buClr>
                <a:schemeClr val="dk1"/>
              </a:buClr>
              <a:buSzPts val="1800"/>
              <a:buChar char="–"/>
              <a:defRPr/>
            </a:lvl4pPr>
            <a:lvl5pPr marL="3047924" lvl="4" indent="-457189" algn="l">
              <a:lnSpc>
                <a:spcPct val="100000"/>
              </a:lnSpc>
              <a:spcBef>
                <a:spcPts val="480"/>
              </a:spcBef>
              <a:spcAft>
                <a:spcPts val="0"/>
              </a:spcAft>
              <a:buClr>
                <a:schemeClr val="dk1"/>
              </a:buClr>
              <a:buSzPts val="1800"/>
              <a:buChar char="»"/>
              <a:defRPr/>
            </a:lvl5pPr>
            <a:lvl6pPr marL="3657509" lvl="5" indent="-457189" algn="l">
              <a:lnSpc>
                <a:spcPct val="100000"/>
              </a:lnSpc>
              <a:spcBef>
                <a:spcPts val="480"/>
              </a:spcBef>
              <a:spcAft>
                <a:spcPts val="0"/>
              </a:spcAft>
              <a:buClr>
                <a:schemeClr val="dk1"/>
              </a:buClr>
              <a:buSzPts val="1800"/>
              <a:buChar char="»"/>
              <a:defRPr/>
            </a:lvl6pPr>
            <a:lvl7pPr marL="4267093" lvl="6" indent="-457189" algn="l">
              <a:lnSpc>
                <a:spcPct val="100000"/>
              </a:lnSpc>
              <a:spcBef>
                <a:spcPts val="480"/>
              </a:spcBef>
              <a:spcAft>
                <a:spcPts val="0"/>
              </a:spcAft>
              <a:buClr>
                <a:schemeClr val="dk1"/>
              </a:buClr>
              <a:buSzPts val="1800"/>
              <a:buChar char="»"/>
              <a:defRPr/>
            </a:lvl7pPr>
            <a:lvl8pPr marL="4876678" lvl="7" indent="-457189" algn="l">
              <a:lnSpc>
                <a:spcPct val="100000"/>
              </a:lnSpc>
              <a:spcBef>
                <a:spcPts val="480"/>
              </a:spcBef>
              <a:spcAft>
                <a:spcPts val="0"/>
              </a:spcAft>
              <a:buClr>
                <a:schemeClr val="dk1"/>
              </a:buClr>
              <a:buSzPts val="1800"/>
              <a:buChar char="»"/>
              <a:defRPr/>
            </a:lvl8pPr>
            <a:lvl9pPr marL="5486263" lvl="8" indent="-457189" algn="l">
              <a:lnSpc>
                <a:spcPct val="100000"/>
              </a:lnSpc>
              <a:spcBef>
                <a:spcPts val="48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37433554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1C1F1D-8F50-4D2D-A373-DD39B01FD4C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A4A737F8-2F12-4DA0-8671-27E3EEEC030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A1939CF-5E1B-447D-B47E-FA4854FAC00F}"/>
              </a:ext>
            </a:extLst>
          </p:cNvPr>
          <p:cNvSpPr>
            <a:spLocks noGrp="1"/>
          </p:cNvSpPr>
          <p:nvPr>
            <p:ph type="dt" sz="half" idx="10"/>
          </p:nvPr>
        </p:nvSpPr>
        <p:spPr/>
        <p:txBody>
          <a:bodyPr/>
          <a:lstStyle/>
          <a:p>
            <a:fld id="{5698ABB0-0094-4847-B642-4CFA022B0F49}" type="datetimeFigureOut">
              <a:rPr lang="en-IN" smtClean="0"/>
              <a:t>10-05-2023</a:t>
            </a:fld>
            <a:endParaRPr lang="en-IN" dirty="0"/>
          </a:p>
        </p:txBody>
      </p:sp>
      <p:sp>
        <p:nvSpPr>
          <p:cNvPr id="5" name="Footer Placeholder 4">
            <a:extLst>
              <a:ext uri="{FF2B5EF4-FFF2-40B4-BE49-F238E27FC236}">
                <a16:creationId xmlns:a16="http://schemas.microsoft.com/office/drawing/2014/main" id="{DD22E987-DA8A-4AE5-AE06-0A2502970593}"/>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5688C8EA-2FC2-41BB-811C-CD5A28DDDCDE}"/>
              </a:ext>
            </a:extLst>
          </p:cNvPr>
          <p:cNvSpPr>
            <a:spLocks noGrp="1"/>
          </p:cNvSpPr>
          <p:nvPr>
            <p:ph type="sldNum" sz="quarter" idx="12"/>
          </p:nvPr>
        </p:nvSpPr>
        <p:spPr/>
        <p:txBody>
          <a:bodyPr/>
          <a:lstStyle/>
          <a:p>
            <a:fld id="{115F485D-277B-4717-BCD6-D1B269055059}" type="slidenum">
              <a:rPr lang="en-IN" smtClean="0"/>
              <a:t>‹#›</a:t>
            </a:fld>
            <a:endParaRPr lang="en-IN" dirty="0"/>
          </a:p>
        </p:txBody>
      </p:sp>
    </p:spTree>
    <p:extLst>
      <p:ext uri="{BB962C8B-B14F-4D97-AF65-F5344CB8AC3E}">
        <p14:creationId xmlns:p14="http://schemas.microsoft.com/office/powerpoint/2010/main" val="155400402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4"/>
        <p:cNvGrpSpPr/>
        <p:nvPr/>
      </p:nvGrpSpPr>
      <p:grpSpPr>
        <a:xfrm>
          <a:off x="0" y="0"/>
          <a:ext cx="0" cy="0"/>
          <a:chOff x="0" y="0"/>
          <a:chExt cx="0" cy="0"/>
        </a:xfrm>
      </p:grpSpPr>
    </p:spTree>
    <p:extLst>
      <p:ext uri="{BB962C8B-B14F-4D97-AF65-F5344CB8AC3E}">
        <p14:creationId xmlns:p14="http://schemas.microsoft.com/office/powerpoint/2010/main" val="121229822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B9E33-ED36-6F62-D76C-C948FFBAC83E}"/>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2620F654-8594-48EF-A457-97FBF6EEFBD0}"/>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Footer Placeholder 3">
            <a:extLst>
              <a:ext uri="{FF2B5EF4-FFF2-40B4-BE49-F238E27FC236}">
                <a16:creationId xmlns:a16="http://schemas.microsoft.com/office/drawing/2014/main" id="{8AD2823C-E54D-0C66-9991-A3487636D897}"/>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Slide Number Placeholder 4">
            <a:extLst>
              <a:ext uri="{FF2B5EF4-FFF2-40B4-BE49-F238E27FC236}">
                <a16:creationId xmlns:a16="http://schemas.microsoft.com/office/drawing/2014/main" id="{D6897868-4D12-B0F3-2BD5-833336CC2E6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000000-1234-1234-1234-123412341234}" type="slidenum">
              <a:rPr kumimoji="0" lang="en-IN"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IN"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26445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01E408-6754-42AE-9A29-20F3845E1FF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D2CE0AE3-E9C4-4577-9DFF-3525C9DD966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0BC38AC-57BD-469B-ABE2-3C03E3403674}"/>
              </a:ext>
            </a:extLst>
          </p:cNvPr>
          <p:cNvSpPr>
            <a:spLocks noGrp="1"/>
          </p:cNvSpPr>
          <p:nvPr>
            <p:ph type="dt" sz="half" idx="10"/>
          </p:nvPr>
        </p:nvSpPr>
        <p:spPr/>
        <p:txBody>
          <a:bodyPr/>
          <a:lstStyle/>
          <a:p>
            <a:fld id="{5698ABB0-0094-4847-B642-4CFA022B0F49}" type="datetimeFigureOut">
              <a:rPr lang="en-IN" smtClean="0"/>
              <a:t>10-05-2023</a:t>
            </a:fld>
            <a:endParaRPr lang="en-IN" dirty="0"/>
          </a:p>
        </p:txBody>
      </p:sp>
      <p:sp>
        <p:nvSpPr>
          <p:cNvPr id="5" name="Footer Placeholder 4">
            <a:extLst>
              <a:ext uri="{FF2B5EF4-FFF2-40B4-BE49-F238E27FC236}">
                <a16:creationId xmlns:a16="http://schemas.microsoft.com/office/drawing/2014/main" id="{1063D07C-B17B-4232-BDA5-3CB78DCAFA7B}"/>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0D1BF8A1-EB80-4C3E-8B4F-8DD6A5F71413}"/>
              </a:ext>
            </a:extLst>
          </p:cNvPr>
          <p:cNvSpPr>
            <a:spLocks noGrp="1"/>
          </p:cNvSpPr>
          <p:nvPr>
            <p:ph type="sldNum" sz="quarter" idx="12"/>
          </p:nvPr>
        </p:nvSpPr>
        <p:spPr/>
        <p:txBody>
          <a:bodyPr/>
          <a:lstStyle/>
          <a:p>
            <a:fld id="{115F485D-277B-4717-BCD6-D1B269055059}" type="slidenum">
              <a:rPr lang="en-IN" smtClean="0"/>
              <a:t>‹#›</a:t>
            </a:fld>
            <a:endParaRPr lang="en-IN" dirty="0"/>
          </a:p>
        </p:txBody>
      </p:sp>
    </p:spTree>
    <p:extLst>
      <p:ext uri="{BB962C8B-B14F-4D97-AF65-F5344CB8AC3E}">
        <p14:creationId xmlns:p14="http://schemas.microsoft.com/office/powerpoint/2010/main" val="14453986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D4F8BD-3639-4A0F-82F9-120062B3CACC}"/>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4B3BA521-53B7-46A7-AF0C-887FF977004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E0DFE3CD-C6BB-4A73-9E40-226A7C32123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F5BDC590-ECCF-4C0E-B7E1-14BA76919FD5}"/>
              </a:ext>
            </a:extLst>
          </p:cNvPr>
          <p:cNvSpPr>
            <a:spLocks noGrp="1"/>
          </p:cNvSpPr>
          <p:nvPr>
            <p:ph type="dt" sz="half" idx="10"/>
          </p:nvPr>
        </p:nvSpPr>
        <p:spPr/>
        <p:txBody>
          <a:bodyPr/>
          <a:lstStyle/>
          <a:p>
            <a:fld id="{5698ABB0-0094-4847-B642-4CFA022B0F49}" type="datetimeFigureOut">
              <a:rPr lang="en-IN" smtClean="0"/>
              <a:t>10-05-2023</a:t>
            </a:fld>
            <a:endParaRPr lang="en-IN" dirty="0"/>
          </a:p>
        </p:txBody>
      </p:sp>
      <p:sp>
        <p:nvSpPr>
          <p:cNvPr id="6" name="Footer Placeholder 5">
            <a:extLst>
              <a:ext uri="{FF2B5EF4-FFF2-40B4-BE49-F238E27FC236}">
                <a16:creationId xmlns:a16="http://schemas.microsoft.com/office/drawing/2014/main" id="{DE080F77-1891-4EAF-B9B6-9025BE1560A5}"/>
              </a:ext>
            </a:extLst>
          </p:cNvPr>
          <p:cNvSpPr>
            <a:spLocks noGrp="1"/>
          </p:cNvSpPr>
          <p:nvPr>
            <p:ph type="ftr" sz="quarter" idx="11"/>
          </p:nvPr>
        </p:nvSpPr>
        <p:spPr/>
        <p:txBody>
          <a:bodyPr/>
          <a:lstStyle/>
          <a:p>
            <a:endParaRPr lang="en-IN" dirty="0"/>
          </a:p>
        </p:txBody>
      </p:sp>
      <p:sp>
        <p:nvSpPr>
          <p:cNvPr id="7" name="Slide Number Placeholder 6">
            <a:extLst>
              <a:ext uri="{FF2B5EF4-FFF2-40B4-BE49-F238E27FC236}">
                <a16:creationId xmlns:a16="http://schemas.microsoft.com/office/drawing/2014/main" id="{B800981E-1431-4139-BE5F-7D422D00CBC6}"/>
              </a:ext>
            </a:extLst>
          </p:cNvPr>
          <p:cNvSpPr>
            <a:spLocks noGrp="1"/>
          </p:cNvSpPr>
          <p:nvPr>
            <p:ph type="sldNum" sz="quarter" idx="12"/>
          </p:nvPr>
        </p:nvSpPr>
        <p:spPr/>
        <p:txBody>
          <a:bodyPr/>
          <a:lstStyle/>
          <a:p>
            <a:fld id="{115F485D-277B-4717-BCD6-D1B269055059}" type="slidenum">
              <a:rPr lang="en-IN" smtClean="0"/>
              <a:t>‹#›</a:t>
            </a:fld>
            <a:endParaRPr lang="en-IN" dirty="0"/>
          </a:p>
        </p:txBody>
      </p:sp>
    </p:spTree>
    <p:extLst>
      <p:ext uri="{BB962C8B-B14F-4D97-AF65-F5344CB8AC3E}">
        <p14:creationId xmlns:p14="http://schemas.microsoft.com/office/powerpoint/2010/main" val="32993911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A21906-DCAD-4E84-812A-C776C07E496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2F45E31A-3DDA-4AB0-9AA2-BD663403835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1ADBB2F-E992-4DF8-9D4C-61901838D73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624C945-70A4-4960-B966-A1273C36037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8FA6C56-EA33-4053-A97E-E1CF5585750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012EFBC-FFBF-46A5-ADB5-D28C3A310DF4}"/>
              </a:ext>
            </a:extLst>
          </p:cNvPr>
          <p:cNvSpPr>
            <a:spLocks noGrp="1"/>
          </p:cNvSpPr>
          <p:nvPr>
            <p:ph type="dt" sz="half" idx="10"/>
          </p:nvPr>
        </p:nvSpPr>
        <p:spPr/>
        <p:txBody>
          <a:bodyPr/>
          <a:lstStyle/>
          <a:p>
            <a:fld id="{5698ABB0-0094-4847-B642-4CFA022B0F49}" type="datetimeFigureOut">
              <a:rPr lang="en-IN" smtClean="0"/>
              <a:t>10-05-2023</a:t>
            </a:fld>
            <a:endParaRPr lang="en-IN" dirty="0"/>
          </a:p>
        </p:txBody>
      </p:sp>
      <p:sp>
        <p:nvSpPr>
          <p:cNvPr id="8" name="Footer Placeholder 7">
            <a:extLst>
              <a:ext uri="{FF2B5EF4-FFF2-40B4-BE49-F238E27FC236}">
                <a16:creationId xmlns:a16="http://schemas.microsoft.com/office/drawing/2014/main" id="{312226D7-3FD2-4FA0-A2AA-06A70E6F3C01}"/>
              </a:ext>
            </a:extLst>
          </p:cNvPr>
          <p:cNvSpPr>
            <a:spLocks noGrp="1"/>
          </p:cNvSpPr>
          <p:nvPr>
            <p:ph type="ftr" sz="quarter" idx="11"/>
          </p:nvPr>
        </p:nvSpPr>
        <p:spPr/>
        <p:txBody>
          <a:bodyPr/>
          <a:lstStyle/>
          <a:p>
            <a:endParaRPr lang="en-IN" dirty="0"/>
          </a:p>
        </p:txBody>
      </p:sp>
      <p:sp>
        <p:nvSpPr>
          <p:cNvPr id="9" name="Slide Number Placeholder 8">
            <a:extLst>
              <a:ext uri="{FF2B5EF4-FFF2-40B4-BE49-F238E27FC236}">
                <a16:creationId xmlns:a16="http://schemas.microsoft.com/office/drawing/2014/main" id="{1863FCA0-9D3B-4F75-823A-8C38EBECEE30}"/>
              </a:ext>
            </a:extLst>
          </p:cNvPr>
          <p:cNvSpPr>
            <a:spLocks noGrp="1"/>
          </p:cNvSpPr>
          <p:nvPr>
            <p:ph type="sldNum" sz="quarter" idx="12"/>
          </p:nvPr>
        </p:nvSpPr>
        <p:spPr/>
        <p:txBody>
          <a:bodyPr/>
          <a:lstStyle/>
          <a:p>
            <a:fld id="{115F485D-277B-4717-BCD6-D1B269055059}" type="slidenum">
              <a:rPr lang="en-IN" smtClean="0"/>
              <a:t>‹#›</a:t>
            </a:fld>
            <a:endParaRPr lang="en-IN" dirty="0"/>
          </a:p>
        </p:txBody>
      </p:sp>
    </p:spTree>
    <p:extLst>
      <p:ext uri="{BB962C8B-B14F-4D97-AF65-F5344CB8AC3E}">
        <p14:creationId xmlns:p14="http://schemas.microsoft.com/office/powerpoint/2010/main" val="2615632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68608F-435C-458F-9E34-327C078F5F48}"/>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D913BBE7-DAED-4539-B811-C3F77DE7D54E}"/>
              </a:ext>
            </a:extLst>
          </p:cNvPr>
          <p:cNvSpPr>
            <a:spLocks noGrp="1"/>
          </p:cNvSpPr>
          <p:nvPr>
            <p:ph type="dt" sz="half" idx="10"/>
          </p:nvPr>
        </p:nvSpPr>
        <p:spPr/>
        <p:txBody>
          <a:bodyPr/>
          <a:lstStyle/>
          <a:p>
            <a:fld id="{5698ABB0-0094-4847-B642-4CFA022B0F49}" type="datetimeFigureOut">
              <a:rPr lang="en-IN" smtClean="0"/>
              <a:t>10-05-2023</a:t>
            </a:fld>
            <a:endParaRPr lang="en-IN" dirty="0"/>
          </a:p>
        </p:txBody>
      </p:sp>
      <p:sp>
        <p:nvSpPr>
          <p:cNvPr id="4" name="Footer Placeholder 3">
            <a:extLst>
              <a:ext uri="{FF2B5EF4-FFF2-40B4-BE49-F238E27FC236}">
                <a16:creationId xmlns:a16="http://schemas.microsoft.com/office/drawing/2014/main" id="{3A346C38-6B1C-426A-A5BA-16CEB1341D3D}"/>
              </a:ext>
            </a:extLst>
          </p:cNvPr>
          <p:cNvSpPr>
            <a:spLocks noGrp="1"/>
          </p:cNvSpPr>
          <p:nvPr>
            <p:ph type="ftr" sz="quarter" idx="11"/>
          </p:nvPr>
        </p:nvSpPr>
        <p:spPr/>
        <p:txBody>
          <a:bodyPr/>
          <a:lstStyle/>
          <a:p>
            <a:endParaRPr lang="en-IN" dirty="0"/>
          </a:p>
        </p:txBody>
      </p:sp>
      <p:sp>
        <p:nvSpPr>
          <p:cNvPr id="5" name="Slide Number Placeholder 4">
            <a:extLst>
              <a:ext uri="{FF2B5EF4-FFF2-40B4-BE49-F238E27FC236}">
                <a16:creationId xmlns:a16="http://schemas.microsoft.com/office/drawing/2014/main" id="{36EDE65C-3D42-4543-B3E9-90AA56244E66}"/>
              </a:ext>
            </a:extLst>
          </p:cNvPr>
          <p:cNvSpPr>
            <a:spLocks noGrp="1"/>
          </p:cNvSpPr>
          <p:nvPr>
            <p:ph type="sldNum" sz="quarter" idx="12"/>
          </p:nvPr>
        </p:nvSpPr>
        <p:spPr/>
        <p:txBody>
          <a:bodyPr/>
          <a:lstStyle/>
          <a:p>
            <a:fld id="{115F485D-277B-4717-BCD6-D1B269055059}" type="slidenum">
              <a:rPr lang="en-IN" smtClean="0"/>
              <a:t>‹#›</a:t>
            </a:fld>
            <a:endParaRPr lang="en-IN" dirty="0"/>
          </a:p>
        </p:txBody>
      </p:sp>
    </p:spTree>
    <p:extLst>
      <p:ext uri="{BB962C8B-B14F-4D97-AF65-F5344CB8AC3E}">
        <p14:creationId xmlns:p14="http://schemas.microsoft.com/office/powerpoint/2010/main" val="22108916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B56B397-C9FD-4996-BF90-C2048485DA7F}"/>
              </a:ext>
            </a:extLst>
          </p:cNvPr>
          <p:cNvSpPr>
            <a:spLocks noGrp="1"/>
          </p:cNvSpPr>
          <p:nvPr>
            <p:ph type="dt" sz="half" idx="10"/>
          </p:nvPr>
        </p:nvSpPr>
        <p:spPr/>
        <p:txBody>
          <a:bodyPr/>
          <a:lstStyle/>
          <a:p>
            <a:fld id="{5698ABB0-0094-4847-B642-4CFA022B0F49}" type="datetimeFigureOut">
              <a:rPr lang="en-IN" smtClean="0"/>
              <a:t>10-05-2023</a:t>
            </a:fld>
            <a:endParaRPr lang="en-IN" dirty="0"/>
          </a:p>
        </p:txBody>
      </p:sp>
      <p:sp>
        <p:nvSpPr>
          <p:cNvPr id="3" name="Footer Placeholder 2">
            <a:extLst>
              <a:ext uri="{FF2B5EF4-FFF2-40B4-BE49-F238E27FC236}">
                <a16:creationId xmlns:a16="http://schemas.microsoft.com/office/drawing/2014/main" id="{78E1E82D-B298-43B8-9545-6BA946B38449}"/>
              </a:ext>
            </a:extLst>
          </p:cNvPr>
          <p:cNvSpPr>
            <a:spLocks noGrp="1"/>
          </p:cNvSpPr>
          <p:nvPr>
            <p:ph type="ftr" sz="quarter" idx="11"/>
          </p:nvPr>
        </p:nvSpPr>
        <p:spPr/>
        <p:txBody>
          <a:bodyPr/>
          <a:lstStyle/>
          <a:p>
            <a:endParaRPr lang="en-IN" dirty="0"/>
          </a:p>
        </p:txBody>
      </p:sp>
      <p:sp>
        <p:nvSpPr>
          <p:cNvPr id="4" name="Slide Number Placeholder 3">
            <a:extLst>
              <a:ext uri="{FF2B5EF4-FFF2-40B4-BE49-F238E27FC236}">
                <a16:creationId xmlns:a16="http://schemas.microsoft.com/office/drawing/2014/main" id="{5BE021C0-FF3A-4C65-BE3B-521B6E257F77}"/>
              </a:ext>
            </a:extLst>
          </p:cNvPr>
          <p:cNvSpPr>
            <a:spLocks noGrp="1"/>
          </p:cNvSpPr>
          <p:nvPr>
            <p:ph type="sldNum" sz="quarter" idx="12"/>
          </p:nvPr>
        </p:nvSpPr>
        <p:spPr/>
        <p:txBody>
          <a:bodyPr/>
          <a:lstStyle/>
          <a:p>
            <a:fld id="{115F485D-277B-4717-BCD6-D1B269055059}" type="slidenum">
              <a:rPr lang="en-IN" smtClean="0"/>
              <a:t>‹#›</a:t>
            </a:fld>
            <a:endParaRPr lang="en-IN" dirty="0"/>
          </a:p>
        </p:txBody>
      </p:sp>
    </p:spTree>
    <p:extLst>
      <p:ext uri="{BB962C8B-B14F-4D97-AF65-F5344CB8AC3E}">
        <p14:creationId xmlns:p14="http://schemas.microsoft.com/office/powerpoint/2010/main" val="2835930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C10045-C7EB-401F-ACD3-505DF26F0B9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98B6D4C1-8C41-4B89-955A-0F2D48D7662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2F97E88A-1AF7-4B73-A07B-8E186EDCE9A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A1BC13E-2597-4CF6-AE79-F42D51443F86}"/>
              </a:ext>
            </a:extLst>
          </p:cNvPr>
          <p:cNvSpPr>
            <a:spLocks noGrp="1"/>
          </p:cNvSpPr>
          <p:nvPr>
            <p:ph type="dt" sz="half" idx="10"/>
          </p:nvPr>
        </p:nvSpPr>
        <p:spPr/>
        <p:txBody>
          <a:bodyPr/>
          <a:lstStyle/>
          <a:p>
            <a:fld id="{5698ABB0-0094-4847-B642-4CFA022B0F49}" type="datetimeFigureOut">
              <a:rPr lang="en-IN" smtClean="0"/>
              <a:t>10-05-2023</a:t>
            </a:fld>
            <a:endParaRPr lang="en-IN" dirty="0"/>
          </a:p>
        </p:txBody>
      </p:sp>
      <p:sp>
        <p:nvSpPr>
          <p:cNvPr id="6" name="Footer Placeholder 5">
            <a:extLst>
              <a:ext uri="{FF2B5EF4-FFF2-40B4-BE49-F238E27FC236}">
                <a16:creationId xmlns:a16="http://schemas.microsoft.com/office/drawing/2014/main" id="{5B7FFEAC-A431-483A-8616-C01036DB3E92}"/>
              </a:ext>
            </a:extLst>
          </p:cNvPr>
          <p:cNvSpPr>
            <a:spLocks noGrp="1"/>
          </p:cNvSpPr>
          <p:nvPr>
            <p:ph type="ftr" sz="quarter" idx="11"/>
          </p:nvPr>
        </p:nvSpPr>
        <p:spPr/>
        <p:txBody>
          <a:bodyPr/>
          <a:lstStyle/>
          <a:p>
            <a:endParaRPr lang="en-IN" dirty="0"/>
          </a:p>
        </p:txBody>
      </p:sp>
      <p:sp>
        <p:nvSpPr>
          <p:cNvPr id="7" name="Slide Number Placeholder 6">
            <a:extLst>
              <a:ext uri="{FF2B5EF4-FFF2-40B4-BE49-F238E27FC236}">
                <a16:creationId xmlns:a16="http://schemas.microsoft.com/office/drawing/2014/main" id="{9BB6EEA8-2354-422E-8F0F-117FCFDD183B}"/>
              </a:ext>
            </a:extLst>
          </p:cNvPr>
          <p:cNvSpPr>
            <a:spLocks noGrp="1"/>
          </p:cNvSpPr>
          <p:nvPr>
            <p:ph type="sldNum" sz="quarter" idx="12"/>
          </p:nvPr>
        </p:nvSpPr>
        <p:spPr/>
        <p:txBody>
          <a:bodyPr/>
          <a:lstStyle/>
          <a:p>
            <a:fld id="{115F485D-277B-4717-BCD6-D1B269055059}" type="slidenum">
              <a:rPr lang="en-IN" smtClean="0"/>
              <a:t>‹#›</a:t>
            </a:fld>
            <a:endParaRPr lang="en-IN" dirty="0"/>
          </a:p>
        </p:txBody>
      </p:sp>
    </p:spTree>
    <p:extLst>
      <p:ext uri="{BB962C8B-B14F-4D97-AF65-F5344CB8AC3E}">
        <p14:creationId xmlns:p14="http://schemas.microsoft.com/office/powerpoint/2010/main" val="21653432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F3E453-1BBA-4465-B2E5-1EFB7E24B28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8AA17E46-54B4-40A1-8910-0E4E876C04A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dirty="0"/>
          </a:p>
        </p:txBody>
      </p:sp>
      <p:sp>
        <p:nvSpPr>
          <p:cNvPr id="4" name="Text Placeholder 3">
            <a:extLst>
              <a:ext uri="{FF2B5EF4-FFF2-40B4-BE49-F238E27FC236}">
                <a16:creationId xmlns:a16="http://schemas.microsoft.com/office/drawing/2014/main" id="{F06C1F98-1114-4F73-84B5-9EA8DFB06E5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0A1C693-F53B-4B06-8A44-8CB0045E14AF}"/>
              </a:ext>
            </a:extLst>
          </p:cNvPr>
          <p:cNvSpPr>
            <a:spLocks noGrp="1"/>
          </p:cNvSpPr>
          <p:nvPr>
            <p:ph type="dt" sz="half" idx="10"/>
          </p:nvPr>
        </p:nvSpPr>
        <p:spPr/>
        <p:txBody>
          <a:bodyPr/>
          <a:lstStyle/>
          <a:p>
            <a:fld id="{5698ABB0-0094-4847-B642-4CFA022B0F49}" type="datetimeFigureOut">
              <a:rPr lang="en-IN" smtClean="0"/>
              <a:t>10-05-2023</a:t>
            </a:fld>
            <a:endParaRPr lang="en-IN" dirty="0"/>
          </a:p>
        </p:txBody>
      </p:sp>
      <p:sp>
        <p:nvSpPr>
          <p:cNvPr id="6" name="Footer Placeholder 5">
            <a:extLst>
              <a:ext uri="{FF2B5EF4-FFF2-40B4-BE49-F238E27FC236}">
                <a16:creationId xmlns:a16="http://schemas.microsoft.com/office/drawing/2014/main" id="{EA9E2543-1173-4E19-AFEA-52DFF46A4374}"/>
              </a:ext>
            </a:extLst>
          </p:cNvPr>
          <p:cNvSpPr>
            <a:spLocks noGrp="1"/>
          </p:cNvSpPr>
          <p:nvPr>
            <p:ph type="ftr" sz="quarter" idx="11"/>
          </p:nvPr>
        </p:nvSpPr>
        <p:spPr/>
        <p:txBody>
          <a:bodyPr/>
          <a:lstStyle/>
          <a:p>
            <a:endParaRPr lang="en-IN" dirty="0"/>
          </a:p>
        </p:txBody>
      </p:sp>
      <p:sp>
        <p:nvSpPr>
          <p:cNvPr id="7" name="Slide Number Placeholder 6">
            <a:extLst>
              <a:ext uri="{FF2B5EF4-FFF2-40B4-BE49-F238E27FC236}">
                <a16:creationId xmlns:a16="http://schemas.microsoft.com/office/drawing/2014/main" id="{A35BE6E8-7D63-4194-9C9B-646FD893908E}"/>
              </a:ext>
            </a:extLst>
          </p:cNvPr>
          <p:cNvSpPr>
            <a:spLocks noGrp="1"/>
          </p:cNvSpPr>
          <p:nvPr>
            <p:ph type="sldNum" sz="quarter" idx="12"/>
          </p:nvPr>
        </p:nvSpPr>
        <p:spPr/>
        <p:txBody>
          <a:bodyPr/>
          <a:lstStyle/>
          <a:p>
            <a:fld id="{115F485D-277B-4717-BCD6-D1B269055059}" type="slidenum">
              <a:rPr lang="en-IN" smtClean="0"/>
              <a:t>‹#›</a:t>
            </a:fld>
            <a:endParaRPr lang="en-IN" dirty="0"/>
          </a:p>
        </p:txBody>
      </p:sp>
    </p:spTree>
    <p:extLst>
      <p:ext uri="{BB962C8B-B14F-4D97-AF65-F5344CB8AC3E}">
        <p14:creationId xmlns:p14="http://schemas.microsoft.com/office/powerpoint/2010/main" val="27286854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slideLayout" Target="../slideLayouts/slideLayout13.xml"/><Relationship Id="rId1" Type="http://schemas.openxmlformats.org/officeDocument/2006/relationships/slideLayout" Target="../slideLayouts/slideLayout12.xml"/><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16.xml"/><Relationship Id="rId1" Type="http://schemas.openxmlformats.org/officeDocument/2006/relationships/slideLayout" Target="../slideLayouts/slideLayout15.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theme" Target="../theme/theme4.xml"/><Relationship Id="rId5" Type="http://schemas.openxmlformats.org/officeDocument/2006/relationships/slideLayout" Target="../slideLayouts/slideLayout21.xml"/><Relationship Id="rId4"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FA4D828-C9BA-4402-A9E3-79EC68BB4CE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B64D4BFC-903D-49A5-9CAA-58A4E0A35FB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43E64AA-37A0-46BC-85B1-9412659C667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698ABB0-0094-4847-B642-4CFA022B0F49}" type="datetimeFigureOut">
              <a:rPr lang="en-IN" smtClean="0"/>
              <a:t>10-05-2023</a:t>
            </a:fld>
            <a:endParaRPr lang="en-IN" dirty="0"/>
          </a:p>
        </p:txBody>
      </p:sp>
      <p:sp>
        <p:nvSpPr>
          <p:cNvPr id="5" name="Footer Placeholder 4">
            <a:extLst>
              <a:ext uri="{FF2B5EF4-FFF2-40B4-BE49-F238E27FC236}">
                <a16:creationId xmlns:a16="http://schemas.microsoft.com/office/drawing/2014/main" id="{72645986-0339-452C-A0BB-BADFF758357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dirty="0"/>
          </a:p>
        </p:txBody>
      </p:sp>
      <p:sp>
        <p:nvSpPr>
          <p:cNvPr id="6" name="Slide Number Placeholder 5">
            <a:extLst>
              <a:ext uri="{FF2B5EF4-FFF2-40B4-BE49-F238E27FC236}">
                <a16:creationId xmlns:a16="http://schemas.microsoft.com/office/drawing/2014/main" id="{B695236D-E628-406A-B2A6-24B7AD913BF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15F485D-277B-4717-BCD6-D1B269055059}" type="slidenum">
              <a:rPr lang="en-IN" smtClean="0"/>
              <a:t>‹#›</a:t>
            </a:fld>
            <a:endParaRPr lang="en-IN" dirty="0"/>
          </a:p>
        </p:txBody>
      </p:sp>
    </p:spTree>
    <p:extLst>
      <p:ext uri="{BB962C8B-B14F-4D97-AF65-F5344CB8AC3E}">
        <p14:creationId xmlns:p14="http://schemas.microsoft.com/office/powerpoint/2010/main" val="335767583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
        <p:cNvGrpSpPr/>
        <p:nvPr/>
      </p:nvGrpSpPr>
      <p:grpSpPr>
        <a:xfrm>
          <a:off x="0" y="0"/>
          <a:ext cx="0" cy="0"/>
          <a:chOff x="0" y="0"/>
          <a:chExt cx="0" cy="0"/>
        </a:xfrm>
      </p:grpSpPr>
      <p:sp>
        <p:nvSpPr>
          <p:cNvPr id="21" name="Google Shape;21;p36"/>
          <p:cNvSpPr txBox="1"/>
          <p:nvPr/>
        </p:nvSpPr>
        <p:spPr>
          <a:xfrm>
            <a:off x="5791200" y="6324601"/>
            <a:ext cx="711200" cy="365913"/>
          </a:xfrm>
          <a:prstGeom prst="rect">
            <a:avLst/>
          </a:prstGeom>
          <a:noFill/>
          <a:ln>
            <a:noFill/>
          </a:ln>
        </p:spPr>
        <p:txBody>
          <a:bodyPr spcFirstLastPara="1" wrap="square" lIns="120633" tIns="59267" rIns="120633" bIns="59267" anchor="t" anchorCtr="0">
            <a:spAutoFit/>
          </a:bodyPr>
          <a:lstStyle/>
          <a:p>
            <a:pPr marL="0" marR="0" lvl="0" indent="0" algn="l" rtl="0">
              <a:lnSpc>
                <a:spcPct val="100000"/>
              </a:lnSpc>
              <a:spcBef>
                <a:spcPts val="0"/>
              </a:spcBef>
              <a:spcAft>
                <a:spcPts val="0"/>
              </a:spcAft>
              <a:buClr>
                <a:schemeClr val="dk1"/>
              </a:buClr>
              <a:buSzPts val="1200"/>
              <a:buFont typeface="Arial"/>
              <a:buNone/>
            </a:pPr>
            <a:fld id="{00000000-1234-1234-1234-123412341234}" type="slidenum">
              <a:rPr lang="en-US" sz="1600" b="1" i="0" u="none" strike="noStrike" cap="none">
                <a:solidFill>
                  <a:schemeClr val="dk1"/>
                </a:solidFill>
                <a:latin typeface="Arial"/>
                <a:ea typeface="Arial"/>
                <a:cs typeface="Arial"/>
                <a:sym typeface="Arial"/>
              </a:rPr>
              <a:pPr marL="0" marR="0" lvl="0" indent="0" algn="l" rtl="0">
                <a:lnSpc>
                  <a:spcPct val="100000"/>
                </a:lnSpc>
                <a:spcBef>
                  <a:spcPts val="0"/>
                </a:spcBef>
                <a:spcAft>
                  <a:spcPts val="0"/>
                </a:spcAft>
                <a:buClr>
                  <a:schemeClr val="dk1"/>
                </a:buClr>
                <a:buSzPts val="1200"/>
                <a:buFont typeface="Arial"/>
                <a:buNone/>
              </a:pPr>
              <a:t>‹#›</a:t>
            </a:fld>
            <a:endParaRPr sz="1867" b="0" i="0" u="none" strike="noStrike" cap="none" dirty="0">
              <a:solidFill>
                <a:srgbClr val="000000"/>
              </a:solidFill>
              <a:latin typeface="Arial"/>
              <a:ea typeface="Arial"/>
              <a:cs typeface="Arial"/>
              <a:sym typeface="Arial"/>
            </a:endParaRPr>
          </a:p>
        </p:txBody>
      </p:sp>
      <p:sp>
        <p:nvSpPr>
          <p:cNvPr id="22" name="Google Shape;22;p36"/>
          <p:cNvSpPr txBox="1">
            <a:spLocks noGrp="1"/>
          </p:cNvSpPr>
          <p:nvPr>
            <p:ph type="body" idx="1"/>
          </p:nvPr>
        </p:nvSpPr>
        <p:spPr>
          <a:xfrm>
            <a:off x="914400" y="1219200"/>
            <a:ext cx="10668000" cy="4724400"/>
          </a:xfrm>
          <a:prstGeom prst="rect">
            <a:avLst/>
          </a:prstGeom>
          <a:noFill/>
          <a:ln>
            <a:noFill/>
          </a:ln>
        </p:spPr>
        <p:txBody>
          <a:bodyPr spcFirstLastPara="1" wrap="square" lIns="90475" tIns="44450" rIns="90475" bIns="44450" anchor="t" anchorCtr="0">
            <a:noAutofit/>
          </a:bodyPr>
          <a:lstStyle>
            <a:lvl1pPr marL="457200" marR="0" lvl="0" indent="-285750" algn="l" rtl="0">
              <a:lnSpc>
                <a:spcPct val="100000"/>
              </a:lnSpc>
              <a:spcBef>
                <a:spcPts val="360"/>
              </a:spcBef>
              <a:spcAft>
                <a:spcPts val="0"/>
              </a:spcAft>
              <a:buClr>
                <a:schemeClr val="dk1"/>
              </a:buClr>
              <a:buSzPts val="900"/>
              <a:buFont typeface="Arial"/>
              <a:buChar char="●"/>
              <a:defRPr sz="1800" b="0" i="0" u="none" strike="noStrike" cap="none">
                <a:solidFill>
                  <a:schemeClr val="dk1"/>
                </a:solidFill>
                <a:latin typeface="Arial"/>
                <a:ea typeface="Arial"/>
                <a:cs typeface="Arial"/>
                <a:sym typeface="Arial"/>
              </a:defRPr>
            </a:lvl1pPr>
            <a:lvl2pPr marL="914400" marR="0" lvl="1" indent="-314325" algn="l" rtl="0">
              <a:lnSpc>
                <a:spcPct val="100000"/>
              </a:lnSpc>
              <a:spcBef>
                <a:spcPts val="360"/>
              </a:spcBef>
              <a:spcAft>
                <a:spcPts val="0"/>
              </a:spcAft>
              <a:buClr>
                <a:schemeClr val="dk1"/>
              </a:buClr>
              <a:buSzPts val="1350"/>
              <a:buFont typeface="Noto Sans Symbols"/>
              <a:buChar char="−"/>
              <a:defRPr sz="1800" b="0" i="0" u="none" strike="noStrike" cap="none">
                <a:solidFill>
                  <a:schemeClr val="dk1"/>
                </a:solidFill>
                <a:latin typeface="Arial"/>
                <a:ea typeface="Arial"/>
                <a:cs typeface="Arial"/>
                <a:sym typeface="Arial"/>
              </a:defRPr>
            </a:lvl2pPr>
            <a:lvl3pPr marL="1371600" marR="0" lvl="2" indent="-300608" algn="l" rtl="0">
              <a:lnSpc>
                <a:spcPct val="100000"/>
              </a:lnSpc>
              <a:spcBef>
                <a:spcPts val="360"/>
              </a:spcBef>
              <a:spcAft>
                <a:spcPts val="0"/>
              </a:spcAft>
              <a:buClr>
                <a:schemeClr val="dk1"/>
              </a:buClr>
              <a:buSzPts val="1134"/>
              <a:buFont typeface="Noto Sans Symbols"/>
              <a:buChar char="●"/>
              <a:defRPr sz="1800" b="0" i="0" u="none" strike="noStrike" cap="none">
                <a:solidFill>
                  <a:schemeClr val="dk1"/>
                </a:solidFill>
                <a:latin typeface="Arial"/>
                <a:ea typeface="Arial"/>
                <a:cs typeface="Arial"/>
                <a:sym typeface="Arial"/>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1386498956"/>
      </p:ext>
    </p:extLst>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
        <p:cNvGrpSpPr/>
        <p:nvPr/>
      </p:nvGrpSpPr>
      <p:grpSpPr>
        <a:xfrm>
          <a:off x="0" y="0"/>
          <a:ext cx="0" cy="0"/>
          <a:chOff x="0" y="0"/>
          <a:chExt cx="0" cy="0"/>
        </a:xfrm>
      </p:grpSpPr>
      <p:sp>
        <p:nvSpPr>
          <p:cNvPr id="7" name="Google Shape;7;p22"/>
          <p:cNvSpPr/>
          <p:nvPr/>
        </p:nvSpPr>
        <p:spPr>
          <a:xfrm>
            <a:off x="5791200" y="6324601"/>
            <a:ext cx="711200" cy="365913"/>
          </a:xfrm>
          <a:prstGeom prst="rect">
            <a:avLst/>
          </a:prstGeom>
          <a:noFill/>
          <a:ln>
            <a:noFill/>
          </a:ln>
        </p:spPr>
        <p:txBody>
          <a:bodyPr spcFirstLastPara="1" wrap="square" lIns="120633" tIns="59267" rIns="120633" bIns="59267" anchor="t" anchorCtr="0">
            <a:spAutoFit/>
          </a:bodyPr>
          <a:lstStyle/>
          <a:p>
            <a:pPr marL="0" marR="0" lvl="0" indent="0" algn="l" rtl="0">
              <a:spcBef>
                <a:spcPts val="0"/>
              </a:spcBef>
              <a:spcAft>
                <a:spcPts val="0"/>
              </a:spcAft>
              <a:buNone/>
            </a:pPr>
            <a:fld id="{00000000-1234-1234-1234-123412341234}" type="slidenum">
              <a:rPr lang="en-US" sz="1600" b="1" i="0" u="none" strike="noStrike" cap="none">
                <a:solidFill>
                  <a:schemeClr val="dk1"/>
                </a:solidFill>
                <a:latin typeface="Arial"/>
                <a:ea typeface="Arial"/>
                <a:cs typeface="Arial"/>
                <a:sym typeface="Arial"/>
              </a:rPr>
              <a:pPr marL="0" marR="0" lvl="0" indent="0" algn="l" rtl="0">
                <a:spcBef>
                  <a:spcPts val="0"/>
                </a:spcBef>
                <a:spcAft>
                  <a:spcPts val="0"/>
                </a:spcAft>
                <a:buNone/>
              </a:pPr>
              <a:t>‹#›</a:t>
            </a:fld>
            <a:endParaRPr sz="1600" b="1" i="0" u="none" strike="noStrike" cap="none">
              <a:solidFill>
                <a:schemeClr val="dk1"/>
              </a:solidFill>
              <a:latin typeface="Arial"/>
              <a:ea typeface="Arial"/>
              <a:cs typeface="Arial"/>
              <a:sym typeface="Arial"/>
            </a:endParaRPr>
          </a:p>
        </p:txBody>
      </p:sp>
      <p:sp>
        <p:nvSpPr>
          <p:cNvPr id="8" name="Google Shape;8;p22"/>
          <p:cNvSpPr txBox="1">
            <a:spLocks noGrp="1"/>
          </p:cNvSpPr>
          <p:nvPr>
            <p:ph type="body" idx="1"/>
          </p:nvPr>
        </p:nvSpPr>
        <p:spPr>
          <a:xfrm>
            <a:off x="914400" y="1219200"/>
            <a:ext cx="10668000" cy="4724400"/>
          </a:xfrm>
          <a:prstGeom prst="rect">
            <a:avLst/>
          </a:prstGeom>
          <a:noFill/>
          <a:ln>
            <a:noFill/>
          </a:ln>
        </p:spPr>
        <p:txBody>
          <a:bodyPr spcFirstLastPara="1" wrap="square" lIns="90475" tIns="44450" rIns="90475" bIns="44450" anchor="t" anchorCtr="0">
            <a:noAutofit/>
          </a:bodyPr>
          <a:lstStyle>
            <a:lvl1pPr marL="457200" marR="0" lvl="0" indent="-285750" algn="l" rtl="0">
              <a:spcBef>
                <a:spcPts val="360"/>
              </a:spcBef>
              <a:spcAft>
                <a:spcPts val="0"/>
              </a:spcAft>
              <a:buClr>
                <a:schemeClr val="dk1"/>
              </a:buClr>
              <a:buSzPts val="900"/>
              <a:buFont typeface="Arial"/>
              <a:buChar char="●"/>
              <a:defRPr sz="1800" b="0" i="0" u="none" strike="noStrike" cap="none">
                <a:solidFill>
                  <a:schemeClr val="dk1"/>
                </a:solidFill>
                <a:latin typeface="Arial"/>
                <a:ea typeface="Arial"/>
                <a:cs typeface="Arial"/>
                <a:sym typeface="Arial"/>
              </a:defRPr>
            </a:lvl1pPr>
            <a:lvl2pPr marL="914400" marR="0" lvl="1" indent="-314325" algn="l" rtl="0">
              <a:spcBef>
                <a:spcPts val="360"/>
              </a:spcBef>
              <a:spcAft>
                <a:spcPts val="0"/>
              </a:spcAft>
              <a:buClr>
                <a:schemeClr val="dk1"/>
              </a:buClr>
              <a:buSzPts val="1350"/>
              <a:buFont typeface="Noto Sans Symbols"/>
              <a:buChar char="−"/>
              <a:defRPr sz="1800" b="0" i="0" u="none" strike="noStrike" cap="none">
                <a:solidFill>
                  <a:schemeClr val="dk1"/>
                </a:solidFill>
                <a:latin typeface="Arial"/>
                <a:ea typeface="Arial"/>
                <a:cs typeface="Arial"/>
                <a:sym typeface="Arial"/>
              </a:defRPr>
            </a:lvl2pPr>
            <a:lvl3pPr marL="1371600" marR="0" lvl="2" indent="-300608" algn="l" rtl="0">
              <a:spcBef>
                <a:spcPts val="360"/>
              </a:spcBef>
              <a:spcAft>
                <a:spcPts val="0"/>
              </a:spcAft>
              <a:buClr>
                <a:schemeClr val="dk1"/>
              </a:buClr>
              <a:buSzPts val="1134"/>
              <a:buFont typeface="Noto Sans Symbols"/>
              <a:buChar char="●"/>
              <a:defRPr sz="1800" b="0" i="0" u="none" strike="noStrike" cap="none">
                <a:solidFill>
                  <a:schemeClr val="dk1"/>
                </a:solidFill>
                <a:latin typeface="Arial"/>
                <a:ea typeface="Arial"/>
                <a:cs typeface="Arial"/>
                <a:sym typeface="Arial"/>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898404290"/>
      </p:ext>
    </p:extLst>
  </p:cSld>
  <p:clrMap bg1="lt1" tx1="dk1" bg2="dk2" tx2="lt2" accent1="accent1" accent2="accent2" accent3="accent3" accent4="accent4" accent5="accent5" accent6="accent6" hlink="hlink" folHlink="folHlink"/>
  <p:sldLayoutIdLst>
    <p:sldLayoutId id="2147483665" r:id="rId1"/>
    <p:sldLayoutId id="2147483666" r:id="rId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B5DC84E-B8BC-EA64-BE39-571BC376FE7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9D779EA4-95D6-00D2-9DD7-83200FCFBB8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70EC8CF-B0A3-737F-BE59-F4FDA6B2B92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dirty="0"/>
          </a:p>
        </p:txBody>
      </p:sp>
      <p:sp>
        <p:nvSpPr>
          <p:cNvPr id="5" name="Footer Placeholder 4">
            <a:extLst>
              <a:ext uri="{FF2B5EF4-FFF2-40B4-BE49-F238E27FC236}">
                <a16:creationId xmlns:a16="http://schemas.microsoft.com/office/drawing/2014/main" id="{E3E2E271-4E1C-BFC6-4E72-924B96F9630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dirty="0"/>
          </a:p>
        </p:txBody>
      </p:sp>
      <p:sp>
        <p:nvSpPr>
          <p:cNvPr id="6" name="Slide Number Placeholder 5">
            <a:extLst>
              <a:ext uri="{FF2B5EF4-FFF2-40B4-BE49-F238E27FC236}">
                <a16:creationId xmlns:a16="http://schemas.microsoft.com/office/drawing/2014/main" id="{A8EF05EF-2353-C6F7-3A39-B18A4278C74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lvl="0" indent="0" algn="r" rtl="0">
              <a:spcBef>
                <a:spcPts val="0"/>
              </a:spcBef>
              <a:spcAft>
                <a:spcPts val="0"/>
              </a:spcAft>
              <a:buNone/>
            </a:pPr>
            <a:fld id="{00000000-1234-1234-1234-123412341234}" type="slidenum">
              <a:rPr lang="en-IN" smtClean="0"/>
              <a:t>‹#›</a:t>
            </a:fld>
            <a:endParaRPr lang="en-IN" dirty="0"/>
          </a:p>
        </p:txBody>
      </p:sp>
    </p:spTree>
    <p:extLst>
      <p:ext uri="{BB962C8B-B14F-4D97-AF65-F5344CB8AC3E}">
        <p14:creationId xmlns:p14="http://schemas.microsoft.com/office/powerpoint/2010/main" val="2939768528"/>
      </p:ext>
    </p:extLst>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76.xml"/><Relationship Id="rId1" Type="http://schemas.openxmlformats.org/officeDocument/2006/relationships/slideLayout" Target="../slideLayouts/slideLayout17.xml"/><Relationship Id="rId6" Type="http://schemas.openxmlformats.org/officeDocument/2006/relationships/image" Target="../media/image101.png"/><Relationship Id="rId5" Type="http://schemas.openxmlformats.org/officeDocument/2006/relationships/image" Target="../media/image103.png"/><Relationship Id="rId4" Type="http://schemas.openxmlformats.org/officeDocument/2006/relationships/image" Target="../media/image102.png"/></Relationships>
</file>

<file path=ppt/slides/_rels/slide101.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77.xml"/><Relationship Id="rId1" Type="http://schemas.openxmlformats.org/officeDocument/2006/relationships/slideLayout" Target="../slideLayouts/slideLayout17.xml"/><Relationship Id="rId6" Type="http://schemas.openxmlformats.org/officeDocument/2006/relationships/image" Target="../media/image101.png"/><Relationship Id="rId5" Type="http://schemas.openxmlformats.org/officeDocument/2006/relationships/image" Target="../media/image103.png"/><Relationship Id="rId4" Type="http://schemas.openxmlformats.org/officeDocument/2006/relationships/image" Target="../media/image105.png"/></Relationships>
</file>

<file path=ppt/slides/_rels/slide102.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78.xml"/><Relationship Id="rId1" Type="http://schemas.openxmlformats.org/officeDocument/2006/relationships/slideLayout" Target="../slideLayouts/slideLayout17.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8.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9.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0.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9.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9.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19.xml"/></Relationships>
</file>

<file path=ppt/slides/_rels/slide109.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85.xml"/><Relationship Id="rId1" Type="http://schemas.openxmlformats.org/officeDocument/2006/relationships/slideLayout" Target="../slideLayouts/slideLayout19.xml"/><Relationship Id="rId4" Type="http://schemas.openxmlformats.org/officeDocument/2006/relationships/image" Target="../media/image108.png"/></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86.xml"/><Relationship Id="rId1" Type="http://schemas.openxmlformats.org/officeDocument/2006/relationships/slideLayout" Target="../slideLayouts/slideLayout20.xml"/></Relationships>
</file>

<file path=ppt/slides/_rels/slide111.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87.xml"/><Relationship Id="rId1" Type="http://schemas.openxmlformats.org/officeDocument/2006/relationships/slideLayout" Target="../slideLayouts/slideLayout20.xml"/></Relationships>
</file>

<file path=ppt/slides/_rels/slide112.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88.xml"/><Relationship Id="rId1" Type="http://schemas.openxmlformats.org/officeDocument/2006/relationships/slideLayout" Target="../slideLayouts/slideLayout20.xml"/></Relationships>
</file>

<file path=ppt/slides/_rels/slide113.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89.xml"/><Relationship Id="rId1" Type="http://schemas.openxmlformats.org/officeDocument/2006/relationships/slideLayout" Target="../slideLayouts/slideLayout20.xml"/></Relationships>
</file>

<file path=ppt/slides/_rels/slide114.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90.xml"/><Relationship Id="rId1" Type="http://schemas.openxmlformats.org/officeDocument/2006/relationships/slideLayout" Target="../slideLayouts/slideLayout20.xml"/><Relationship Id="rId4" Type="http://schemas.openxmlformats.org/officeDocument/2006/relationships/image" Target="../media/image114.png"/></Relationships>
</file>

<file path=ppt/slides/_rels/slide11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91.xml"/><Relationship Id="rId1" Type="http://schemas.openxmlformats.org/officeDocument/2006/relationships/slideLayout" Target="../slideLayouts/slideLayout20.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s>
</file>

<file path=ppt/slides/_rels/slide11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92.xml"/><Relationship Id="rId1" Type="http://schemas.openxmlformats.org/officeDocument/2006/relationships/slideLayout" Target="../slideLayouts/slideLayout20.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0.xml"/></Relationships>
</file>

<file path=ppt/slides/_rels/slide118.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94.xml"/><Relationship Id="rId1" Type="http://schemas.openxmlformats.org/officeDocument/2006/relationships/slideLayout" Target="../slideLayouts/slideLayout20.xml"/></Relationships>
</file>

<file path=ppt/slides/_rels/slide119.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95.xml"/><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96.xml"/><Relationship Id="rId1" Type="http://schemas.openxmlformats.org/officeDocument/2006/relationships/slideLayout" Target="../slideLayouts/slideLayout20.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0.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0.xml"/></Relationships>
</file>

<file path=ppt/slides/_rels/slide123.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99.xml"/><Relationship Id="rId1" Type="http://schemas.openxmlformats.org/officeDocument/2006/relationships/slideLayout" Target="../slideLayouts/slideLayout20.xml"/></Relationships>
</file>

<file path=ppt/slides/_rels/slide124.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100.xml"/><Relationship Id="rId1" Type="http://schemas.openxmlformats.org/officeDocument/2006/relationships/slideLayout" Target="../slideLayouts/slideLayout20.xml"/></Relationships>
</file>

<file path=ppt/slides/_rels/slide125.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101.xml"/><Relationship Id="rId1" Type="http://schemas.openxmlformats.org/officeDocument/2006/relationships/slideLayout" Target="../slideLayouts/slideLayout20.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0.xml"/></Relationships>
</file>

<file path=ppt/slides/_rels/slide127.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103.xml"/><Relationship Id="rId1" Type="http://schemas.openxmlformats.org/officeDocument/2006/relationships/slideLayout" Target="../slideLayouts/slideLayout20.xml"/></Relationships>
</file>

<file path=ppt/slides/_rels/slide128.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104.xml"/><Relationship Id="rId1" Type="http://schemas.openxmlformats.org/officeDocument/2006/relationships/slideLayout" Target="../slideLayouts/slideLayout20.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0.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8.png"/></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20.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20.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20.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20.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36.xml.rels><?xml version="1.0" encoding="UTF-8" standalone="yes"?>
<Relationships xmlns="http://schemas.openxmlformats.org/package/2006/relationships"><Relationship Id="rId2" Type="http://schemas.openxmlformats.org/officeDocument/2006/relationships/hyperlink" Target="https://www.statisticshowto.datasciencecentral.com/probability-and-statistics/t-test/" TargetMode="External"/><Relationship Id="rId1" Type="http://schemas.openxmlformats.org/officeDocument/2006/relationships/slideLayout" Target="../slideLayouts/slideLayout20.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18.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18.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21.xml"/></Relationships>
</file>

<file path=ppt/slides/_rels/slide141.xml.rels><?xml version="1.0" encoding="UTF-8" standalone="yes"?>
<Relationships xmlns="http://schemas.openxmlformats.org/package/2006/relationships"><Relationship Id="rId3" Type="http://schemas.openxmlformats.org/officeDocument/2006/relationships/hyperlink" Target="https://towardsdatascience.com/the-ultimate-guide-to-data-cleaning-3969843991d4" TargetMode="External"/><Relationship Id="rId2" Type="http://schemas.openxmlformats.org/officeDocument/2006/relationships/notesSlide" Target="../notesSlides/notesSlide114.xml"/><Relationship Id="rId1" Type="http://schemas.openxmlformats.org/officeDocument/2006/relationships/slideLayout" Target="../slideLayouts/slideLayout21.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21.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21.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21.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21.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21.xml"/></Relationships>
</file>

<file path=ppt/slides/_rels/slide147.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120.xml"/><Relationship Id="rId1" Type="http://schemas.openxmlformats.org/officeDocument/2006/relationships/slideLayout" Target="../slideLayouts/slideLayout21.xml"/><Relationship Id="rId4" Type="http://schemas.openxmlformats.org/officeDocument/2006/relationships/image" Target="../media/image122.png"/></Relationships>
</file>

<file path=ppt/slides/_rels/slide148.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121.xml"/><Relationship Id="rId1" Type="http://schemas.openxmlformats.org/officeDocument/2006/relationships/slideLayout" Target="../slideLayouts/slideLayout21.xml"/></Relationships>
</file>

<file path=ppt/slides/_rels/slide149.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122.xml"/><Relationship Id="rId1" Type="http://schemas.openxmlformats.org/officeDocument/2006/relationships/slideLayout" Target="../slideLayouts/slideLayout21.xml"/><Relationship Id="rId4" Type="http://schemas.openxmlformats.org/officeDocument/2006/relationships/image" Target="../media/image12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21.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21.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21.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21.xml"/></Relationships>
</file>

<file path=ppt/slides/_rels/slide154.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127.xml"/><Relationship Id="rId1" Type="http://schemas.openxmlformats.org/officeDocument/2006/relationships/slideLayout" Target="../slideLayouts/slideLayout21.xml"/></Relationships>
</file>

<file path=ppt/slides/_rels/slide155.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128.xml"/><Relationship Id="rId1" Type="http://schemas.openxmlformats.org/officeDocument/2006/relationships/slideLayout" Target="../slideLayouts/slideLayout21.xml"/><Relationship Id="rId4" Type="http://schemas.openxmlformats.org/officeDocument/2006/relationships/image" Target="../media/image126.png"/></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21.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21.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21.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21.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21.xml"/></Relationships>
</file>

<file path=ppt/slides/_rels/slide161.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134.xml"/><Relationship Id="rId1" Type="http://schemas.openxmlformats.org/officeDocument/2006/relationships/slideLayout" Target="../slideLayouts/slideLayout21.xml"/></Relationships>
</file>

<file path=ppt/slides/_rels/slide162.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35.xml"/><Relationship Id="rId1" Type="http://schemas.openxmlformats.org/officeDocument/2006/relationships/slideLayout" Target="../slideLayouts/slideLayout21.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21.xml"/></Relationships>
</file>

<file path=ppt/slides/_rels/slide164.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137.xml"/><Relationship Id="rId1" Type="http://schemas.openxmlformats.org/officeDocument/2006/relationships/slideLayout" Target="../slideLayouts/slideLayout21.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17.xml"/></Relationships>
</file>

<file path=ppt/slides/_rels/slide166.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139.xml"/><Relationship Id="rId1" Type="http://schemas.openxmlformats.org/officeDocument/2006/relationships/slideLayout" Target="../slideLayouts/slideLayout21.xml"/><Relationship Id="rId4" Type="http://schemas.openxmlformats.org/officeDocument/2006/relationships/image" Target="../media/image131.png"/></Relationships>
</file>

<file path=ppt/slides/_rels/slide167.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140.xml"/><Relationship Id="rId1" Type="http://schemas.openxmlformats.org/officeDocument/2006/relationships/slideLayout" Target="../slideLayouts/slideLayout21.xml"/></Relationships>
</file>

<file path=ppt/slides/_rels/slide168.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141.xml"/><Relationship Id="rId1" Type="http://schemas.openxmlformats.org/officeDocument/2006/relationships/slideLayout" Target="../slideLayouts/slideLayout21.xml"/><Relationship Id="rId4" Type="http://schemas.openxmlformats.org/officeDocument/2006/relationships/hyperlink" Target="https://en.wikipedia.org/wiki/Correlation_and_dependence" TargetMode="Externa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43.xml"/><Relationship Id="rId1" Type="http://schemas.openxmlformats.org/officeDocument/2006/relationships/slideLayout" Target="../slideLayouts/slideLayout17.xml"/><Relationship Id="rId4" Type="http://schemas.openxmlformats.org/officeDocument/2006/relationships/image" Target="../media/image134.png"/></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17.xml"/></Relationships>
</file>

<file path=ppt/slides/_rels/slide172.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145.xml"/><Relationship Id="rId1" Type="http://schemas.openxmlformats.org/officeDocument/2006/relationships/slideLayout" Target="../slideLayouts/slideLayout21.xml"/><Relationship Id="rId4" Type="http://schemas.openxmlformats.org/officeDocument/2006/relationships/image" Target="../media/image136.png"/></Relationships>
</file>

<file path=ppt/slides/_rels/slide173.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146.xml"/><Relationship Id="rId1" Type="http://schemas.openxmlformats.org/officeDocument/2006/relationships/slideLayout" Target="../slideLayouts/slideLayout17.xml"/><Relationship Id="rId4" Type="http://schemas.openxmlformats.org/officeDocument/2006/relationships/image" Target="../media/image138.png"/></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3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3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9.xml"/><Relationship Id="rId1" Type="http://schemas.openxmlformats.org/officeDocument/2006/relationships/slideLayout" Target="../slideLayouts/slideLayout13.xml"/><Relationship Id="rId4" Type="http://schemas.openxmlformats.org/officeDocument/2006/relationships/image" Target="../media/image43.png"/></Relationships>
</file>

<file path=ppt/slides/_rels/slide4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4.xml"/><Relationship Id="rId1" Type="http://schemas.openxmlformats.org/officeDocument/2006/relationships/slideLayout" Target="../slideLayouts/slideLayout13.xml"/><Relationship Id="rId4" Type="http://schemas.openxmlformats.org/officeDocument/2006/relationships/image" Target="../media/image48.png"/></Relationships>
</file>

<file path=ppt/slides/_rels/slide4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5.xml"/><Relationship Id="rId1" Type="http://schemas.openxmlformats.org/officeDocument/2006/relationships/slideLayout" Target="../slideLayouts/slideLayout13.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5.xml.rels><?xml version="1.0" encoding="UTF-8" standalone="yes"?>
<Relationships xmlns="http://schemas.openxmlformats.org/package/2006/relationships"><Relationship Id="rId3" Type="http://schemas.openxmlformats.org/officeDocument/2006/relationships/image" Target="../media/image4.wmf"/><Relationship Id="rId2" Type="http://schemas.openxmlformats.org/officeDocument/2006/relationships/oleObject" Target="../embeddings/oleObject1.bin"/><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4.xml"/></Relationships>
</file>

<file path=ppt/slides/_rels/slide5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7.xml"/><Relationship Id="rId1" Type="http://schemas.openxmlformats.org/officeDocument/2006/relationships/slideLayout" Target="../slideLayouts/slideLayout13.xml"/><Relationship Id="rId4" Type="http://schemas.openxmlformats.org/officeDocument/2006/relationships/image" Target="../media/image54.png"/></Relationships>
</file>

<file path=ppt/slides/_rels/slide5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8.xml"/><Relationship Id="rId1" Type="http://schemas.openxmlformats.org/officeDocument/2006/relationships/slideLayout" Target="../slideLayouts/slideLayout13.xml"/><Relationship Id="rId4" Type="http://schemas.openxmlformats.org/officeDocument/2006/relationships/image" Target="../media/image56.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1.xml"/><Relationship Id="rId1" Type="http://schemas.openxmlformats.org/officeDocument/2006/relationships/slideLayout" Target="../slideLayouts/slideLayout14.xml"/></Relationships>
</file>

<file path=ppt/slides/_rels/slide5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2.xml"/><Relationship Id="rId1" Type="http://schemas.openxmlformats.org/officeDocument/2006/relationships/slideLayout" Target="../slideLayouts/slideLayout14.xml"/><Relationship Id="rId4" Type="http://schemas.openxmlformats.org/officeDocument/2006/relationships/image" Target="../media/image59.png"/></Relationships>
</file>

<file path=ppt/slides/_rels/slide5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3.xml"/><Relationship Id="rId1" Type="http://schemas.openxmlformats.org/officeDocument/2006/relationships/slideLayout" Target="../slideLayouts/slideLayout14.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6.xml"/><Relationship Id="rId1" Type="http://schemas.openxmlformats.org/officeDocument/2006/relationships/slideLayout" Target="../slideLayouts/slideLayout13.xml"/><Relationship Id="rId4" Type="http://schemas.openxmlformats.org/officeDocument/2006/relationships/image" Target="../media/image62.png"/></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8.xml"/><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9.xml"/><Relationship Id="rId1" Type="http://schemas.openxmlformats.org/officeDocument/2006/relationships/slideLayout" Target="../slideLayouts/slideLayout13.xml"/><Relationship Id="rId4" Type="http://schemas.openxmlformats.org/officeDocument/2006/relationships/image" Target="../media/image65.png"/></Relationships>
</file>

<file path=ppt/slides/_rels/slide6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0.xml"/><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1.xml"/><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2.xml"/><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3.xml"/><Relationship Id="rId1" Type="http://schemas.openxmlformats.org/officeDocument/2006/relationships/slideLayout" Target="../slideLayouts/slideLayout13.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s>
</file>

<file path=ppt/slides/_rels/slide6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4.xml"/><Relationship Id="rId1" Type="http://schemas.openxmlformats.org/officeDocument/2006/relationships/slideLayout" Target="../slideLayouts/slideLayout13.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46.xml"/><Relationship Id="rId1" Type="http://schemas.openxmlformats.org/officeDocument/2006/relationships/slideLayout" Target="../slideLayouts/slideLayout15.xml"/><Relationship Id="rId4" Type="http://schemas.openxmlformats.org/officeDocument/2006/relationships/image" Target="../media/image76.png"/></Relationships>
</file>

<file path=ppt/slides/_rels/slide7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47.xml"/><Relationship Id="rId1" Type="http://schemas.openxmlformats.org/officeDocument/2006/relationships/slideLayout" Target="../slideLayouts/slideLayout15.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png"/></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6.xml"/></Relationships>
</file>

<file path=ppt/slides/_rels/slide7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49.xml"/><Relationship Id="rId1" Type="http://schemas.openxmlformats.org/officeDocument/2006/relationships/slideLayout" Target="../slideLayouts/slideLayout15.xml"/><Relationship Id="rId5" Type="http://schemas.openxmlformats.org/officeDocument/2006/relationships/image" Target="../media/image83.png"/><Relationship Id="rId4" Type="http://schemas.openxmlformats.org/officeDocument/2006/relationships/image" Target="../media/image82.png"/></Relationships>
</file>

<file path=ppt/slides/_rels/slide74.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50.xml"/><Relationship Id="rId1" Type="http://schemas.openxmlformats.org/officeDocument/2006/relationships/slideLayout" Target="../slideLayouts/slideLayout16.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5.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6.xml"/></Relationships>
</file>

<file path=ppt/slides/_rels/slide7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53.xml"/><Relationship Id="rId1" Type="http://schemas.openxmlformats.org/officeDocument/2006/relationships/slideLayout" Target="../slideLayouts/slideLayout16.xml"/></Relationships>
</file>

<file path=ppt/slides/_rels/slide7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54.xml"/><Relationship Id="rId1" Type="http://schemas.openxmlformats.org/officeDocument/2006/relationships/slideLayout" Target="../slideLayouts/slideLayout16.xml"/></Relationships>
</file>

<file path=ppt/slides/_rels/slide79.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55.xml"/><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56.xml"/><Relationship Id="rId1" Type="http://schemas.openxmlformats.org/officeDocument/2006/relationships/slideLayout" Target="../slideLayouts/slideLayout16.xml"/><Relationship Id="rId4" Type="http://schemas.openxmlformats.org/officeDocument/2006/relationships/image" Target="../media/image88.png"/></Relationships>
</file>

<file path=ppt/slides/_rels/slide81.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57.xml"/><Relationship Id="rId1" Type="http://schemas.openxmlformats.org/officeDocument/2006/relationships/slideLayout" Target="../slideLayouts/slideLayout16.xml"/></Relationships>
</file>

<file path=ppt/slides/_rels/slide8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58.xml"/><Relationship Id="rId1" Type="http://schemas.openxmlformats.org/officeDocument/2006/relationships/slideLayout" Target="../slideLayouts/slideLayout16.xml"/></Relationships>
</file>

<file path=ppt/slides/_rels/slide83.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59.xml"/><Relationship Id="rId1" Type="http://schemas.openxmlformats.org/officeDocument/2006/relationships/slideLayout" Target="../slideLayouts/slideLayout16.xml"/></Relationships>
</file>

<file path=ppt/slides/_rels/slide84.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60.xml"/><Relationship Id="rId1" Type="http://schemas.openxmlformats.org/officeDocument/2006/relationships/slideLayout" Target="../slideLayouts/slideLayout16.xml"/></Relationships>
</file>

<file path=ppt/slides/_rels/slide85.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61.xml"/><Relationship Id="rId1" Type="http://schemas.openxmlformats.org/officeDocument/2006/relationships/slideLayout" Target="../slideLayouts/slideLayout16.xml"/></Relationships>
</file>

<file path=ppt/slides/_rels/slide86.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62.xml"/><Relationship Id="rId1" Type="http://schemas.openxmlformats.org/officeDocument/2006/relationships/slideLayout" Target="../slideLayouts/slideLayout16.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6.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7.xml"/></Relationships>
</file>

<file path=ppt/slides/_rels/slide89.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65.xml"/><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66.xml"/><Relationship Id="rId1" Type="http://schemas.openxmlformats.org/officeDocument/2006/relationships/slideLayout" Target="../slideLayouts/slideLayout17.xml"/></Relationships>
</file>

<file path=ppt/slides/_rels/slide91.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67.xml"/><Relationship Id="rId1" Type="http://schemas.openxmlformats.org/officeDocument/2006/relationships/slideLayout" Target="../slideLayouts/slideLayout17.xml"/></Relationships>
</file>

<file path=ppt/slides/_rels/slide92.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68.xml"/><Relationship Id="rId1" Type="http://schemas.openxmlformats.org/officeDocument/2006/relationships/slideLayout" Target="../slideLayouts/slideLayout17.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7.xml"/></Relationships>
</file>

<file path=ppt/slides/_rels/slide94.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70.xml"/><Relationship Id="rId1" Type="http://schemas.openxmlformats.org/officeDocument/2006/relationships/slideLayout" Target="../slideLayouts/slideLayout17.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7.xml"/></Relationships>
</file>

<file path=ppt/slides/_rels/slide96.xml.rels><?xml version="1.0" encoding="UTF-8" standalone="yes"?>
<Relationships xmlns="http://schemas.openxmlformats.org/package/2006/relationships"><Relationship Id="rId3" Type="http://schemas.openxmlformats.org/officeDocument/2006/relationships/hyperlink" Target="http://na/" TargetMode="External"/><Relationship Id="rId2" Type="http://schemas.openxmlformats.org/officeDocument/2006/relationships/notesSlide" Target="../notesSlides/notesSlide72.xml"/><Relationship Id="rId1" Type="http://schemas.openxmlformats.org/officeDocument/2006/relationships/slideLayout" Target="../slideLayouts/slideLayout17.xml"/></Relationships>
</file>

<file path=ppt/slides/_rels/slide97.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73.xml"/><Relationship Id="rId1" Type="http://schemas.openxmlformats.org/officeDocument/2006/relationships/slideLayout" Target="../slideLayouts/slideLayout17.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7.xml"/></Relationships>
</file>

<file path=ppt/slides/_rels/slide99.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75.xml"/><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E0A68E-BB63-4C79-8A63-A0119A261DE9}"/>
              </a:ext>
            </a:extLst>
          </p:cNvPr>
          <p:cNvSpPr>
            <a:spLocks noGrp="1"/>
          </p:cNvSpPr>
          <p:nvPr>
            <p:ph type="ctrTitle"/>
          </p:nvPr>
        </p:nvSpPr>
        <p:spPr/>
        <p:txBody>
          <a:bodyPr/>
          <a:lstStyle/>
          <a:p>
            <a:r>
              <a:rPr lang="en-IN" dirty="0"/>
              <a:t>Basic Statistics</a:t>
            </a:r>
          </a:p>
        </p:txBody>
      </p:sp>
    </p:spTree>
    <p:extLst>
      <p:ext uri="{BB962C8B-B14F-4D97-AF65-F5344CB8AC3E}">
        <p14:creationId xmlns:p14="http://schemas.microsoft.com/office/powerpoint/2010/main" val="16650583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F3DAF5B-658F-4212-96F0-E836CC918194}"/>
              </a:ext>
            </a:extLst>
          </p:cNvPr>
          <p:cNvSpPr/>
          <p:nvPr/>
        </p:nvSpPr>
        <p:spPr>
          <a:xfrm>
            <a:off x="4419600" y="152400"/>
            <a:ext cx="3836894" cy="7171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Levels of Measurement Scales</a:t>
            </a:r>
          </a:p>
        </p:txBody>
      </p:sp>
      <p:sp>
        <p:nvSpPr>
          <p:cNvPr id="3" name="TextBox 2">
            <a:extLst>
              <a:ext uri="{FF2B5EF4-FFF2-40B4-BE49-F238E27FC236}">
                <a16:creationId xmlns:a16="http://schemas.microsoft.com/office/drawing/2014/main" id="{A99C87AE-B8C4-4DEF-BD46-74FF11186B5E}"/>
              </a:ext>
            </a:extLst>
          </p:cNvPr>
          <p:cNvSpPr txBox="1"/>
          <p:nvPr/>
        </p:nvSpPr>
        <p:spPr>
          <a:xfrm>
            <a:off x="779928" y="1129553"/>
            <a:ext cx="8901953" cy="5355312"/>
          </a:xfrm>
          <a:prstGeom prst="rect">
            <a:avLst/>
          </a:prstGeom>
          <a:noFill/>
        </p:spPr>
        <p:txBody>
          <a:bodyPr wrap="square" rtlCol="0">
            <a:spAutoFit/>
          </a:bodyPr>
          <a:lstStyle/>
          <a:p>
            <a:pPr marL="342900" indent="-342900">
              <a:buAutoNum type="arabicParenR"/>
            </a:pPr>
            <a:r>
              <a:rPr lang="en-IN" dirty="0"/>
              <a:t>Nominal:</a:t>
            </a:r>
          </a:p>
          <a:p>
            <a:pPr marL="342900" indent="-342900">
              <a:buAutoNum type="arabicParenR"/>
            </a:pPr>
            <a:endParaRPr lang="en-IN" dirty="0"/>
          </a:p>
          <a:p>
            <a:pPr marL="800100" lvl="1" indent="-342900">
              <a:buFont typeface="Arial" panose="020B0604020202020204" pitchFamily="34" charset="0"/>
              <a:buChar char="•"/>
            </a:pPr>
            <a:r>
              <a:rPr lang="en-US" b="0" i="0" dirty="0">
                <a:effectLst/>
              </a:rPr>
              <a:t>Nominal scale is a naming scale, where variables are simply “named” or labeled, with no specific order</a:t>
            </a:r>
            <a:endParaRPr lang="en-IN" dirty="0"/>
          </a:p>
          <a:p>
            <a:pPr marL="342900" indent="-342900">
              <a:buAutoNum type="arabicParenR"/>
            </a:pPr>
            <a:endParaRPr lang="en-IN" dirty="0"/>
          </a:p>
          <a:p>
            <a:pPr marL="342900" indent="-342900">
              <a:buAutoNum type="arabicParenR"/>
            </a:pPr>
            <a:endParaRPr lang="en-IN" dirty="0"/>
          </a:p>
          <a:p>
            <a:pPr marL="342900" indent="-342900">
              <a:buAutoNum type="arabicParenR"/>
            </a:pPr>
            <a:r>
              <a:rPr lang="en-IN" dirty="0"/>
              <a:t>Ordinal</a:t>
            </a:r>
          </a:p>
          <a:p>
            <a:pPr marL="342900" indent="-342900">
              <a:buAutoNum type="arabicParenR"/>
            </a:pPr>
            <a:endParaRPr lang="en-IN" dirty="0"/>
          </a:p>
          <a:p>
            <a:pPr marL="800100" lvl="1" indent="-342900">
              <a:buFont typeface="Arial" panose="020B0604020202020204" pitchFamily="34" charset="0"/>
              <a:buChar char="•"/>
            </a:pPr>
            <a:r>
              <a:rPr lang="en-US" b="0" i="0" dirty="0">
                <a:effectLst/>
              </a:rPr>
              <a:t> Ordinal scale has all its variables in a specific order, beyond just naming them</a:t>
            </a:r>
            <a:endParaRPr lang="en-IN" dirty="0"/>
          </a:p>
          <a:p>
            <a:pPr marL="342900" indent="-342900">
              <a:buAutoNum type="arabicParenR"/>
            </a:pPr>
            <a:endParaRPr lang="en-IN" dirty="0"/>
          </a:p>
          <a:p>
            <a:pPr marL="342900" indent="-342900">
              <a:buAutoNum type="arabicParenR"/>
            </a:pPr>
            <a:r>
              <a:rPr lang="en-IN" dirty="0"/>
              <a:t>Interval</a:t>
            </a:r>
          </a:p>
          <a:p>
            <a:pPr marL="800100" lvl="1" indent="-342900">
              <a:buFont typeface="Arial" panose="020B0604020202020204" pitchFamily="34" charset="0"/>
              <a:buChar char="•"/>
            </a:pPr>
            <a:endParaRPr lang="en-IN" dirty="0"/>
          </a:p>
          <a:p>
            <a:pPr marL="800100" lvl="1" indent="-342900">
              <a:buFont typeface="Arial" panose="020B0604020202020204" pitchFamily="34" charset="0"/>
              <a:buChar char="•"/>
            </a:pPr>
            <a:r>
              <a:rPr lang="en-US" b="0" i="0" dirty="0">
                <a:effectLst/>
              </a:rPr>
              <a:t>Interval scale offers labels, order, as well as, a specific interval between each of its variable options. </a:t>
            </a:r>
            <a:endParaRPr lang="en-IN" dirty="0"/>
          </a:p>
          <a:p>
            <a:pPr marL="342900" indent="-342900">
              <a:buAutoNum type="arabicParenR"/>
            </a:pPr>
            <a:endParaRPr lang="en-IN" dirty="0"/>
          </a:p>
          <a:p>
            <a:pPr marL="342900" indent="-342900">
              <a:buAutoNum type="arabicParenR"/>
            </a:pPr>
            <a:r>
              <a:rPr lang="en-IN" dirty="0"/>
              <a:t>Ratio</a:t>
            </a:r>
          </a:p>
          <a:p>
            <a:pPr marL="342900" indent="-342900">
              <a:buAutoNum type="arabicParenR"/>
            </a:pPr>
            <a:endParaRPr lang="en-IN" dirty="0"/>
          </a:p>
          <a:p>
            <a:pPr marL="800100" lvl="1" indent="-342900">
              <a:buFont typeface="Arial" panose="020B0604020202020204" pitchFamily="34" charset="0"/>
              <a:buChar char="•"/>
            </a:pPr>
            <a:r>
              <a:rPr lang="en-US" b="0" i="0" dirty="0">
                <a:effectLst/>
              </a:rPr>
              <a:t>Ratio scale bears all the characteristics of an interval scale, in addition to that, it can also accommodate the value of “zero” on any of its variables.</a:t>
            </a:r>
            <a:endParaRPr lang="en-IN" dirty="0"/>
          </a:p>
        </p:txBody>
      </p:sp>
    </p:spTree>
    <p:extLst>
      <p:ext uri="{BB962C8B-B14F-4D97-AF65-F5344CB8AC3E}">
        <p14:creationId xmlns:p14="http://schemas.microsoft.com/office/powerpoint/2010/main" val="228654957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pic>
        <p:nvPicPr>
          <p:cNvPr id="177" name="Google Shape;177;p13"/>
          <p:cNvPicPr preferRelativeResize="0"/>
          <p:nvPr/>
        </p:nvPicPr>
        <p:blipFill rotWithShape="1">
          <a:blip r:embed="rId3">
            <a:alphaModFix/>
          </a:blip>
          <a:srcRect/>
          <a:stretch/>
        </p:blipFill>
        <p:spPr>
          <a:xfrm>
            <a:off x="581171" y="1138723"/>
            <a:ext cx="1946617" cy="773574"/>
          </a:xfrm>
          <a:prstGeom prst="rect">
            <a:avLst/>
          </a:prstGeom>
          <a:noFill/>
          <a:ln>
            <a:noFill/>
          </a:ln>
        </p:spPr>
      </p:pic>
      <p:sp>
        <p:nvSpPr>
          <p:cNvPr id="178" name="Google Shape;178;p13"/>
          <p:cNvSpPr/>
          <p:nvPr/>
        </p:nvSpPr>
        <p:spPr>
          <a:xfrm>
            <a:off x="274173" y="2328915"/>
            <a:ext cx="5821827" cy="1107996"/>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200" b="0" i="0" u="none" strike="noStrike" kern="1200" cap="none" spc="0" normalizeH="0" baseline="0" noProof="0" dirty="0">
                <a:ln>
                  <a:noFill/>
                </a:ln>
                <a:solidFill>
                  <a:prstClr val="black"/>
                </a:solidFill>
                <a:effectLst/>
                <a:uLnTx/>
                <a:uFillTx/>
                <a:latin typeface="Garamond"/>
                <a:ea typeface="Garamond"/>
                <a:cs typeface="Garamond"/>
                <a:sym typeface="Garamond"/>
              </a:rPr>
              <a:t>O: Observed Frequency in the data for each type </a:t>
            </a:r>
            <a:endParaRPr kumimoji="0"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200" b="0" i="0" u="none" strike="noStrike" kern="1200" cap="none" spc="0" normalizeH="0" baseline="0" noProof="0" dirty="0">
                <a:ln>
                  <a:noFill/>
                </a:ln>
                <a:solidFill>
                  <a:prstClr val="black"/>
                </a:solidFill>
                <a:effectLst/>
                <a:uLnTx/>
                <a:uFillTx/>
                <a:latin typeface="Garamond"/>
                <a:ea typeface="Garamond"/>
                <a:cs typeface="Garamond"/>
                <a:sym typeface="Garamond"/>
              </a:rPr>
              <a:t>E: Expected Frequency to see of each type if the null hypothesis was true.</a:t>
            </a:r>
            <a:endParaRPr kumimoji="0"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79" name="Google Shape;179;p13"/>
          <p:cNvPicPr preferRelativeResize="0"/>
          <p:nvPr/>
        </p:nvPicPr>
        <p:blipFill rotWithShape="1">
          <a:blip r:embed="rId4">
            <a:alphaModFix/>
          </a:blip>
          <a:srcRect/>
          <a:stretch/>
        </p:blipFill>
        <p:spPr>
          <a:xfrm>
            <a:off x="1634490" y="3868018"/>
            <a:ext cx="8534400" cy="838200"/>
          </a:xfrm>
          <a:prstGeom prst="rect">
            <a:avLst/>
          </a:prstGeom>
          <a:noFill/>
          <a:ln w="9525" cap="flat" cmpd="sng">
            <a:solidFill>
              <a:srgbClr val="9F1170"/>
            </a:solidFill>
            <a:prstDash val="solid"/>
            <a:round/>
            <a:headEnd type="none" w="sm" len="sm"/>
            <a:tailEnd type="none" w="sm" len="sm"/>
          </a:ln>
        </p:spPr>
      </p:pic>
      <p:pic>
        <p:nvPicPr>
          <p:cNvPr id="180" name="Google Shape;180;p13"/>
          <p:cNvPicPr preferRelativeResize="0"/>
          <p:nvPr/>
        </p:nvPicPr>
        <p:blipFill rotWithShape="1">
          <a:blip r:embed="rId5">
            <a:alphaModFix/>
          </a:blip>
          <a:srcRect/>
          <a:stretch/>
        </p:blipFill>
        <p:spPr>
          <a:xfrm>
            <a:off x="1634490" y="5033086"/>
            <a:ext cx="9982200" cy="1574800"/>
          </a:xfrm>
          <a:prstGeom prst="rect">
            <a:avLst/>
          </a:prstGeom>
          <a:noFill/>
          <a:ln w="9525" cap="flat" cmpd="sng">
            <a:solidFill>
              <a:srgbClr val="7030A0"/>
            </a:solidFill>
            <a:prstDash val="solid"/>
            <a:round/>
            <a:headEnd type="none" w="sm" len="sm"/>
            <a:tailEnd type="none" w="sm" len="sm"/>
          </a:ln>
        </p:spPr>
      </p:pic>
      <p:pic>
        <p:nvPicPr>
          <p:cNvPr id="181" name="Google Shape;181;p13"/>
          <p:cNvPicPr preferRelativeResize="0"/>
          <p:nvPr/>
        </p:nvPicPr>
        <p:blipFill rotWithShape="1">
          <a:blip r:embed="rId6">
            <a:alphaModFix/>
          </a:blip>
          <a:srcRect/>
          <a:stretch/>
        </p:blipFill>
        <p:spPr>
          <a:xfrm>
            <a:off x="6765703" y="2152161"/>
            <a:ext cx="5348643" cy="1276838"/>
          </a:xfrm>
          <a:prstGeom prst="rect">
            <a:avLst/>
          </a:prstGeom>
          <a:noFill/>
          <a:ln w="9525" cap="flat" cmpd="sng">
            <a:solidFill>
              <a:srgbClr val="FF0000"/>
            </a:solidFill>
            <a:prstDash val="solid"/>
            <a:round/>
            <a:headEnd type="none" w="sm" len="sm"/>
            <a:tailEnd type="none" w="sm" len="sm"/>
          </a:ln>
        </p:spPr>
      </p:pic>
    </p:spTree>
    <p:extLst>
      <p:ext uri="{BB962C8B-B14F-4D97-AF65-F5344CB8AC3E}">
        <p14:creationId xmlns:p14="http://schemas.microsoft.com/office/powerpoint/2010/main" val="173107893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14"/>
          <p:cNvSpPr/>
          <p:nvPr/>
        </p:nvSpPr>
        <p:spPr>
          <a:xfrm>
            <a:off x="0" y="0"/>
            <a:ext cx="2695931" cy="723275"/>
          </a:xfrm>
          <a:prstGeom prst="rect">
            <a:avLst/>
          </a:prstGeom>
          <a:noFill/>
          <a:ln>
            <a:noFill/>
          </a:ln>
        </p:spPr>
        <p:txBody>
          <a:bodyPr spcFirstLastPara="1" wrap="square" lIns="91425" tIns="45700" rIns="91425" bIns="45700" anchor="b" anchorCtr="0">
            <a:norm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en-IN" sz="3875" b="0" i="0" u="none" strike="noStrike" kern="1200" cap="none" spc="0" normalizeH="0" baseline="0" noProof="0" dirty="0">
                <a:ln>
                  <a:noFill/>
                </a:ln>
                <a:solidFill>
                  <a:srgbClr val="FF9300"/>
                </a:solidFill>
                <a:effectLst/>
                <a:uLnTx/>
                <a:uFillTx/>
                <a:latin typeface="Garamond"/>
                <a:ea typeface="Garamond"/>
                <a:cs typeface="Garamond"/>
                <a:sym typeface="Garamond"/>
              </a:rPr>
              <a:t>Test statistic</a:t>
            </a:r>
            <a:endParaRPr kumimoji="0"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87" name="Google Shape;187;p14"/>
          <p:cNvPicPr preferRelativeResize="0"/>
          <p:nvPr/>
        </p:nvPicPr>
        <p:blipFill rotWithShape="1">
          <a:blip r:embed="rId3">
            <a:alphaModFix/>
          </a:blip>
          <a:srcRect/>
          <a:stretch/>
        </p:blipFill>
        <p:spPr>
          <a:xfrm>
            <a:off x="515487" y="1379968"/>
            <a:ext cx="1664955" cy="600757"/>
          </a:xfrm>
          <a:prstGeom prst="rect">
            <a:avLst/>
          </a:prstGeom>
          <a:noFill/>
          <a:ln>
            <a:noFill/>
          </a:ln>
        </p:spPr>
      </p:pic>
      <p:pic>
        <p:nvPicPr>
          <p:cNvPr id="188" name="Google Shape;188;p14"/>
          <p:cNvPicPr preferRelativeResize="0"/>
          <p:nvPr/>
        </p:nvPicPr>
        <p:blipFill rotWithShape="1">
          <a:blip r:embed="rId4">
            <a:alphaModFix/>
          </a:blip>
          <a:srcRect/>
          <a:stretch/>
        </p:blipFill>
        <p:spPr>
          <a:xfrm>
            <a:off x="4029710" y="1053625"/>
            <a:ext cx="5880100" cy="1854200"/>
          </a:xfrm>
          <a:prstGeom prst="rect">
            <a:avLst/>
          </a:prstGeom>
          <a:noFill/>
          <a:ln>
            <a:noFill/>
          </a:ln>
        </p:spPr>
      </p:pic>
      <p:pic>
        <p:nvPicPr>
          <p:cNvPr id="189" name="Google Shape;189;p14"/>
          <p:cNvPicPr preferRelativeResize="0"/>
          <p:nvPr/>
        </p:nvPicPr>
        <p:blipFill rotWithShape="1">
          <a:blip r:embed="rId5">
            <a:alphaModFix/>
          </a:blip>
          <a:srcRect/>
          <a:stretch/>
        </p:blipFill>
        <p:spPr>
          <a:xfrm>
            <a:off x="5552709" y="5577436"/>
            <a:ext cx="6423546" cy="1013384"/>
          </a:xfrm>
          <a:prstGeom prst="rect">
            <a:avLst/>
          </a:prstGeom>
          <a:noFill/>
          <a:ln w="9525" cap="flat" cmpd="sng">
            <a:solidFill>
              <a:srgbClr val="7030A0"/>
            </a:solidFill>
            <a:prstDash val="solid"/>
            <a:round/>
            <a:headEnd type="none" w="sm" len="sm"/>
            <a:tailEnd type="none" w="sm" len="sm"/>
          </a:ln>
        </p:spPr>
      </p:pic>
      <p:pic>
        <p:nvPicPr>
          <p:cNvPr id="190" name="Google Shape;190;p14"/>
          <p:cNvPicPr preferRelativeResize="0"/>
          <p:nvPr/>
        </p:nvPicPr>
        <p:blipFill rotWithShape="1">
          <a:blip r:embed="rId6">
            <a:alphaModFix/>
          </a:blip>
          <a:srcRect/>
          <a:stretch/>
        </p:blipFill>
        <p:spPr>
          <a:xfrm>
            <a:off x="7861713" y="4067344"/>
            <a:ext cx="3898487" cy="930654"/>
          </a:xfrm>
          <a:prstGeom prst="rect">
            <a:avLst/>
          </a:prstGeom>
          <a:noFill/>
          <a:ln w="9525" cap="flat" cmpd="sng">
            <a:solidFill>
              <a:srgbClr val="FF0000"/>
            </a:solidFill>
            <a:prstDash val="solid"/>
            <a:round/>
            <a:headEnd type="none" w="sm" len="sm"/>
            <a:tailEnd type="none" w="sm" len="sm"/>
          </a:ln>
        </p:spPr>
      </p:pic>
      <p:sp>
        <p:nvSpPr>
          <p:cNvPr id="191" name="Google Shape;191;p14"/>
          <p:cNvSpPr/>
          <p:nvPr/>
        </p:nvSpPr>
        <p:spPr>
          <a:xfrm>
            <a:off x="236220" y="3950176"/>
            <a:ext cx="6096000" cy="1246495"/>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500" b="0" i="0" u="none" strike="noStrike" kern="1200" cap="none" spc="0" normalizeH="0" baseline="0" noProof="0" dirty="0">
                <a:ln>
                  <a:noFill/>
                </a:ln>
                <a:solidFill>
                  <a:srgbClr val="333333"/>
                </a:solidFill>
                <a:effectLst/>
                <a:uLnTx/>
                <a:uFillTx/>
                <a:latin typeface="Garamond"/>
                <a:ea typeface="Garamond"/>
                <a:cs typeface="Garamond"/>
                <a:sym typeface="Garamond"/>
              </a:rPr>
              <a:t>and then we sum them all to obtain the test statistic:</a:t>
            </a:r>
            <a:endParaRPr kumimoji="0"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500" b="0" i="0" u="none" strike="noStrike" kern="1200" cap="none" spc="0" normalizeH="0" baseline="0" noProof="0" dirty="0">
                <a:ln>
                  <a:noFill/>
                </a:ln>
                <a:solidFill>
                  <a:srgbClr val="333333"/>
                </a:solidFill>
                <a:effectLst/>
                <a:uLnTx/>
                <a:uFillTx/>
                <a:latin typeface="Garamond"/>
                <a:ea typeface="Garamond"/>
                <a:cs typeface="Garamond"/>
                <a:sym typeface="Garamond"/>
              </a:rPr>
              <a:t>χ2=2.78+5+2.78+5=15.56</a:t>
            </a:r>
            <a:endParaRPr kumimoji="0" sz="2500" b="0" i="0" u="none" strike="noStrike" kern="1200" cap="none" spc="0" normalizeH="0" baseline="0" noProof="0" dirty="0">
              <a:ln>
                <a:noFill/>
              </a:ln>
              <a:solidFill>
                <a:srgbClr val="333333"/>
              </a:solidFill>
              <a:effectLst/>
              <a:uLnTx/>
              <a:uFillTx/>
              <a:latin typeface="Garamond"/>
              <a:ea typeface="Garamond"/>
              <a:cs typeface="Garamond"/>
              <a:sym typeface="Garamond"/>
            </a:endParaRPr>
          </a:p>
        </p:txBody>
      </p:sp>
    </p:spTree>
    <p:extLst>
      <p:ext uri="{BB962C8B-B14F-4D97-AF65-F5344CB8AC3E}">
        <p14:creationId xmlns:p14="http://schemas.microsoft.com/office/powerpoint/2010/main" val="369785339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15"/>
          <p:cNvSpPr/>
          <p:nvPr/>
        </p:nvSpPr>
        <p:spPr>
          <a:xfrm>
            <a:off x="0" y="0"/>
            <a:ext cx="2819618" cy="723275"/>
          </a:xfrm>
          <a:prstGeom prst="rect">
            <a:avLst/>
          </a:prstGeom>
          <a:noFill/>
          <a:ln>
            <a:noFill/>
          </a:ln>
        </p:spPr>
        <p:txBody>
          <a:bodyPr spcFirstLastPara="1" wrap="square" lIns="91425" tIns="45700" rIns="91425" bIns="45700" anchor="b" anchorCtr="0">
            <a:norm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en-IN" sz="3875" b="0" i="0" u="none" strike="noStrike" kern="1200" cap="none" spc="0" normalizeH="0" baseline="0" noProof="0" dirty="0">
                <a:ln>
                  <a:noFill/>
                </a:ln>
                <a:solidFill>
                  <a:srgbClr val="FF9300"/>
                </a:solidFill>
                <a:effectLst/>
                <a:uLnTx/>
                <a:uFillTx/>
                <a:latin typeface="Garamond"/>
                <a:ea typeface="Garamond"/>
                <a:cs typeface="Garamond"/>
                <a:sym typeface="Garamond"/>
              </a:rPr>
              <a:t>Critical value</a:t>
            </a:r>
            <a:endParaRPr kumimoji="0"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97" name="Google Shape;197;p15"/>
          <p:cNvSpPr/>
          <p:nvPr/>
        </p:nvSpPr>
        <p:spPr>
          <a:xfrm>
            <a:off x="304800" y="1371570"/>
            <a:ext cx="10210800" cy="2785378"/>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500" b="0" i="0" u="none" strike="noStrike" kern="1200" cap="none" spc="0" normalizeH="0" baseline="0" noProof="0" dirty="0">
                <a:ln>
                  <a:noFill/>
                </a:ln>
                <a:solidFill>
                  <a:srgbClr val="333333"/>
                </a:solidFill>
                <a:effectLst/>
                <a:uLnTx/>
                <a:uFillTx/>
                <a:latin typeface="Garamond"/>
                <a:ea typeface="Garamond"/>
                <a:cs typeface="Garamond"/>
                <a:sym typeface="Garamond"/>
              </a:rPr>
              <a:t>df=(number of rows−1)⋅(number of columns−1)</a:t>
            </a:r>
            <a:endParaRPr kumimoji="0"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500" b="0" i="0" u="none" strike="noStrike" kern="1200" cap="none" spc="0" normalizeH="0" baseline="0" noProof="0" dirty="0">
                <a:ln>
                  <a:noFill/>
                </a:ln>
                <a:solidFill>
                  <a:srgbClr val="333333"/>
                </a:solidFill>
                <a:effectLst/>
                <a:uLnTx/>
                <a:uFillTx/>
                <a:latin typeface="Garamond"/>
                <a:ea typeface="Garamond"/>
                <a:cs typeface="Garamond"/>
                <a:sym typeface="Garamond"/>
              </a:rPr>
              <a:t>Chi-square table (α=0.05 and df=1) : The critical value is 3.84146</a:t>
            </a:r>
            <a:endParaRPr kumimoji="0"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500" b="0" i="0" u="none" strike="noStrike" kern="1200" cap="none" spc="0" normalizeH="0" baseline="0" noProof="0" dirty="0">
                <a:ln>
                  <a:noFill/>
                </a:ln>
                <a:solidFill>
                  <a:srgbClr val="333333"/>
                </a:solidFill>
                <a:effectLst/>
                <a:uLnTx/>
                <a:uFillTx/>
                <a:latin typeface="Garamond"/>
                <a:ea typeface="Garamond"/>
                <a:cs typeface="Garamond"/>
                <a:sym typeface="Garamond"/>
              </a:rPr>
              <a:t>test statistic=15.56&gt;critical value=3.84146</a:t>
            </a:r>
            <a:endParaRPr kumimoji="0"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500" b="0" i="0" u="none" strike="noStrike" kern="1200" cap="none" spc="0" normalizeH="0" baseline="0" noProof="0" dirty="0">
              <a:ln>
                <a:noFill/>
              </a:ln>
              <a:solidFill>
                <a:srgbClr val="333333"/>
              </a:solidFill>
              <a:effectLst/>
              <a:uLnTx/>
              <a:uFillTx/>
              <a:latin typeface="Garamond"/>
              <a:ea typeface="Garamond"/>
              <a:cs typeface="Garamond"/>
              <a:sym typeface="Garamond"/>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500" b="0" i="0" u="none" strike="noStrike" kern="1200" cap="none" spc="0" normalizeH="0" baseline="0" noProof="0" dirty="0">
                <a:ln>
                  <a:noFill/>
                </a:ln>
                <a:solidFill>
                  <a:srgbClr val="333333"/>
                </a:solidFill>
                <a:effectLst/>
                <a:uLnTx/>
                <a:uFillTx/>
                <a:latin typeface="Garamond"/>
                <a:ea typeface="Garamond"/>
                <a:cs typeface="Garamond"/>
                <a:sym typeface="Garamond"/>
              </a:rPr>
              <a:t>Like for any statistical test, when the test statistic is larger than the</a:t>
            </a:r>
            <a:endParaRPr kumimoji="0"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500" b="0" i="0" u="none" strike="noStrike" kern="1200" cap="none" spc="0" normalizeH="0" baseline="0" noProof="0" dirty="0">
                <a:ln>
                  <a:noFill/>
                </a:ln>
                <a:solidFill>
                  <a:srgbClr val="333333"/>
                </a:solidFill>
                <a:effectLst/>
                <a:uLnTx/>
                <a:uFillTx/>
                <a:latin typeface="Garamond"/>
                <a:ea typeface="Garamond"/>
                <a:cs typeface="Garamond"/>
                <a:sym typeface="Garamond"/>
              </a:rPr>
              <a:t> critical value, we can reject the null hypothesis at the </a:t>
            </a:r>
            <a:endParaRPr kumimoji="0"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500" b="0" i="0" u="none" strike="noStrike" kern="1200" cap="none" spc="0" normalizeH="0" baseline="0" noProof="0" dirty="0">
                <a:ln>
                  <a:noFill/>
                </a:ln>
                <a:solidFill>
                  <a:srgbClr val="333333"/>
                </a:solidFill>
                <a:effectLst/>
                <a:uLnTx/>
                <a:uFillTx/>
                <a:latin typeface="Garamond"/>
                <a:ea typeface="Garamond"/>
                <a:cs typeface="Garamond"/>
                <a:sym typeface="Garamond"/>
              </a:rPr>
              <a:t>specified significance level</a:t>
            </a:r>
            <a:endParaRPr kumimoji="0" sz="2500" b="0" i="0" u="none" strike="noStrike" kern="1200" cap="none" spc="0" normalizeH="0" baseline="0" noProof="0" dirty="0">
              <a:ln>
                <a:noFill/>
              </a:ln>
              <a:solidFill>
                <a:prstClr val="black"/>
              </a:solidFill>
              <a:effectLst/>
              <a:uLnTx/>
              <a:uFillTx/>
              <a:latin typeface="Garamond"/>
              <a:ea typeface="Garamond"/>
              <a:cs typeface="Garamond"/>
              <a:sym typeface="Garamond"/>
            </a:endParaRPr>
          </a:p>
        </p:txBody>
      </p:sp>
      <p:pic>
        <p:nvPicPr>
          <p:cNvPr id="198" name="Google Shape;198;p15"/>
          <p:cNvPicPr preferRelativeResize="0"/>
          <p:nvPr/>
        </p:nvPicPr>
        <p:blipFill rotWithShape="1">
          <a:blip r:embed="rId3">
            <a:alphaModFix/>
          </a:blip>
          <a:srcRect/>
          <a:stretch/>
        </p:blipFill>
        <p:spPr>
          <a:xfrm>
            <a:off x="6629399" y="4156949"/>
            <a:ext cx="5518647" cy="2557422"/>
          </a:xfrm>
          <a:prstGeom prst="rect">
            <a:avLst/>
          </a:prstGeom>
          <a:noFill/>
          <a:ln>
            <a:noFill/>
          </a:ln>
        </p:spPr>
      </p:pic>
    </p:spTree>
    <p:extLst>
      <p:ext uri="{BB962C8B-B14F-4D97-AF65-F5344CB8AC3E}">
        <p14:creationId xmlns:p14="http://schemas.microsoft.com/office/powerpoint/2010/main" val="311090664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1"/>
          <p:cNvSpPr/>
          <p:nvPr/>
        </p:nvSpPr>
        <p:spPr>
          <a:xfrm>
            <a:off x="948267" y="6229351"/>
            <a:ext cx="2438400" cy="514349"/>
          </a:xfrm>
          <a:prstGeom prst="rect">
            <a:avLst/>
          </a:prstGeom>
          <a:noFill/>
          <a:ln>
            <a:noFill/>
          </a:ln>
        </p:spPr>
        <p:txBody>
          <a:bodyPr spcFirstLastPara="1" wrap="square" lIns="121900" tIns="60933" rIns="121900" bIns="60933" anchor="ctr" anchorCtr="0">
            <a:noAutofit/>
          </a:bodyPr>
          <a:lstStyle/>
          <a:p>
            <a:pPr algn="ctr">
              <a:buClr>
                <a:schemeClr val="dk1"/>
              </a:buClr>
              <a:buSzPts val="2000"/>
            </a:pPr>
            <a:endParaRPr sz="2667" b="1" dirty="0">
              <a:solidFill>
                <a:schemeClr val="dk1"/>
              </a:solidFill>
              <a:latin typeface="Arial"/>
              <a:ea typeface="Arial"/>
              <a:cs typeface="Arial"/>
              <a:sym typeface="Arial"/>
            </a:endParaRPr>
          </a:p>
        </p:txBody>
      </p:sp>
      <p:sp>
        <p:nvSpPr>
          <p:cNvPr id="125" name="Google Shape;125;p1"/>
          <p:cNvSpPr/>
          <p:nvPr/>
        </p:nvSpPr>
        <p:spPr>
          <a:xfrm>
            <a:off x="4199467" y="6229351"/>
            <a:ext cx="3793067" cy="514349"/>
          </a:xfrm>
          <a:prstGeom prst="rect">
            <a:avLst/>
          </a:prstGeom>
          <a:noFill/>
          <a:ln>
            <a:noFill/>
          </a:ln>
        </p:spPr>
        <p:txBody>
          <a:bodyPr spcFirstLastPara="1" wrap="square" lIns="121900" tIns="60933" rIns="121900" bIns="60933" anchor="ctr" anchorCtr="0">
            <a:noAutofit/>
          </a:bodyPr>
          <a:lstStyle/>
          <a:p>
            <a:pPr algn="ctr">
              <a:buClr>
                <a:schemeClr val="dk1"/>
              </a:buClr>
              <a:buSzPts val="2000"/>
            </a:pPr>
            <a:endParaRPr sz="2667" b="1" dirty="0">
              <a:solidFill>
                <a:schemeClr val="dk1"/>
              </a:solidFill>
              <a:latin typeface="Arial"/>
              <a:ea typeface="Arial"/>
              <a:cs typeface="Arial"/>
              <a:sym typeface="Arial"/>
            </a:endParaRPr>
          </a:p>
        </p:txBody>
      </p:sp>
      <p:sp>
        <p:nvSpPr>
          <p:cNvPr id="126" name="Google Shape;126;p1"/>
          <p:cNvSpPr txBox="1"/>
          <p:nvPr/>
        </p:nvSpPr>
        <p:spPr>
          <a:xfrm>
            <a:off x="3035301" y="3048001"/>
            <a:ext cx="6500284" cy="943730"/>
          </a:xfrm>
          <a:prstGeom prst="rect">
            <a:avLst/>
          </a:prstGeom>
          <a:noFill/>
          <a:ln>
            <a:noFill/>
          </a:ln>
        </p:spPr>
        <p:txBody>
          <a:bodyPr spcFirstLastPara="1" wrap="square" lIns="121900" tIns="60933" rIns="121900" bIns="60933" anchor="t" anchorCtr="0">
            <a:spAutoFit/>
          </a:bodyPr>
          <a:lstStyle/>
          <a:p>
            <a:pPr algn="ctr">
              <a:buClr>
                <a:srgbClr val="FF9300"/>
              </a:buClr>
              <a:buSzPts val="4000"/>
            </a:pPr>
            <a:r>
              <a:rPr lang="en-IN" sz="5333" b="1" dirty="0">
                <a:solidFill>
                  <a:srgbClr val="FF9300"/>
                </a:solidFill>
                <a:latin typeface="Arial"/>
                <a:ea typeface="Arial"/>
                <a:cs typeface="Arial"/>
                <a:sym typeface="Arial"/>
              </a:rPr>
              <a:t>Hypothesis Testing</a:t>
            </a:r>
            <a:endParaRPr sz="1867"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636624246"/>
      </p:ext>
    </p:extLst>
  </p:cSld>
  <p:clrMapOvr>
    <a:masterClrMapping/>
  </p:clrMapOvr>
  <p:transition>
    <p:push dir="r"/>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2"/>
          <p:cNvSpPr/>
          <p:nvPr/>
        </p:nvSpPr>
        <p:spPr>
          <a:xfrm>
            <a:off x="1" y="260648"/>
            <a:ext cx="11425767" cy="738609"/>
          </a:xfrm>
          <a:prstGeom prst="rect">
            <a:avLst/>
          </a:prstGeom>
          <a:noFill/>
          <a:ln>
            <a:noFill/>
          </a:ln>
        </p:spPr>
        <p:txBody>
          <a:bodyPr spcFirstLastPara="1" wrap="square" lIns="121900" tIns="60933" rIns="121900" bIns="60933" anchor="t" anchorCtr="0">
            <a:spAutoFit/>
          </a:bodyPr>
          <a:lstStyle/>
          <a:p>
            <a:pPr algn="ctr">
              <a:buClr>
                <a:srgbClr val="FF9300"/>
              </a:buClr>
              <a:buSzPts val="3000"/>
            </a:pPr>
            <a:r>
              <a:rPr lang="en-IN" sz="4000" b="1" dirty="0">
                <a:solidFill>
                  <a:srgbClr val="FF9300"/>
                </a:solidFill>
                <a:latin typeface="Garamond"/>
                <a:ea typeface="Garamond"/>
                <a:cs typeface="Garamond"/>
                <a:sym typeface="Garamond"/>
              </a:rPr>
              <a:t>What is hypothesis testing ?</a:t>
            </a:r>
            <a:endParaRPr sz="2667" dirty="0">
              <a:solidFill>
                <a:srgbClr val="292929"/>
              </a:solidFill>
              <a:latin typeface="Content"/>
              <a:ea typeface="Content"/>
              <a:cs typeface="Content"/>
              <a:sym typeface="Content"/>
            </a:endParaRPr>
          </a:p>
        </p:txBody>
      </p:sp>
      <p:sp>
        <p:nvSpPr>
          <p:cNvPr id="132" name="Google Shape;132;p2"/>
          <p:cNvSpPr/>
          <p:nvPr/>
        </p:nvSpPr>
        <p:spPr>
          <a:xfrm>
            <a:off x="0" y="1508787"/>
            <a:ext cx="11952651" cy="3816952"/>
          </a:xfrm>
          <a:prstGeom prst="rect">
            <a:avLst/>
          </a:prstGeom>
          <a:noFill/>
          <a:ln>
            <a:noFill/>
          </a:ln>
        </p:spPr>
        <p:txBody>
          <a:bodyPr spcFirstLastPara="1" wrap="square" lIns="121900" tIns="60933" rIns="121900" bIns="60933" anchor="t" anchorCtr="0">
            <a:spAutoFit/>
          </a:bodyPr>
          <a:lstStyle/>
          <a:p>
            <a:pPr>
              <a:buClr>
                <a:srgbClr val="000000"/>
              </a:buClr>
              <a:buSzPts val="2000"/>
            </a:pPr>
            <a:r>
              <a:rPr lang="en-IN" sz="2667" dirty="0">
                <a:solidFill>
                  <a:srgbClr val="292929"/>
                </a:solidFill>
                <a:latin typeface="Garamond"/>
                <a:ea typeface="Garamond"/>
                <a:cs typeface="Garamond"/>
                <a:sym typeface="Garamond"/>
              </a:rPr>
              <a:t>Hypothesis testing is a statistical method that is used in making statistical decisions using experimental data. Hypothesis Testing is basically an assumption that we make about the population parameter.</a:t>
            </a:r>
            <a:endParaRPr sz="1867" dirty="0">
              <a:solidFill>
                <a:srgbClr val="000000"/>
              </a:solidFill>
              <a:latin typeface="Arial"/>
              <a:ea typeface="Arial"/>
              <a:cs typeface="Arial"/>
              <a:sym typeface="Arial"/>
            </a:endParaRPr>
          </a:p>
          <a:p>
            <a:pPr>
              <a:buClr>
                <a:srgbClr val="000000"/>
              </a:buClr>
              <a:buSzPts val="2000"/>
            </a:pPr>
            <a:endParaRPr sz="2667" dirty="0">
              <a:solidFill>
                <a:srgbClr val="292929"/>
              </a:solidFill>
              <a:latin typeface="Garamond"/>
              <a:ea typeface="Garamond"/>
              <a:cs typeface="Garamond"/>
              <a:sym typeface="Garamond"/>
            </a:endParaRPr>
          </a:p>
          <a:p>
            <a:pPr>
              <a:buClr>
                <a:srgbClr val="000000"/>
              </a:buClr>
              <a:buSzPts val="2000"/>
            </a:pPr>
            <a:r>
              <a:rPr lang="en-IN" sz="2667" dirty="0">
                <a:solidFill>
                  <a:srgbClr val="292929"/>
                </a:solidFill>
                <a:latin typeface="Garamond"/>
                <a:ea typeface="Garamond"/>
                <a:cs typeface="Garamond"/>
                <a:sym typeface="Garamond"/>
              </a:rPr>
              <a:t>Ex : You say avg height of citizens of city is more than 5.8 ft. </a:t>
            </a:r>
            <a:endParaRPr sz="1867" dirty="0">
              <a:solidFill>
                <a:srgbClr val="000000"/>
              </a:solidFill>
              <a:latin typeface="Arial"/>
              <a:ea typeface="Arial"/>
              <a:cs typeface="Arial"/>
              <a:sym typeface="Arial"/>
            </a:endParaRPr>
          </a:p>
          <a:p>
            <a:pPr>
              <a:buClr>
                <a:srgbClr val="000000"/>
              </a:buClr>
              <a:buSzPts val="2000"/>
            </a:pPr>
            <a:r>
              <a:rPr lang="en-IN" sz="2667" dirty="0">
                <a:solidFill>
                  <a:srgbClr val="292929"/>
                </a:solidFill>
                <a:latin typeface="Garamond"/>
                <a:ea typeface="Garamond"/>
                <a:cs typeface="Garamond"/>
                <a:sym typeface="Garamond"/>
              </a:rPr>
              <a:t>         Votes for the politician will be more than 60%</a:t>
            </a:r>
            <a:endParaRPr sz="1867" dirty="0">
              <a:solidFill>
                <a:srgbClr val="000000"/>
              </a:solidFill>
              <a:latin typeface="Arial"/>
              <a:ea typeface="Arial"/>
              <a:cs typeface="Arial"/>
              <a:sym typeface="Arial"/>
            </a:endParaRPr>
          </a:p>
          <a:p>
            <a:pPr>
              <a:buClr>
                <a:srgbClr val="000000"/>
              </a:buClr>
              <a:buSzPts val="2000"/>
            </a:pPr>
            <a:endParaRPr sz="2667" dirty="0">
              <a:solidFill>
                <a:srgbClr val="292929"/>
              </a:solidFill>
              <a:latin typeface="Garamond"/>
              <a:ea typeface="Garamond"/>
              <a:cs typeface="Garamond"/>
              <a:sym typeface="Garamond"/>
            </a:endParaRPr>
          </a:p>
          <a:p>
            <a:pPr>
              <a:buClr>
                <a:srgbClr val="000000"/>
              </a:buClr>
              <a:buSzPts val="2000"/>
            </a:pPr>
            <a:r>
              <a:rPr lang="en-IN" sz="2667" dirty="0">
                <a:solidFill>
                  <a:srgbClr val="292929"/>
                </a:solidFill>
                <a:latin typeface="Garamond"/>
                <a:ea typeface="Garamond"/>
                <a:cs typeface="Garamond"/>
                <a:sym typeface="Garamond"/>
              </a:rPr>
              <a:t>All those example we assume need some statistic way to prove those. we need some mathematical conclusion what ever we are assuming is true.</a:t>
            </a:r>
            <a:endParaRPr sz="1867"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10247709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3"/>
          <p:cNvSpPr/>
          <p:nvPr/>
        </p:nvSpPr>
        <p:spPr>
          <a:xfrm>
            <a:off x="7306734" y="1600200"/>
            <a:ext cx="3674533" cy="0"/>
          </a:xfrm>
          <a:custGeom>
            <a:avLst/>
            <a:gdLst/>
            <a:ahLst/>
            <a:cxnLst/>
            <a:rect l="l" t="t" r="r" b="b"/>
            <a:pathLst>
              <a:path w="2755900" h="120000" extrusionOk="0">
                <a:moveTo>
                  <a:pt x="0" y="0"/>
                </a:moveTo>
                <a:lnTo>
                  <a:pt x="2755900" y="0"/>
                </a:lnTo>
              </a:path>
            </a:pathLst>
          </a:custGeom>
          <a:noFill/>
          <a:ln w="12700" cap="flat" cmpd="sng">
            <a:solidFill>
              <a:srgbClr val="000000"/>
            </a:solidFill>
            <a:prstDash val="solid"/>
            <a:round/>
            <a:headEnd type="none" w="sm" len="sm"/>
            <a:tailEnd type="none" w="sm" len="sm"/>
          </a:ln>
        </p:spPr>
        <p:txBody>
          <a:bodyPr spcFirstLastPara="1" wrap="square" lIns="0" tIns="0" rIns="0" bIns="0" anchor="t" anchorCtr="0">
            <a:noAutofit/>
          </a:bodyPr>
          <a:lstStyle/>
          <a:p>
            <a:pPr>
              <a:buClr>
                <a:srgbClr val="000000"/>
              </a:buClr>
              <a:buSzPts val="2000"/>
            </a:pPr>
            <a:endParaRPr sz="2667" b="1" dirty="0">
              <a:solidFill>
                <a:schemeClr val="dk1"/>
              </a:solidFill>
              <a:latin typeface="Arial"/>
              <a:ea typeface="Arial"/>
              <a:cs typeface="Arial"/>
              <a:sym typeface="Arial"/>
            </a:endParaRPr>
          </a:p>
        </p:txBody>
      </p:sp>
      <p:sp>
        <p:nvSpPr>
          <p:cNvPr id="138" name="Google Shape;138;p3"/>
          <p:cNvSpPr txBox="1"/>
          <p:nvPr/>
        </p:nvSpPr>
        <p:spPr>
          <a:xfrm>
            <a:off x="7556500" y="1661584"/>
            <a:ext cx="3048000" cy="656462"/>
          </a:xfrm>
          <a:prstGeom prst="rect">
            <a:avLst/>
          </a:prstGeom>
          <a:noFill/>
          <a:ln>
            <a:noFill/>
          </a:ln>
        </p:spPr>
        <p:txBody>
          <a:bodyPr spcFirstLastPara="1" wrap="square" lIns="0" tIns="0" rIns="0" bIns="0" anchor="t" anchorCtr="0">
            <a:spAutoFit/>
          </a:bodyPr>
          <a:lstStyle/>
          <a:p>
            <a:pPr marL="16933" algn="ctr">
              <a:buClr>
                <a:srgbClr val="000000"/>
              </a:buClr>
              <a:buSzPts val="1600"/>
            </a:pPr>
            <a:r>
              <a:rPr lang="en-IN" sz="2133" b="1" dirty="0">
                <a:solidFill>
                  <a:schemeClr val="dk1"/>
                </a:solidFill>
                <a:latin typeface="Arial"/>
                <a:ea typeface="Arial"/>
                <a:cs typeface="Arial"/>
                <a:sym typeface="Arial"/>
              </a:rPr>
              <a:t>Process A	Process B</a:t>
            </a:r>
            <a:endParaRPr sz="1867" dirty="0">
              <a:solidFill>
                <a:srgbClr val="000000"/>
              </a:solidFill>
              <a:latin typeface="Arial"/>
              <a:ea typeface="Arial"/>
              <a:cs typeface="Arial"/>
              <a:sym typeface="Arial"/>
            </a:endParaRPr>
          </a:p>
        </p:txBody>
      </p:sp>
      <p:graphicFrame>
        <p:nvGraphicFramePr>
          <p:cNvPr id="139" name="Google Shape;139;p3"/>
          <p:cNvGraphicFramePr/>
          <p:nvPr/>
        </p:nvGraphicFramePr>
        <p:xfrm>
          <a:off x="7306733" y="2042585"/>
          <a:ext cx="3657600" cy="3644764"/>
        </p:xfrm>
        <a:graphic>
          <a:graphicData uri="http://schemas.openxmlformats.org/drawingml/2006/table">
            <a:tbl>
              <a:tblPr firstRow="1" bandRow="1">
                <a:noFill/>
              </a:tblPr>
              <a:tblGrid>
                <a:gridCol w="1828800">
                  <a:extLst>
                    <a:ext uri="{9D8B030D-6E8A-4147-A177-3AD203B41FA5}">
                      <a16:colId xmlns:a16="http://schemas.microsoft.com/office/drawing/2014/main" val="20000"/>
                    </a:ext>
                  </a:extLst>
                </a:gridCol>
                <a:gridCol w="1828800">
                  <a:extLst>
                    <a:ext uri="{9D8B030D-6E8A-4147-A177-3AD203B41FA5}">
                      <a16:colId xmlns:a16="http://schemas.microsoft.com/office/drawing/2014/main" val="20001"/>
                    </a:ext>
                  </a:extLst>
                </a:gridCol>
              </a:tblGrid>
              <a:tr h="307267">
                <a:tc>
                  <a:txBody>
                    <a:bodyPr/>
                    <a:lstStyle/>
                    <a:p>
                      <a:pPr marL="1905" marR="0" lvl="0" indent="0" algn="ctr" rtl="0">
                        <a:lnSpc>
                          <a:spcPct val="100000"/>
                        </a:lnSpc>
                        <a:spcBef>
                          <a:spcPts val="0"/>
                        </a:spcBef>
                        <a:spcAft>
                          <a:spcPts val="0"/>
                        </a:spcAft>
                        <a:buClr>
                          <a:srgbClr val="000000"/>
                        </a:buClr>
                        <a:buSzPts val="1200"/>
                        <a:buFont typeface="Arial"/>
                        <a:buNone/>
                      </a:pPr>
                      <a:r>
                        <a:rPr lang="en-IN" sz="1600" u="none" strike="noStrike" cap="none" dirty="0">
                          <a:latin typeface="Arial"/>
                          <a:ea typeface="Arial"/>
                          <a:cs typeface="Arial"/>
                          <a:sym typeface="Arial"/>
                        </a:rPr>
                        <a:t>89.7</a:t>
                      </a:r>
                      <a:endParaRPr sz="1900" u="none" strike="noStrike" cap="none" dirty="0"/>
                    </a:p>
                  </a:txBody>
                  <a:tcPr marL="0" marR="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B w="12700" cap="flat" cmpd="sng">
                      <a:solidFill>
                        <a:srgbClr val="000000"/>
                      </a:solidFill>
                      <a:prstDash val="solid"/>
                      <a:round/>
                      <a:headEnd type="none" w="sm" len="sm"/>
                      <a:tailEnd type="none" w="sm" len="sm"/>
                    </a:lnB>
                  </a:tcPr>
                </a:tc>
                <a:tc>
                  <a:txBody>
                    <a:bodyPr/>
                    <a:lstStyle/>
                    <a:p>
                      <a:pPr marL="1905" marR="0" lvl="0" indent="0" algn="ctr" rtl="0">
                        <a:lnSpc>
                          <a:spcPct val="100000"/>
                        </a:lnSpc>
                        <a:spcBef>
                          <a:spcPts val="0"/>
                        </a:spcBef>
                        <a:spcAft>
                          <a:spcPts val="0"/>
                        </a:spcAft>
                        <a:buClr>
                          <a:srgbClr val="000000"/>
                        </a:buClr>
                        <a:buSzPts val="1200"/>
                        <a:buFont typeface="Arial"/>
                        <a:buNone/>
                      </a:pPr>
                      <a:r>
                        <a:rPr lang="en-IN" sz="1600" u="none" strike="noStrike" cap="none" dirty="0">
                          <a:latin typeface="Arial"/>
                          <a:ea typeface="Arial"/>
                          <a:cs typeface="Arial"/>
                          <a:sym typeface="Arial"/>
                        </a:rPr>
                        <a:t>84.7</a:t>
                      </a:r>
                      <a:endParaRPr sz="1900" u="none" strike="noStrike" cap="none" dirty="0"/>
                    </a:p>
                  </a:txBody>
                  <a:tcPr marL="0" marR="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370833">
                <a:tc>
                  <a:txBody>
                    <a:bodyPr/>
                    <a:lstStyle/>
                    <a:p>
                      <a:pPr marL="1905" marR="0" lvl="0" indent="0" algn="ctr" rtl="0">
                        <a:lnSpc>
                          <a:spcPct val="100000"/>
                        </a:lnSpc>
                        <a:spcBef>
                          <a:spcPts val="0"/>
                        </a:spcBef>
                        <a:spcAft>
                          <a:spcPts val="0"/>
                        </a:spcAft>
                        <a:buClr>
                          <a:srgbClr val="000000"/>
                        </a:buClr>
                        <a:buSzPts val="1200"/>
                        <a:buFont typeface="Arial"/>
                        <a:buNone/>
                      </a:pPr>
                      <a:r>
                        <a:rPr lang="en-IN" sz="1600" u="none" strike="noStrike" cap="none" dirty="0">
                          <a:latin typeface="Arial"/>
                          <a:ea typeface="Arial"/>
                          <a:cs typeface="Arial"/>
                          <a:sym typeface="Arial"/>
                        </a:rPr>
                        <a:t>81.4</a:t>
                      </a:r>
                      <a:endParaRPr sz="1600" u="none" strike="noStrike" cap="none" dirty="0">
                        <a:latin typeface="Arial"/>
                        <a:ea typeface="Arial"/>
                        <a:cs typeface="Arial"/>
                        <a:sym typeface="Arial"/>
                      </a:endParaRPr>
                    </a:p>
                  </a:txBody>
                  <a:tcPr marL="0" marR="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1905" marR="0" lvl="0" indent="0" algn="ctr" rtl="0">
                        <a:lnSpc>
                          <a:spcPct val="100000"/>
                        </a:lnSpc>
                        <a:spcBef>
                          <a:spcPts val="0"/>
                        </a:spcBef>
                        <a:spcAft>
                          <a:spcPts val="0"/>
                        </a:spcAft>
                        <a:buClr>
                          <a:srgbClr val="000000"/>
                        </a:buClr>
                        <a:buSzPts val="1200"/>
                        <a:buFont typeface="Arial"/>
                        <a:buNone/>
                      </a:pPr>
                      <a:r>
                        <a:rPr lang="en-IN" sz="1600" u="none" strike="noStrike" cap="none" dirty="0">
                          <a:latin typeface="Arial"/>
                          <a:ea typeface="Arial"/>
                          <a:cs typeface="Arial"/>
                          <a:sym typeface="Arial"/>
                        </a:rPr>
                        <a:t>86.1</a:t>
                      </a:r>
                      <a:endParaRPr sz="1600" u="none" strike="noStrike" cap="none" dirty="0">
                        <a:latin typeface="Arial"/>
                        <a:ea typeface="Arial"/>
                        <a:cs typeface="Arial"/>
                        <a:sym typeface="Arial"/>
                      </a:endParaRPr>
                    </a:p>
                  </a:txBody>
                  <a:tcPr marL="0" marR="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370833">
                <a:tc>
                  <a:txBody>
                    <a:bodyPr/>
                    <a:lstStyle/>
                    <a:p>
                      <a:pPr marL="1905" marR="0" lvl="0" indent="0" algn="ctr" rtl="0">
                        <a:lnSpc>
                          <a:spcPct val="100000"/>
                        </a:lnSpc>
                        <a:spcBef>
                          <a:spcPts val="0"/>
                        </a:spcBef>
                        <a:spcAft>
                          <a:spcPts val="0"/>
                        </a:spcAft>
                        <a:buClr>
                          <a:srgbClr val="000000"/>
                        </a:buClr>
                        <a:buSzPts val="1200"/>
                        <a:buFont typeface="Arial"/>
                        <a:buNone/>
                      </a:pPr>
                      <a:r>
                        <a:rPr lang="en-IN" sz="1600" u="none" strike="noStrike" cap="none" dirty="0">
                          <a:latin typeface="Arial"/>
                          <a:ea typeface="Arial"/>
                          <a:cs typeface="Arial"/>
                          <a:sym typeface="Arial"/>
                        </a:rPr>
                        <a:t>84.5</a:t>
                      </a:r>
                      <a:endParaRPr sz="1600" u="none" strike="noStrike" cap="none" dirty="0">
                        <a:latin typeface="Arial"/>
                        <a:ea typeface="Arial"/>
                        <a:cs typeface="Arial"/>
                        <a:sym typeface="Arial"/>
                      </a:endParaRPr>
                    </a:p>
                  </a:txBody>
                  <a:tcPr marL="0" marR="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1905" marR="0" lvl="0" indent="0" algn="ctr" rtl="0">
                        <a:lnSpc>
                          <a:spcPct val="100000"/>
                        </a:lnSpc>
                        <a:spcBef>
                          <a:spcPts val="0"/>
                        </a:spcBef>
                        <a:spcAft>
                          <a:spcPts val="0"/>
                        </a:spcAft>
                        <a:buClr>
                          <a:srgbClr val="000000"/>
                        </a:buClr>
                        <a:buSzPts val="1200"/>
                        <a:buFont typeface="Arial"/>
                        <a:buNone/>
                      </a:pPr>
                      <a:r>
                        <a:rPr lang="en-IN" sz="1600" u="none" strike="noStrike" cap="none" dirty="0">
                          <a:latin typeface="Arial"/>
                          <a:ea typeface="Arial"/>
                          <a:cs typeface="Arial"/>
                          <a:sym typeface="Arial"/>
                        </a:rPr>
                        <a:t>83.2</a:t>
                      </a:r>
                      <a:endParaRPr sz="1600" u="none" strike="noStrike" cap="none" dirty="0">
                        <a:latin typeface="Arial"/>
                        <a:ea typeface="Arial"/>
                        <a:cs typeface="Arial"/>
                        <a:sym typeface="Arial"/>
                      </a:endParaRPr>
                    </a:p>
                  </a:txBody>
                  <a:tcPr marL="0" marR="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370833">
                <a:tc>
                  <a:txBody>
                    <a:bodyPr/>
                    <a:lstStyle/>
                    <a:p>
                      <a:pPr marL="1905" marR="0" lvl="0" indent="0" algn="ctr" rtl="0">
                        <a:lnSpc>
                          <a:spcPct val="100000"/>
                        </a:lnSpc>
                        <a:spcBef>
                          <a:spcPts val="0"/>
                        </a:spcBef>
                        <a:spcAft>
                          <a:spcPts val="0"/>
                        </a:spcAft>
                        <a:buClr>
                          <a:srgbClr val="000000"/>
                        </a:buClr>
                        <a:buSzPts val="1200"/>
                        <a:buFont typeface="Arial"/>
                        <a:buNone/>
                      </a:pPr>
                      <a:r>
                        <a:rPr lang="en-IN" sz="1600" u="none" strike="noStrike" cap="none" dirty="0">
                          <a:latin typeface="Arial"/>
                          <a:ea typeface="Arial"/>
                          <a:cs typeface="Arial"/>
                          <a:sym typeface="Arial"/>
                        </a:rPr>
                        <a:t>84.8</a:t>
                      </a:r>
                      <a:endParaRPr sz="1600" u="none" strike="noStrike" cap="none" dirty="0">
                        <a:latin typeface="Arial"/>
                        <a:ea typeface="Arial"/>
                        <a:cs typeface="Arial"/>
                        <a:sym typeface="Arial"/>
                      </a:endParaRPr>
                    </a:p>
                  </a:txBody>
                  <a:tcPr marL="0" marR="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1905" marR="0" lvl="0" indent="0" algn="ctr" rtl="0">
                        <a:lnSpc>
                          <a:spcPct val="100000"/>
                        </a:lnSpc>
                        <a:spcBef>
                          <a:spcPts val="0"/>
                        </a:spcBef>
                        <a:spcAft>
                          <a:spcPts val="0"/>
                        </a:spcAft>
                        <a:buClr>
                          <a:srgbClr val="000000"/>
                        </a:buClr>
                        <a:buSzPts val="1200"/>
                        <a:buFont typeface="Arial"/>
                        <a:buNone/>
                      </a:pPr>
                      <a:r>
                        <a:rPr lang="en-IN" sz="1600" u="none" strike="noStrike" cap="none" dirty="0">
                          <a:latin typeface="Arial"/>
                          <a:ea typeface="Arial"/>
                          <a:cs typeface="Arial"/>
                          <a:sym typeface="Arial"/>
                        </a:rPr>
                        <a:t>91.9</a:t>
                      </a:r>
                      <a:endParaRPr sz="1900" u="none" strike="noStrike" cap="none" dirty="0"/>
                    </a:p>
                  </a:txBody>
                  <a:tcPr marL="0" marR="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370833">
                <a:tc>
                  <a:txBody>
                    <a:bodyPr/>
                    <a:lstStyle/>
                    <a:p>
                      <a:pPr marL="1905" marR="0" lvl="0" indent="0" algn="ctr" rtl="0">
                        <a:lnSpc>
                          <a:spcPct val="100000"/>
                        </a:lnSpc>
                        <a:spcBef>
                          <a:spcPts val="0"/>
                        </a:spcBef>
                        <a:spcAft>
                          <a:spcPts val="0"/>
                        </a:spcAft>
                        <a:buClr>
                          <a:srgbClr val="000000"/>
                        </a:buClr>
                        <a:buSzPts val="1200"/>
                        <a:buFont typeface="Arial"/>
                        <a:buNone/>
                      </a:pPr>
                      <a:r>
                        <a:rPr lang="en-IN" sz="1600" u="none" strike="noStrike" cap="none" dirty="0">
                          <a:latin typeface="Arial"/>
                          <a:ea typeface="Arial"/>
                          <a:cs typeface="Arial"/>
                          <a:sym typeface="Arial"/>
                        </a:rPr>
                        <a:t>87.3</a:t>
                      </a:r>
                      <a:endParaRPr sz="1600" u="none" strike="noStrike" cap="none" dirty="0">
                        <a:latin typeface="Arial"/>
                        <a:ea typeface="Arial"/>
                        <a:cs typeface="Arial"/>
                        <a:sym typeface="Arial"/>
                      </a:endParaRPr>
                    </a:p>
                  </a:txBody>
                  <a:tcPr marL="0" marR="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1905" marR="0" lvl="0" indent="0" algn="ctr" rtl="0">
                        <a:lnSpc>
                          <a:spcPct val="100000"/>
                        </a:lnSpc>
                        <a:spcBef>
                          <a:spcPts val="0"/>
                        </a:spcBef>
                        <a:spcAft>
                          <a:spcPts val="0"/>
                        </a:spcAft>
                        <a:buClr>
                          <a:srgbClr val="000000"/>
                        </a:buClr>
                        <a:buSzPts val="1200"/>
                        <a:buFont typeface="Arial"/>
                        <a:buNone/>
                      </a:pPr>
                      <a:r>
                        <a:rPr lang="en-IN" sz="1600" u="none" strike="noStrike" cap="none" dirty="0">
                          <a:latin typeface="Arial"/>
                          <a:ea typeface="Arial"/>
                          <a:cs typeface="Arial"/>
                          <a:sym typeface="Arial"/>
                        </a:rPr>
                        <a:t>86.3</a:t>
                      </a:r>
                      <a:endParaRPr sz="1600" u="none" strike="noStrike" cap="none" dirty="0">
                        <a:latin typeface="Arial"/>
                        <a:ea typeface="Arial"/>
                        <a:cs typeface="Arial"/>
                        <a:sym typeface="Arial"/>
                      </a:endParaRPr>
                    </a:p>
                  </a:txBody>
                  <a:tcPr marL="0" marR="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370833">
                <a:tc>
                  <a:txBody>
                    <a:bodyPr/>
                    <a:lstStyle/>
                    <a:p>
                      <a:pPr marL="1905" marR="0" lvl="0" indent="0" algn="ctr" rtl="0">
                        <a:lnSpc>
                          <a:spcPct val="100000"/>
                        </a:lnSpc>
                        <a:spcBef>
                          <a:spcPts val="0"/>
                        </a:spcBef>
                        <a:spcAft>
                          <a:spcPts val="0"/>
                        </a:spcAft>
                        <a:buClr>
                          <a:srgbClr val="000000"/>
                        </a:buClr>
                        <a:buSzPts val="1200"/>
                        <a:buFont typeface="Arial"/>
                        <a:buNone/>
                      </a:pPr>
                      <a:r>
                        <a:rPr lang="en-IN" sz="1600" u="none" strike="noStrike" cap="none" dirty="0">
                          <a:latin typeface="Arial"/>
                          <a:ea typeface="Arial"/>
                          <a:cs typeface="Arial"/>
                          <a:sym typeface="Arial"/>
                        </a:rPr>
                        <a:t>79.7</a:t>
                      </a:r>
                      <a:endParaRPr sz="1600" u="none" strike="noStrike" cap="none" dirty="0">
                        <a:latin typeface="Arial"/>
                        <a:ea typeface="Arial"/>
                        <a:cs typeface="Arial"/>
                        <a:sym typeface="Arial"/>
                      </a:endParaRPr>
                    </a:p>
                  </a:txBody>
                  <a:tcPr marL="0" marR="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1905" marR="0" lvl="0" indent="0" algn="ctr" rtl="0">
                        <a:lnSpc>
                          <a:spcPct val="100000"/>
                        </a:lnSpc>
                        <a:spcBef>
                          <a:spcPts val="0"/>
                        </a:spcBef>
                        <a:spcAft>
                          <a:spcPts val="0"/>
                        </a:spcAft>
                        <a:buClr>
                          <a:srgbClr val="000000"/>
                        </a:buClr>
                        <a:buSzPts val="1200"/>
                        <a:buFont typeface="Arial"/>
                        <a:buNone/>
                      </a:pPr>
                      <a:r>
                        <a:rPr lang="en-IN" sz="1600" u="none" strike="noStrike" cap="none" dirty="0">
                          <a:latin typeface="Arial"/>
                          <a:ea typeface="Arial"/>
                          <a:cs typeface="Arial"/>
                          <a:sym typeface="Arial"/>
                        </a:rPr>
                        <a:t>79.3</a:t>
                      </a:r>
                      <a:endParaRPr sz="1600" u="none" strike="noStrike" cap="none" dirty="0">
                        <a:latin typeface="Arial"/>
                        <a:ea typeface="Arial"/>
                        <a:cs typeface="Arial"/>
                        <a:sym typeface="Arial"/>
                      </a:endParaRPr>
                    </a:p>
                  </a:txBody>
                  <a:tcPr marL="0" marR="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r h="370833">
                <a:tc>
                  <a:txBody>
                    <a:bodyPr/>
                    <a:lstStyle/>
                    <a:p>
                      <a:pPr marL="1905" marR="0" lvl="0" indent="0" algn="ctr" rtl="0">
                        <a:lnSpc>
                          <a:spcPct val="100000"/>
                        </a:lnSpc>
                        <a:spcBef>
                          <a:spcPts val="0"/>
                        </a:spcBef>
                        <a:spcAft>
                          <a:spcPts val="0"/>
                        </a:spcAft>
                        <a:buClr>
                          <a:srgbClr val="000000"/>
                        </a:buClr>
                        <a:buSzPts val="1200"/>
                        <a:buFont typeface="Arial"/>
                        <a:buNone/>
                      </a:pPr>
                      <a:r>
                        <a:rPr lang="en-IN" sz="1600" u="none" strike="noStrike" cap="none" dirty="0">
                          <a:latin typeface="Arial"/>
                          <a:ea typeface="Arial"/>
                          <a:cs typeface="Arial"/>
                          <a:sym typeface="Arial"/>
                        </a:rPr>
                        <a:t>85.1</a:t>
                      </a:r>
                      <a:endParaRPr sz="1600" u="none" strike="noStrike" cap="none" dirty="0">
                        <a:latin typeface="Arial"/>
                        <a:ea typeface="Arial"/>
                        <a:cs typeface="Arial"/>
                        <a:sym typeface="Arial"/>
                      </a:endParaRPr>
                    </a:p>
                  </a:txBody>
                  <a:tcPr marL="0" marR="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1905" marR="0" lvl="0" indent="0" algn="ctr" rtl="0">
                        <a:lnSpc>
                          <a:spcPct val="100000"/>
                        </a:lnSpc>
                        <a:spcBef>
                          <a:spcPts val="0"/>
                        </a:spcBef>
                        <a:spcAft>
                          <a:spcPts val="0"/>
                        </a:spcAft>
                        <a:buClr>
                          <a:srgbClr val="000000"/>
                        </a:buClr>
                        <a:buSzPts val="1200"/>
                        <a:buFont typeface="Arial"/>
                        <a:buNone/>
                      </a:pPr>
                      <a:r>
                        <a:rPr lang="en-IN" sz="1600" u="none" strike="noStrike" cap="none" dirty="0">
                          <a:latin typeface="Arial"/>
                          <a:ea typeface="Arial"/>
                          <a:cs typeface="Arial"/>
                          <a:sym typeface="Arial"/>
                        </a:rPr>
                        <a:t>82.6</a:t>
                      </a:r>
                      <a:endParaRPr sz="1600" u="none" strike="noStrike" cap="none" dirty="0">
                        <a:latin typeface="Arial"/>
                        <a:ea typeface="Arial"/>
                        <a:cs typeface="Arial"/>
                        <a:sym typeface="Arial"/>
                      </a:endParaRPr>
                    </a:p>
                  </a:txBody>
                  <a:tcPr marL="0" marR="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r h="370833">
                <a:tc>
                  <a:txBody>
                    <a:bodyPr/>
                    <a:lstStyle/>
                    <a:p>
                      <a:pPr marL="1905" marR="0" lvl="0" indent="0" algn="ctr" rtl="0">
                        <a:lnSpc>
                          <a:spcPct val="100000"/>
                        </a:lnSpc>
                        <a:spcBef>
                          <a:spcPts val="0"/>
                        </a:spcBef>
                        <a:spcAft>
                          <a:spcPts val="0"/>
                        </a:spcAft>
                        <a:buClr>
                          <a:srgbClr val="000000"/>
                        </a:buClr>
                        <a:buSzPts val="1200"/>
                        <a:buFont typeface="Arial"/>
                        <a:buNone/>
                      </a:pPr>
                      <a:r>
                        <a:rPr lang="en-IN" sz="1600" u="none" strike="noStrike" cap="none" dirty="0">
                          <a:latin typeface="Arial"/>
                          <a:ea typeface="Arial"/>
                          <a:cs typeface="Arial"/>
                          <a:sym typeface="Arial"/>
                        </a:rPr>
                        <a:t>81.7</a:t>
                      </a:r>
                      <a:endParaRPr sz="1600" u="none" strike="noStrike" cap="none" dirty="0">
                        <a:latin typeface="Arial"/>
                        <a:ea typeface="Arial"/>
                        <a:cs typeface="Arial"/>
                        <a:sym typeface="Arial"/>
                      </a:endParaRPr>
                    </a:p>
                  </a:txBody>
                  <a:tcPr marL="0" marR="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1905" marR="0" lvl="0" indent="0" algn="ctr" rtl="0">
                        <a:lnSpc>
                          <a:spcPct val="100000"/>
                        </a:lnSpc>
                        <a:spcBef>
                          <a:spcPts val="0"/>
                        </a:spcBef>
                        <a:spcAft>
                          <a:spcPts val="0"/>
                        </a:spcAft>
                        <a:buClr>
                          <a:srgbClr val="000000"/>
                        </a:buClr>
                        <a:buSzPts val="1200"/>
                        <a:buFont typeface="Arial"/>
                        <a:buNone/>
                      </a:pPr>
                      <a:r>
                        <a:rPr lang="en-IN" sz="1600" u="none" strike="noStrike" cap="none" dirty="0">
                          <a:latin typeface="Arial"/>
                          <a:ea typeface="Arial"/>
                          <a:cs typeface="Arial"/>
                          <a:sym typeface="Arial"/>
                        </a:rPr>
                        <a:t>89.1</a:t>
                      </a:r>
                      <a:endParaRPr sz="1600" u="none" strike="noStrike" cap="none" dirty="0">
                        <a:latin typeface="Arial"/>
                        <a:ea typeface="Arial"/>
                        <a:cs typeface="Arial"/>
                        <a:sym typeface="Arial"/>
                      </a:endParaRPr>
                    </a:p>
                  </a:txBody>
                  <a:tcPr marL="0" marR="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7"/>
                  </a:ext>
                </a:extLst>
              </a:tr>
              <a:tr h="370833">
                <a:tc>
                  <a:txBody>
                    <a:bodyPr/>
                    <a:lstStyle/>
                    <a:p>
                      <a:pPr marL="1905" marR="0" lvl="0" indent="0" algn="ctr" rtl="0">
                        <a:lnSpc>
                          <a:spcPct val="100000"/>
                        </a:lnSpc>
                        <a:spcBef>
                          <a:spcPts val="0"/>
                        </a:spcBef>
                        <a:spcAft>
                          <a:spcPts val="0"/>
                        </a:spcAft>
                        <a:buClr>
                          <a:srgbClr val="000000"/>
                        </a:buClr>
                        <a:buSzPts val="1200"/>
                        <a:buFont typeface="Arial"/>
                        <a:buNone/>
                      </a:pPr>
                      <a:r>
                        <a:rPr lang="en-IN" sz="1600" u="none" strike="noStrike" cap="none" dirty="0">
                          <a:latin typeface="Arial"/>
                          <a:ea typeface="Arial"/>
                          <a:cs typeface="Arial"/>
                          <a:sym typeface="Arial"/>
                        </a:rPr>
                        <a:t>83.7</a:t>
                      </a:r>
                      <a:endParaRPr sz="1600" u="none" strike="noStrike" cap="none" dirty="0">
                        <a:latin typeface="Arial"/>
                        <a:ea typeface="Arial"/>
                        <a:cs typeface="Arial"/>
                        <a:sym typeface="Arial"/>
                      </a:endParaRPr>
                    </a:p>
                  </a:txBody>
                  <a:tcPr marL="0" marR="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1905" marR="0" lvl="0" indent="0" algn="ctr" rtl="0">
                        <a:lnSpc>
                          <a:spcPct val="100000"/>
                        </a:lnSpc>
                        <a:spcBef>
                          <a:spcPts val="0"/>
                        </a:spcBef>
                        <a:spcAft>
                          <a:spcPts val="0"/>
                        </a:spcAft>
                        <a:buClr>
                          <a:srgbClr val="000000"/>
                        </a:buClr>
                        <a:buSzPts val="1200"/>
                        <a:buFont typeface="Arial"/>
                        <a:buNone/>
                      </a:pPr>
                      <a:r>
                        <a:rPr lang="en-IN" sz="1600" u="none" strike="noStrike" cap="none" dirty="0">
                          <a:latin typeface="Arial"/>
                          <a:ea typeface="Arial"/>
                          <a:cs typeface="Arial"/>
                          <a:sym typeface="Arial"/>
                        </a:rPr>
                        <a:t>83.7</a:t>
                      </a:r>
                      <a:endParaRPr sz="1600" u="none" strike="noStrike" cap="none" dirty="0">
                        <a:latin typeface="Arial"/>
                        <a:ea typeface="Arial"/>
                        <a:cs typeface="Arial"/>
                        <a:sym typeface="Arial"/>
                      </a:endParaRPr>
                    </a:p>
                  </a:txBody>
                  <a:tcPr marL="0" marR="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8"/>
                  </a:ext>
                </a:extLst>
              </a:tr>
              <a:tr h="370833">
                <a:tc>
                  <a:txBody>
                    <a:bodyPr/>
                    <a:lstStyle/>
                    <a:p>
                      <a:pPr marL="1905" marR="0" lvl="0" indent="0" algn="ctr" rtl="0">
                        <a:lnSpc>
                          <a:spcPct val="100000"/>
                        </a:lnSpc>
                        <a:spcBef>
                          <a:spcPts val="0"/>
                        </a:spcBef>
                        <a:spcAft>
                          <a:spcPts val="0"/>
                        </a:spcAft>
                        <a:buClr>
                          <a:srgbClr val="000000"/>
                        </a:buClr>
                        <a:buSzPts val="1200"/>
                        <a:buFont typeface="Arial"/>
                        <a:buNone/>
                      </a:pPr>
                      <a:r>
                        <a:rPr lang="en-IN" sz="1600" u="none" strike="noStrike" cap="none" dirty="0">
                          <a:latin typeface="Arial"/>
                          <a:ea typeface="Arial"/>
                          <a:cs typeface="Arial"/>
                          <a:sym typeface="Arial"/>
                        </a:rPr>
                        <a:t>84.5</a:t>
                      </a:r>
                      <a:endParaRPr sz="1600" u="none" strike="noStrike" cap="none" dirty="0">
                        <a:latin typeface="Arial"/>
                        <a:ea typeface="Arial"/>
                        <a:cs typeface="Arial"/>
                        <a:sym typeface="Arial"/>
                      </a:endParaRPr>
                    </a:p>
                  </a:txBody>
                  <a:tcPr marL="0" marR="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1905" marR="0" lvl="0" indent="0" algn="ctr" rtl="0">
                        <a:lnSpc>
                          <a:spcPct val="100000"/>
                        </a:lnSpc>
                        <a:spcBef>
                          <a:spcPts val="0"/>
                        </a:spcBef>
                        <a:spcAft>
                          <a:spcPts val="0"/>
                        </a:spcAft>
                        <a:buClr>
                          <a:srgbClr val="000000"/>
                        </a:buClr>
                        <a:buSzPts val="1200"/>
                        <a:buFont typeface="Arial"/>
                        <a:buNone/>
                      </a:pPr>
                      <a:r>
                        <a:rPr lang="en-IN" sz="1600" u="none" strike="noStrike" cap="none" dirty="0">
                          <a:latin typeface="Arial"/>
                          <a:ea typeface="Arial"/>
                          <a:cs typeface="Arial"/>
                          <a:sym typeface="Arial"/>
                        </a:rPr>
                        <a:t>88.5</a:t>
                      </a:r>
                      <a:endParaRPr sz="1900" u="none" strike="noStrike" cap="none" dirty="0"/>
                    </a:p>
                  </a:txBody>
                  <a:tcPr marL="0" marR="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9"/>
                  </a:ext>
                </a:extLst>
              </a:tr>
            </a:tbl>
          </a:graphicData>
        </a:graphic>
      </p:graphicFrame>
      <p:sp>
        <p:nvSpPr>
          <p:cNvPr id="140" name="Google Shape;140;p3"/>
          <p:cNvSpPr txBox="1"/>
          <p:nvPr/>
        </p:nvSpPr>
        <p:spPr>
          <a:xfrm>
            <a:off x="719667" y="78318"/>
            <a:ext cx="9719733" cy="615553"/>
          </a:xfrm>
          <a:prstGeom prst="rect">
            <a:avLst/>
          </a:prstGeom>
          <a:noFill/>
          <a:ln>
            <a:noFill/>
          </a:ln>
        </p:spPr>
        <p:txBody>
          <a:bodyPr spcFirstLastPara="1" wrap="square" lIns="0" tIns="0" rIns="0" bIns="0" anchor="t" anchorCtr="0">
            <a:spAutoFit/>
          </a:bodyPr>
          <a:lstStyle/>
          <a:p>
            <a:pPr marL="16933" algn="ctr">
              <a:buClr>
                <a:srgbClr val="FF9300"/>
              </a:buClr>
              <a:buSzPts val="3000"/>
            </a:pPr>
            <a:r>
              <a:rPr lang="en-IN" sz="4000" b="1" dirty="0">
                <a:solidFill>
                  <a:srgbClr val="FF9300"/>
                </a:solidFill>
                <a:latin typeface="Garamond"/>
                <a:ea typeface="Garamond"/>
                <a:cs typeface="Garamond"/>
                <a:sym typeface="Garamond"/>
              </a:rPr>
              <a:t>Example</a:t>
            </a:r>
            <a:endParaRPr sz="1867" dirty="0">
              <a:solidFill>
                <a:srgbClr val="000000"/>
              </a:solidFill>
              <a:latin typeface="Arial"/>
              <a:ea typeface="Arial"/>
              <a:cs typeface="Arial"/>
              <a:sym typeface="Arial"/>
            </a:endParaRPr>
          </a:p>
        </p:txBody>
      </p:sp>
      <p:sp>
        <p:nvSpPr>
          <p:cNvPr id="141" name="Google Shape;141;p3"/>
          <p:cNvSpPr txBox="1"/>
          <p:nvPr/>
        </p:nvSpPr>
        <p:spPr>
          <a:xfrm>
            <a:off x="410634" y="1750485"/>
            <a:ext cx="5685367" cy="2988447"/>
          </a:xfrm>
          <a:prstGeom prst="rect">
            <a:avLst/>
          </a:prstGeom>
          <a:noFill/>
          <a:ln>
            <a:noFill/>
          </a:ln>
        </p:spPr>
        <p:txBody>
          <a:bodyPr spcFirstLastPara="1" wrap="square" lIns="0" tIns="0" rIns="0" bIns="0" anchor="t" anchorCtr="0">
            <a:spAutoFit/>
          </a:bodyPr>
          <a:lstStyle/>
          <a:p>
            <a:pPr marL="380990" indent="-169329">
              <a:buClr>
                <a:srgbClr val="292929"/>
              </a:buClr>
              <a:buSzPts val="2000"/>
              <a:buFont typeface="Noto Sans Symbols"/>
              <a:buChar char="✔"/>
            </a:pPr>
            <a:r>
              <a:rPr lang="en-IN" sz="2667" dirty="0">
                <a:solidFill>
                  <a:srgbClr val="292929"/>
                </a:solidFill>
                <a:latin typeface="Garamond"/>
                <a:ea typeface="Garamond"/>
                <a:cs typeface="Garamond"/>
                <a:sym typeface="Garamond"/>
              </a:rPr>
              <a:t>It is claimed that a process has been improved in yield by bringing a change in an important factor X.  Yield data are collected from old and new processes.</a:t>
            </a:r>
            <a:endParaRPr sz="1867" dirty="0">
              <a:solidFill>
                <a:srgbClr val="000000"/>
              </a:solidFill>
              <a:latin typeface="Arial"/>
              <a:ea typeface="Arial"/>
              <a:cs typeface="Arial"/>
              <a:sym typeface="Arial"/>
            </a:endParaRPr>
          </a:p>
          <a:p>
            <a:pPr marL="380990" indent="-126997">
              <a:spcBef>
                <a:spcPts val="851"/>
              </a:spcBef>
              <a:buClr>
                <a:srgbClr val="94C600"/>
              </a:buClr>
              <a:buSzPts val="1500"/>
              <a:buFont typeface="Noto Sans Symbols"/>
              <a:buChar char="✔"/>
            </a:pPr>
            <a:r>
              <a:rPr lang="en-IN" sz="2667" dirty="0">
                <a:solidFill>
                  <a:srgbClr val="292929"/>
                </a:solidFill>
                <a:latin typeface="Garamond"/>
                <a:ea typeface="Garamond"/>
                <a:cs typeface="Garamond"/>
                <a:sym typeface="Garamond"/>
              </a:rPr>
              <a:t>Random samples are drawn from yield data from old process A and improved process B.</a:t>
            </a:r>
            <a:endParaRPr sz="1867" dirty="0">
              <a:solidFill>
                <a:srgbClr val="000000"/>
              </a:solidFill>
              <a:latin typeface="Arial"/>
              <a:ea typeface="Arial"/>
              <a:cs typeface="Arial"/>
              <a:sym typeface="Arial"/>
            </a:endParaRPr>
          </a:p>
        </p:txBody>
      </p:sp>
      <p:sp>
        <p:nvSpPr>
          <p:cNvPr id="142" name="Google Shape;142;p3"/>
          <p:cNvSpPr txBox="1"/>
          <p:nvPr/>
        </p:nvSpPr>
        <p:spPr>
          <a:xfrm>
            <a:off x="592667" y="5924684"/>
            <a:ext cx="11006667" cy="410433"/>
          </a:xfrm>
          <a:prstGeom prst="rect">
            <a:avLst/>
          </a:prstGeom>
          <a:noFill/>
          <a:ln>
            <a:noFill/>
          </a:ln>
        </p:spPr>
        <p:txBody>
          <a:bodyPr spcFirstLastPara="1" wrap="square" lIns="0" tIns="0" rIns="0" bIns="0" anchor="t" anchorCtr="0">
            <a:spAutoFit/>
          </a:bodyPr>
          <a:lstStyle/>
          <a:p>
            <a:pPr marL="16933" algn="ctr">
              <a:buClr>
                <a:srgbClr val="000000"/>
              </a:buClr>
              <a:buSzPts val="2000"/>
            </a:pPr>
            <a:r>
              <a:rPr lang="en-IN" sz="2667" b="1" u="sng" dirty="0">
                <a:solidFill>
                  <a:srgbClr val="FF9300"/>
                </a:solidFill>
                <a:latin typeface="Garamond"/>
                <a:ea typeface="Garamond"/>
                <a:cs typeface="Garamond"/>
                <a:sym typeface="Garamond"/>
              </a:rPr>
              <a:t> “Is there real difference between Process A and Process B?” 	</a:t>
            </a:r>
            <a:endParaRPr sz="2667" b="1" dirty="0">
              <a:solidFill>
                <a:srgbClr val="FF9300"/>
              </a:solidFill>
              <a:latin typeface="Garamond"/>
              <a:ea typeface="Garamond"/>
              <a:cs typeface="Garamond"/>
              <a:sym typeface="Garamond"/>
            </a:endParaRPr>
          </a:p>
        </p:txBody>
      </p:sp>
    </p:spTree>
    <p:extLst>
      <p:ext uri="{BB962C8B-B14F-4D97-AF65-F5344CB8AC3E}">
        <p14:creationId xmlns:p14="http://schemas.microsoft.com/office/powerpoint/2010/main" val="4187617219"/>
      </p:ext>
    </p:extLst>
  </p:cSld>
  <p:clrMapOvr>
    <a:masterClrMapping/>
  </p:clrMapOvr>
  <p:transition>
    <p:push dir="r"/>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4"/>
          <p:cNvSpPr/>
          <p:nvPr/>
        </p:nvSpPr>
        <p:spPr>
          <a:xfrm>
            <a:off x="609600" y="1143000"/>
            <a:ext cx="10972800" cy="0"/>
          </a:xfrm>
          <a:custGeom>
            <a:avLst/>
            <a:gdLst/>
            <a:ahLst/>
            <a:cxnLst/>
            <a:rect l="l" t="t" r="r" b="b"/>
            <a:pathLst>
              <a:path w="8229600" h="120000" extrusionOk="0">
                <a:moveTo>
                  <a:pt x="0" y="0"/>
                </a:moveTo>
                <a:lnTo>
                  <a:pt x="8229600" y="0"/>
                </a:lnTo>
              </a:path>
            </a:pathLst>
          </a:custGeom>
          <a:noFill/>
          <a:ln w="10150" cap="flat" cmpd="sng">
            <a:solidFill>
              <a:srgbClr val="71685A"/>
            </a:solidFill>
            <a:prstDash val="dash"/>
            <a:round/>
            <a:headEnd type="none" w="sm" len="sm"/>
            <a:tailEnd type="none" w="sm" len="sm"/>
          </a:ln>
        </p:spPr>
        <p:txBody>
          <a:bodyPr spcFirstLastPara="1" wrap="square" lIns="0" tIns="0" rIns="0" bIns="0" anchor="t" anchorCtr="0">
            <a:noAutofit/>
          </a:bodyPr>
          <a:lstStyle/>
          <a:p>
            <a:pPr>
              <a:buClr>
                <a:srgbClr val="000000"/>
              </a:buClr>
              <a:buSzPts val="2000"/>
            </a:pPr>
            <a:endParaRPr sz="2667" b="1" dirty="0">
              <a:solidFill>
                <a:schemeClr val="dk1"/>
              </a:solidFill>
              <a:latin typeface="Arial"/>
              <a:ea typeface="Arial"/>
              <a:cs typeface="Arial"/>
              <a:sym typeface="Arial"/>
            </a:endParaRPr>
          </a:p>
        </p:txBody>
      </p:sp>
      <p:sp>
        <p:nvSpPr>
          <p:cNvPr id="150" name="Google Shape;150;p4"/>
          <p:cNvSpPr/>
          <p:nvPr/>
        </p:nvSpPr>
        <p:spPr>
          <a:xfrm>
            <a:off x="605367" y="6477001"/>
            <a:ext cx="160867" cy="190500"/>
          </a:xfrm>
          <a:custGeom>
            <a:avLst/>
            <a:gdLst/>
            <a:ahLst/>
            <a:cxnLst/>
            <a:rect l="l" t="t" r="r" b="b"/>
            <a:pathLst>
              <a:path w="120650" h="191134" extrusionOk="0">
                <a:moveTo>
                  <a:pt x="0" y="0"/>
                </a:moveTo>
                <a:lnTo>
                  <a:pt x="0" y="190842"/>
                </a:lnTo>
                <a:lnTo>
                  <a:pt x="120319" y="95427"/>
                </a:lnTo>
                <a:lnTo>
                  <a:pt x="0" y="0"/>
                </a:lnTo>
                <a:close/>
              </a:path>
            </a:pathLst>
          </a:custGeom>
          <a:solidFill>
            <a:srgbClr val="71685A"/>
          </a:solidFill>
          <a:ln>
            <a:noFill/>
          </a:ln>
        </p:spPr>
        <p:txBody>
          <a:bodyPr spcFirstLastPara="1" wrap="square" lIns="0" tIns="0" rIns="0" bIns="0" anchor="t" anchorCtr="0">
            <a:noAutofit/>
          </a:bodyPr>
          <a:lstStyle/>
          <a:p>
            <a:pPr>
              <a:buClr>
                <a:srgbClr val="000000"/>
              </a:buClr>
              <a:buSzPts val="2000"/>
            </a:pPr>
            <a:endParaRPr sz="2667" b="1" dirty="0">
              <a:solidFill>
                <a:schemeClr val="dk1"/>
              </a:solidFill>
              <a:latin typeface="Arial"/>
              <a:ea typeface="Arial"/>
              <a:cs typeface="Arial"/>
              <a:sym typeface="Arial"/>
            </a:endParaRPr>
          </a:p>
        </p:txBody>
      </p:sp>
      <p:sp>
        <p:nvSpPr>
          <p:cNvPr id="151" name="Google Shape;151;p4"/>
          <p:cNvSpPr txBox="1">
            <a:spLocks noGrp="1"/>
          </p:cNvSpPr>
          <p:nvPr>
            <p:ph type="title"/>
          </p:nvPr>
        </p:nvSpPr>
        <p:spPr>
          <a:xfrm>
            <a:off x="239184" y="-220133"/>
            <a:ext cx="10972800" cy="1087147"/>
          </a:xfrm>
          <a:prstGeom prst="rect">
            <a:avLst/>
          </a:prstGeom>
          <a:noFill/>
          <a:ln>
            <a:noFill/>
          </a:ln>
        </p:spPr>
        <p:txBody>
          <a:bodyPr spcFirstLastPara="1" wrap="square" lIns="0" tIns="467033" rIns="0" bIns="0" anchor="t" anchorCtr="0">
            <a:spAutoFit/>
          </a:bodyPr>
          <a:lstStyle/>
          <a:p>
            <a:pPr marL="16933" algn="ctr">
              <a:lnSpc>
                <a:spcPct val="100000"/>
              </a:lnSpc>
              <a:spcBef>
                <a:spcPts val="0"/>
              </a:spcBef>
              <a:buClr>
                <a:srgbClr val="000000"/>
              </a:buClr>
              <a:buSzPts val="3000"/>
            </a:pPr>
            <a:r>
              <a:rPr lang="en-IN" sz="4000" b="1" dirty="0">
                <a:solidFill>
                  <a:srgbClr val="FF9300"/>
                </a:solidFill>
                <a:latin typeface="Garamond"/>
                <a:ea typeface="Garamond"/>
                <a:cs typeface="Garamond"/>
                <a:sym typeface="Garamond"/>
              </a:rPr>
              <a:t>Example: Hypothesis Testing</a:t>
            </a:r>
            <a:endParaRPr sz="1867" dirty="0">
              <a:solidFill>
                <a:srgbClr val="000000"/>
              </a:solidFill>
              <a:latin typeface="Arial"/>
              <a:ea typeface="Arial"/>
              <a:cs typeface="Arial"/>
              <a:sym typeface="Arial"/>
            </a:endParaRPr>
          </a:p>
        </p:txBody>
      </p:sp>
      <p:sp>
        <p:nvSpPr>
          <p:cNvPr id="152" name="Google Shape;152;p4"/>
          <p:cNvSpPr txBox="1"/>
          <p:nvPr/>
        </p:nvSpPr>
        <p:spPr>
          <a:xfrm>
            <a:off x="512234" y="1210734"/>
            <a:ext cx="10864353" cy="2167581"/>
          </a:xfrm>
          <a:prstGeom prst="rect">
            <a:avLst/>
          </a:prstGeom>
          <a:noFill/>
          <a:ln>
            <a:noFill/>
          </a:ln>
        </p:spPr>
        <p:txBody>
          <a:bodyPr spcFirstLastPara="1" wrap="square" lIns="0" tIns="0" rIns="0" bIns="0" anchor="t" anchorCtr="0">
            <a:spAutoFit/>
          </a:bodyPr>
          <a:lstStyle/>
          <a:p>
            <a:pPr marL="382684" indent="-365751">
              <a:buClr>
                <a:srgbClr val="94C600"/>
              </a:buClr>
              <a:buSzPts val="1350"/>
              <a:buFont typeface="Noto Sans Symbols"/>
              <a:buChar char="⮚"/>
            </a:pPr>
            <a:r>
              <a:rPr lang="en-IN" sz="2467" b="1" dirty="0">
                <a:solidFill>
                  <a:schemeClr val="dk1"/>
                </a:solidFill>
                <a:latin typeface="Garamond"/>
                <a:ea typeface="Garamond"/>
                <a:cs typeface="Garamond"/>
                <a:sym typeface="Garamond"/>
              </a:rPr>
              <a:t>Real Question:</a:t>
            </a:r>
            <a:endParaRPr sz="2467" b="1" dirty="0">
              <a:solidFill>
                <a:schemeClr val="dk1"/>
              </a:solidFill>
              <a:latin typeface="Garamond"/>
              <a:ea typeface="Garamond"/>
              <a:cs typeface="Garamond"/>
              <a:sym typeface="Garamond"/>
            </a:endParaRPr>
          </a:p>
          <a:p>
            <a:pPr marL="16933" algn="ctr">
              <a:spcBef>
                <a:spcPts val="667"/>
              </a:spcBef>
              <a:buClr>
                <a:srgbClr val="000000"/>
              </a:buClr>
              <a:buSzPts val="1850"/>
            </a:pPr>
            <a:r>
              <a:rPr lang="en-IN" sz="2467" b="1" dirty="0">
                <a:solidFill>
                  <a:schemeClr val="dk1"/>
                </a:solidFill>
                <a:latin typeface="Garamond"/>
                <a:ea typeface="Garamond"/>
                <a:cs typeface="Garamond"/>
                <a:sym typeface="Garamond"/>
              </a:rPr>
              <a:t>        Can we say that the yield of improved Process B is greater than old Process A?</a:t>
            </a:r>
            <a:endParaRPr sz="2467" b="1" dirty="0">
              <a:solidFill>
                <a:schemeClr val="dk1"/>
              </a:solidFill>
              <a:latin typeface="Garamond"/>
              <a:ea typeface="Garamond"/>
              <a:cs typeface="Garamond"/>
              <a:sym typeface="Garamond"/>
            </a:endParaRPr>
          </a:p>
          <a:p>
            <a:pPr marL="16933" algn="ctr">
              <a:spcBef>
                <a:spcPts val="667"/>
              </a:spcBef>
              <a:buClr>
                <a:srgbClr val="000000"/>
              </a:buClr>
              <a:buSzPts val="1850"/>
            </a:pPr>
            <a:endParaRPr sz="2467" b="1" dirty="0">
              <a:solidFill>
                <a:schemeClr val="dk1"/>
              </a:solidFill>
              <a:latin typeface="Garamond"/>
              <a:ea typeface="Garamond"/>
              <a:cs typeface="Garamond"/>
              <a:sym typeface="Garamond"/>
            </a:endParaRPr>
          </a:p>
          <a:p>
            <a:pPr marL="382684" lvl="1" indent="-365751">
              <a:spcBef>
                <a:spcPts val="667"/>
              </a:spcBef>
              <a:buClr>
                <a:srgbClr val="94C600"/>
              </a:buClr>
              <a:buSzPts val="1350"/>
              <a:buFont typeface="Noto Sans Symbols"/>
              <a:buChar char="⮚"/>
            </a:pPr>
            <a:r>
              <a:rPr lang="en-IN" sz="2467" b="1" dirty="0">
                <a:solidFill>
                  <a:schemeClr val="dk1"/>
                </a:solidFill>
                <a:latin typeface="Garamond"/>
                <a:ea typeface="Garamond"/>
                <a:cs typeface="Garamond"/>
                <a:sym typeface="Garamond"/>
              </a:rPr>
              <a:t>Descriptive Statistics</a:t>
            </a:r>
            <a:endParaRPr sz="1867" dirty="0">
              <a:solidFill>
                <a:srgbClr val="000000"/>
              </a:solidFill>
              <a:latin typeface="Arial"/>
              <a:ea typeface="Arial"/>
              <a:cs typeface="Arial"/>
              <a:sym typeface="Arial"/>
            </a:endParaRPr>
          </a:p>
        </p:txBody>
      </p:sp>
      <p:sp>
        <p:nvSpPr>
          <p:cNvPr id="153" name="Google Shape;153;p4"/>
          <p:cNvSpPr txBox="1"/>
          <p:nvPr/>
        </p:nvSpPr>
        <p:spPr>
          <a:xfrm>
            <a:off x="624418" y="4677834"/>
            <a:ext cx="10957983" cy="1346715"/>
          </a:xfrm>
          <a:prstGeom prst="rect">
            <a:avLst/>
          </a:prstGeom>
          <a:noFill/>
          <a:ln>
            <a:noFill/>
          </a:ln>
        </p:spPr>
        <p:txBody>
          <a:bodyPr spcFirstLastPara="1" wrap="square" lIns="0" tIns="0" rIns="0" bIns="0" anchor="t" anchorCtr="0">
            <a:spAutoFit/>
          </a:bodyPr>
          <a:lstStyle/>
          <a:p>
            <a:pPr marL="380990" lvl="1" indent="-364058">
              <a:lnSpc>
                <a:spcPct val="109400"/>
              </a:lnSpc>
              <a:buClr>
                <a:srgbClr val="94C600"/>
              </a:buClr>
              <a:buSzPts val="1460"/>
              <a:buFont typeface="Noto Sans Symbols"/>
              <a:buChar char="⮚"/>
            </a:pPr>
            <a:r>
              <a:rPr lang="en-IN" sz="2667" b="1" dirty="0">
                <a:solidFill>
                  <a:schemeClr val="dk1"/>
                </a:solidFill>
                <a:latin typeface="Garamond"/>
                <a:ea typeface="Garamond"/>
                <a:cs typeface="Garamond"/>
                <a:sym typeface="Garamond"/>
              </a:rPr>
              <a:t>Statistical Question:</a:t>
            </a:r>
            <a:endParaRPr sz="1867" dirty="0">
              <a:solidFill>
                <a:srgbClr val="000000"/>
              </a:solidFill>
              <a:latin typeface="Arial"/>
              <a:ea typeface="Arial"/>
              <a:cs typeface="Arial"/>
              <a:sym typeface="Arial"/>
            </a:endParaRPr>
          </a:p>
          <a:p>
            <a:pPr marL="380990" lvl="1" indent="-364058" algn="ctr">
              <a:lnSpc>
                <a:spcPct val="108150"/>
              </a:lnSpc>
              <a:spcBef>
                <a:spcPts val="117"/>
              </a:spcBef>
              <a:buClr>
                <a:schemeClr val="dk1"/>
              </a:buClr>
              <a:buSzPts val="2000"/>
            </a:pPr>
            <a:r>
              <a:rPr lang="en-IN" sz="2667" dirty="0">
                <a:solidFill>
                  <a:schemeClr val="dk1"/>
                </a:solidFill>
                <a:latin typeface="Garamond"/>
                <a:ea typeface="Garamond"/>
                <a:cs typeface="Garamond"/>
                <a:sym typeface="Garamond"/>
              </a:rPr>
              <a:t>Is there a statistically significant difference between mean of Process B (85.54) and mean of Process A (84.24)? Or, is this difference in mean just due to chance?</a:t>
            </a:r>
            <a:endParaRPr sz="1867" dirty="0">
              <a:solidFill>
                <a:srgbClr val="000000"/>
              </a:solidFill>
              <a:latin typeface="Arial"/>
              <a:ea typeface="Arial"/>
              <a:cs typeface="Arial"/>
              <a:sym typeface="Arial"/>
            </a:endParaRPr>
          </a:p>
        </p:txBody>
      </p:sp>
      <p:graphicFrame>
        <p:nvGraphicFramePr>
          <p:cNvPr id="154" name="Google Shape;154;p4"/>
          <p:cNvGraphicFramePr/>
          <p:nvPr/>
        </p:nvGraphicFramePr>
        <p:xfrm>
          <a:off x="2927352" y="3429000"/>
          <a:ext cx="6908835" cy="1113399"/>
        </p:xfrm>
        <a:graphic>
          <a:graphicData uri="http://schemas.openxmlformats.org/drawingml/2006/table">
            <a:tbl>
              <a:tblPr firstRow="1" bandRow="1">
                <a:noFill/>
              </a:tblPr>
              <a:tblGrid>
                <a:gridCol w="1381767">
                  <a:extLst>
                    <a:ext uri="{9D8B030D-6E8A-4147-A177-3AD203B41FA5}">
                      <a16:colId xmlns:a16="http://schemas.microsoft.com/office/drawing/2014/main" val="20000"/>
                    </a:ext>
                  </a:extLst>
                </a:gridCol>
                <a:gridCol w="1381767">
                  <a:extLst>
                    <a:ext uri="{9D8B030D-6E8A-4147-A177-3AD203B41FA5}">
                      <a16:colId xmlns:a16="http://schemas.microsoft.com/office/drawing/2014/main" val="20001"/>
                    </a:ext>
                  </a:extLst>
                </a:gridCol>
                <a:gridCol w="1381767">
                  <a:extLst>
                    <a:ext uri="{9D8B030D-6E8A-4147-A177-3AD203B41FA5}">
                      <a16:colId xmlns:a16="http://schemas.microsoft.com/office/drawing/2014/main" val="20002"/>
                    </a:ext>
                  </a:extLst>
                </a:gridCol>
                <a:gridCol w="1381767">
                  <a:extLst>
                    <a:ext uri="{9D8B030D-6E8A-4147-A177-3AD203B41FA5}">
                      <a16:colId xmlns:a16="http://schemas.microsoft.com/office/drawing/2014/main" val="20003"/>
                    </a:ext>
                  </a:extLst>
                </a:gridCol>
                <a:gridCol w="1381767">
                  <a:extLst>
                    <a:ext uri="{9D8B030D-6E8A-4147-A177-3AD203B41FA5}">
                      <a16:colId xmlns:a16="http://schemas.microsoft.com/office/drawing/2014/main" val="20004"/>
                    </a:ext>
                  </a:extLst>
                </a:gridCol>
              </a:tblGrid>
              <a:tr h="371133">
                <a:tc>
                  <a:txBody>
                    <a:bodyPr/>
                    <a:lstStyle/>
                    <a:p>
                      <a:pPr marL="84455" marR="0" lvl="0" indent="0" algn="l" rtl="0">
                        <a:lnSpc>
                          <a:spcPct val="100000"/>
                        </a:lnSpc>
                        <a:spcBef>
                          <a:spcPts val="0"/>
                        </a:spcBef>
                        <a:spcAft>
                          <a:spcPts val="0"/>
                        </a:spcAft>
                        <a:buClr>
                          <a:srgbClr val="000000"/>
                        </a:buClr>
                        <a:buSzPts val="1400"/>
                        <a:buFont typeface="Arial"/>
                        <a:buNone/>
                      </a:pPr>
                      <a:r>
                        <a:rPr lang="en-IN" sz="1900" u="none" strike="noStrike" cap="none" dirty="0">
                          <a:latin typeface="Times New Roman"/>
                          <a:ea typeface="Times New Roman"/>
                          <a:cs typeface="Times New Roman"/>
                          <a:sym typeface="Times New Roman"/>
                        </a:rPr>
                        <a:t>Variable</a:t>
                      </a:r>
                      <a:endParaRPr sz="1900" u="none" strike="noStrike" cap="none" dirty="0">
                        <a:latin typeface="Times New Roman"/>
                        <a:ea typeface="Times New Roman"/>
                        <a:cs typeface="Times New Roman"/>
                        <a:sym typeface="Times New Roman"/>
                      </a:endParaRPr>
                    </a:p>
                  </a:txBody>
                  <a:tcPr marL="0" marR="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84455" marR="0" lvl="0" indent="0" algn="l" rtl="0">
                        <a:lnSpc>
                          <a:spcPct val="100000"/>
                        </a:lnSpc>
                        <a:spcBef>
                          <a:spcPts val="0"/>
                        </a:spcBef>
                        <a:spcAft>
                          <a:spcPts val="0"/>
                        </a:spcAft>
                        <a:buClr>
                          <a:srgbClr val="000000"/>
                        </a:buClr>
                        <a:buSzPts val="1400"/>
                        <a:buFont typeface="Arial"/>
                        <a:buNone/>
                      </a:pPr>
                      <a:r>
                        <a:rPr lang="en-IN" sz="1900" u="none" strike="noStrike" cap="none" dirty="0">
                          <a:latin typeface="Times New Roman"/>
                          <a:ea typeface="Times New Roman"/>
                          <a:cs typeface="Times New Roman"/>
                          <a:sym typeface="Times New Roman"/>
                        </a:rPr>
                        <a:t>Process</a:t>
                      </a:r>
                      <a:endParaRPr sz="1900" u="none" strike="noStrike" cap="none" dirty="0">
                        <a:latin typeface="Times New Roman"/>
                        <a:ea typeface="Times New Roman"/>
                        <a:cs typeface="Times New Roman"/>
                        <a:sym typeface="Times New Roman"/>
                      </a:endParaRPr>
                    </a:p>
                  </a:txBody>
                  <a:tcPr marL="0" marR="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84455" marR="0" lvl="0" indent="0" algn="l" rtl="0">
                        <a:lnSpc>
                          <a:spcPct val="100000"/>
                        </a:lnSpc>
                        <a:spcBef>
                          <a:spcPts val="0"/>
                        </a:spcBef>
                        <a:spcAft>
                          <a:spcPts val="0"/>
                        </a:spcAft>
                        <a:buClr>
                          <a:srgbClr val="000000"/>
                        </a:buClr>
                        <a:buSzPts val="1400"/>
                        <a:buFont typeface="Arial"/>
                        <a:buNone/>
                      </a:pPr>
                      <a:r>
                        <a:rPr lang="en-IN" sz="1900" u="none" strike="noStrike" cap="none" dirty="0">
                          <a:latin typeface="Times New Roman"/>
                          <a:ea typeface="Times New Roman"/>
                          <a:cs typeface="Times New Roman"/>
                          <a:sym typeface="Times New Roman"/>
                        </a:rPr>
                        <a:t>N</a:t>
                      </a:r>
                      <a:endParaRPr sz="1900" u="none" strike="noStrike" cap="none" dirty="0"/>
                    </a:p>
                  </a:txBody>
                  <a:tcPr marL="0" marR="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84455" marR="0" lvl="0" indent="0" algn="l" rtl="0">
                        <a:lnSpc>
                          <a:spcPct val="100000"/>
                        </a:lnSpc>
                        <a:spcBef>
                          <a:spcPts val="0"/>
                        </a:spcBef>
                        <a:spcAft>
                          <a:spcPts val="0"/>
                        </a:spcAft>
                        <a:buClr>
                          <a:srgbClr val="000000"/>
                        </a:buClr>
                        <a:buSzPts val="1400"/>
                        <a:buFont typeface="Arial"/>
                        <a:buNone/>
                      </a:pPr>
                      <a:r>
                        <a:rPr lang="en-IN" sz="1900" u="none" strike="noStrike" cap="none" dirty="0">
                          <a:latin typeface="Times New Roman"/>
                          <a:ea typeface="Times New Roman"/>
                          <a:cs typeface="Times New Roman"/>
                          <a:sym typeface="Times New Roman"/>
                        </a:rPr>
                        <a:t>Mean</a:t>
                      </a:r>
                      <a:endParaRPr sz="1900" u="none" strike="noStrike" cap="none" dirty="0">
                        <a:latin typeface="Times New Roman"/>
                        <a:ea typeface="Times New Roman"/>
                        <a:cs typeface="Times New Roman"/>
                        <a:sym typeface="Times New Roman"/>
                      </a:endParaRPr>
                    </a:p>
                  </a:txBody>
                  <a:tcPr marL="0" marR="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84455" marR="0" lvl="0" indent="0" algn="l" rtl="0">
                        <a:lnSpc>
                          <a:spcPct val="100000"/>
                        </a:lnSpc>
                        <a:spcBef>
                          <a:spcPts val="0"/>
                        </a:spcBef>
                        <a:spcAft>
                          <a:spcPts val="0"/>
                        </a:spcAft>
                        <a:buClr>
                          <a:srgbClr val="000000"/>
                        </a:buClr>
                        <a:buSzPts val="1400"/>
                        <a:buFont typeface="Arial"/>
                        <a:buNone/>
                      </a:pPr>
                      <a:r>
                        <a:rPr lang="en-IN" sz="1900" u="none" strike="noStrike" cap="none" dirty="0">
                          <a:latin typeface="Times New Roman"/>
                          <a:ea typeface="Times New Roman"/>
                          <a:cs typeface="Times New Roman"/>
                          <a:sym typeface="Times New Roman"/>
                        </a:rPr>
                        <a:t>Std. Dev.</a:t>
                      </a:r>
                      <a:endParaRPr sz="1900" u="none" strike="noStrike" cap="none" dirty="0">
                        <a:latin typeface="Times New Roman"/>
                        <a:ea typeface="Times New Roman"/>
                        <a:cs typeface="Times New Roman"/>
                        <a:sym typeface="Times New Roman"/>
                      </a:endParaRPr>
                    </a:p>
                  </a:txBody>
                  <a:tcPr marL="0" marR="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371133">
                <a:tc>
                  <a:txBody>
                    <a:bodyPr/>
                    <a:lstStyle/>
                    <a:p>
                      <a:pPr marL="84455" marR="0" lvl="0" indent="0" algn="l" rtl="0">
                        <a:lnSpc>
                          <a:spcPct val="100000"/>
                        </a:lnSpc>
                        <a:spcBef>
                          <a:spcPts val="0"/>
                        </a:spcBef>
                        <a:spcAft>
                          <a:spcPts val="0"/>
                        </a:spcAft>
                        <a:buClr>
                          <a:srgbClr val="000000"/>
                        </a:buClr>
                        <a:buSzPts val="1400"/>
                        <a:buFont typeface="Arial"/>
                        <a:buNone/>
                      </a:pPr>
                      <a:r>
                        <a:rPr lang="en-IN" sz="1900" u="none" strike="noStrike" cap="none" dirty="0">
                          <a:latin typeface="Times New Roman"/>
                          <a:ea typeface="Times New Roman"/>
                          <a:cs typeface="Times New Roman"/>
                          <a:sym typeface="Times New Roman"/>
                        </a:rPr>
                        <a:t>Yield</a:t>
                      </a:r>
                      <a:endParaRPr sz="1900" u="none" strike="noStrike" cap="none" dirty="0">
                        <a:latin typeface="Times New Roman"/>
                        <a:ea typeface="Times New Roman"/>
                        <a:cs typeface="Times New Roman"/>
                        <a:sym typeface="Times New Roman"/>
                      </a:endParaRPr>
                    </a:p>
                  </a:txBody>
                  <a:tcPr marL="0" marR="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84455" marR="0" lvl="0" indent="0" algn="l" rtl="0">
                        <a:lnSpc>
                          <a:spcPct val="100000"/>
                        </a:lnSpc>
                        <a:spcBef>
                          <a:spcPts val="0"/>
                        </a:spcBef>
                        <a:spcAft>
                          <a:spcPts val="0"/>
                        </a:spcAft>
                        <a:buClr>
                          <a:srgbClr val="000000"/>
                        </a:buClr>
                        <a:buSzPts val="1400"/>
                        <a:buFont typeface="Arial"/>
                        <a:buNone/>
                      </a:pPr>
                      <a:r>
                        <a:rPr lang="en-IN" sz="1900" u="none" strike="noStrike" cap="none" dirty="0">
                          <a:latin typeface="Times New Roman"/>
                          <a:ea typeface="Times New Roman"/>
                          <a:cs typeface="Times New Roman"/>
                          <a:sym typeface="Times New Roman"/>
                        </a:rPr>
                        <a:t>A</a:t>
                      </a:r>
                      <a:endParaRPr sz="1900" u="none" strike="noStrike" cap="none" dirty="0"/>
                    </a:p>
                  </a:txBody>
                  <a:tcPr marL="0" marR="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84455" marR="0" lvl="0" indent="0" algn="l" rtl="0">
                        <a:lnSpc>
                          <a:spcPct val="100000"/>
                        </a:lnSpc>
                        <a:spcBef>
                          <a:spcPts val="0"/>
                        </a:spcBef>
                        <a:spcAft>
                          <a:spcPts val="0"/>
                        </a:spcAft>
                        <a:buClr>
                          <a:srgbClr val="000000"/>
                        </a:buClr>
                        <a:buSzPts val="1400"/>
                        <a:buFont typeface="Arial"/>
                        <a:buNone/>
                      </a:pPr>
                      <a:r>
                        <a:rPr lang="en-IN" sz="1900" u="none" strike="noStrike" cap="none" dirty="0">
                          <a:latin typeface="Times New Roman"/>
                          <a:ea typeface="Times New Roman"/>
                          <a:cs typeface="Times New Roman"/>
                          <a:sym typeface="Times New Roman"/>
                        </a:rPr>
                        <a:t>10</a:t>
                      </a:r>
                      <a:endParaRPr sz="1900" u="none" strike="noStrike" cap="none" dirty="0">
                        <a:latin typeface="Times New Roman"/>
                        <a:ea typeface="Times New Roman"/>
                        <a:cs typeface="Times New Roman"/>
                        <a:sym typeface="Times New Roman"/>
                      </a:endParaRPr>
                    </a:p>
                  </a:txBody>
                  <a:tcPr marL="0" marR="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84455" marR="0" lvl="0" indent="0" algn="l" rtl="0">
                        <a:lnSpc>
                          <a:spcPct val="100000"/>
                        </a:lnSpc>
                        <a:spcBef>
                          <a:spcPts val="0"/>
                        </a:spcBef>
                        <a:spcAft>
                          <a:spcPts val="0"/>
                        </a:spcAft>
                        <a:buClr>
                          <a:srgbClr val="000000"/>
                        </a:buClr>
                        <a:buSzPts val="1400"/>
                        <a:buFont typeface="Arial"/>
                        <a:buNone/>
                      </a:pPr>
                      <a:r>
                        <a:rPr lang="en-IN" sz="1900" u="none" strike="noStrike" cap="none" dirty="0">
                          <a:latin typeface="Times New Roman"/>
                          <a:ea typeface="Times New Roman"/>
                          <a:cs typeface="Times New Roman"/>
                          <a:sym typeface="Times New Roman"/>
                        </a:rPr>
                        <a:t>84.24</a:t>
                      </a:r>
                      <a:endParaRPr sz="1900" u="none" strike="noStrike" cap="none" dirty="0">
                        <a:latin typeface="Times New Roman"/>
                        <a:ea typeface="Times New Roman"/>
                        <a:cs typeface="Times New Roman"/>
                        <a:sym typeface="Times New Roman"/>
                      </a:endParaRPr>
                    </a:p>
                  </a:txBody>
                  <a:tcPr marL="0" marR="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84455" marR="0" lvl="0" indent="0" algn="l" rtl="0">
                        <a:lnSpc>
                          <a:spcPct val="100000"/>
                        </a:lnSpc>
                        <a:spcBef>
                          <a:spcPts val="0"/>
                        </a:spcBef>
                        <a:spcAft>
                          <a:spcPts val="0"/>
                        </a:spcAft>
                        <a:buClr>
                          <a:srgbClr val="000000"/>
                        </a:buClr>
                        <a:buSzPts val="1400"/>
                        <a:buFont typeface="Arial"/>
                        <a:buNone/>
                      </a:pPr>
                      <a:r>
                        <a:rPr lang="en-IN" sz="1900" u="none" strike="noStrike" cap="none" dirty="0">
                          <a:latin typeface="Times New Roman"/>
                          <a:ea typeface="Times New Roman"/>
                          <a:cs typeface="Times New Roman"/>
                          <a:sym typeface="Times New Roman"/>
                        </a:rPr>
                        <a:t>2.90</a:t>
                      </a:r>
                      <a:endParaRPr sz="1900" u="none" strike="noStrike" cap="none" dirty="0">
                        <a:latin typeface="Times New Roman"/>
                        <a:ea typeface="Times New Roman"/>
                        <a:cs typeface="Times New Roman"/>
                        <a:sym typeface="Times New Roman"/>
                      </a:endParaRPr>
                    </a:p>
                  </a:txBody>
                  <a:tcPr marL="0" marR="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371133">
                <a:tc>
                  <a:txBody>
                    <a:bodyPr/>
                    <a:lstStyle/>
                    <a:p>
                      <a:pPr marL="0" marR="0" lvl="0" indent="0" algn="l" rtl="0">
                        <a:lnSpc>
                          <a:spcPct val="100000"/>
                        </a:lnSpc>
                        <a:spcBef>
                          <a:spcPts val="0"/>
                        </a:spcBef>
                        <a:spcAft>
                          <a:spcPts val="0"/>
                        </a:spcAft>
                        <a:buClr>
                          <a:srgbClr val="000000"/>
                        </a:buClr>
                        <a:buSzPts val="1400"/>
                        <a:buFont typeface="Arial"/>
                        <a:buNone/>
                      </a:pPr>
                      <a:endParaRPr sz="1900" u="none" strike="noStrike" cap="none" dirty="0">
                        <a:latin typeface="Times New Roman"/>
                        <a:ea typeface="Times New Roman"/>
                        <a:cs typeface="Times New Roman"/>
                        <a:sym typeface="Times New Roman"/>
                      </a:endParaRPr>
                    </a:p>
                  </a:txBody>
                  <a:tcPr marL="0" marR="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84455" marR="0" lvl="0" indent="0" algn="l" rtl="0">
                        <a:lnSpc>
                          <a:spcPct val="100000"/>
                        </a:lnSpc>
                        <a:spcBef>
                          <a:spcPts val="0"/>
                        </a:spcBef>
                        <a:spcAft>
                          <a:spcPts val="0"/>
                        </a:spcAft>
                        <a:buClr>
                          <a:srgbClr val="000000"/>
                        </a:buClr>
                        <a:buSzPts val="1400"/>
                        <a:buFont typeface="Arial"/>
                        <a:buNone/>
                      </a:pPr>
                      <a:r>
                        <a:rPr lang="en-IN" sz="1900" u="none" strike="noStrike" cap="none" dirty="0">
                          <a:latin typeface="Times New Roman"/>
                          <a:ea typeface="Times New Roman"/>
                          <a:cs typeface="Times New Roman"/>
                          <a:sym typeface="Times New Roman"/>
                        </a:rPr>
                        <a:t>B</a:t>
                      </a:r>
                      <a:endParaRPr sz="1900" u="none" strike="noStrike" cap="none" dirty="0">
                        <a:latin typeface="Times New Roman"/>
                        <a:ea typeface="Times New Roman"/>
                        <a:cs typeface="Times New Roman"/>
                        <a:sym typeface="Times New Roman"/>
                      </a:endParaRPr>
                    </a:p>
                  </a:txBody>
                  <a:tcPr marL="0" marR="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84455" marR="0" lvl="0" indent="0" algn="l" rtl="0">
                        <a:lnSpc>
                          <a:spcPct val="100000"/>
                        </a:lnSpc>
                        <a:spcBef>
                          <a:spcPts val="0"/>
                        </a:spcBef>
                        <a:spcAft>
                          <a:spcPts val="0"/>
                        </a:spcAft>
                        <a:buClr>
                          <a:srgbClr val="000000"/>
                        </a:buClr>
                        <a:buSzPts val="1400"/>
                        <a:buFont typeface="Arial"/>
                        <a:buNone/>
                      </a:pPr>
                      <a:r>
                        <a:rPr lang="en-IN" sz="1900" u="none" strike="noStrike" cap="none" dirty="0">
                          <a:latin typeface="Times New Roman"/>
                          <a:ea typeface="Times New Roman"/>
                          <a:cs typeface="Times New Roman"/>
                          <a:sym typeface="Times New Roman"/>
                        </a:rPr>
                        <a:t>10</a:t>
                      </a:r>
                      <a:endParaRPr sz="1900" u="none" strike="noStrike" cap="none" dirty="0">
                        <a:latin typeface="Times New Roman"/>
                        <a:ea typeface="Times New Roman"/>
                        <a:cs typeface="Times New Roman"/>
                        <a:sym typeface="Times New Roman"/>
                      </a:endParaRPr>
                    </a:p>
                  </a:txBody>
                  <a:tcPr marL="0" marR="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84455" marR="0" lvl="0" indent="0" algn="l" rtl="0">
                        <a:lnSpc>
                          <a:spcPct val="100000"/>
                        </a:lnSpc>
                        <a:spcBef>
                          <a:spcPts val="0"/>
                        </a:spcBef>
                        <a:spcAft>
                          <a:spcPts val="0"/>
                        </a:spcAft>
                        <a:buClr>
                          <a:srgbClr val="000000"/>
                        </a:buClr>
                        <a:buSzPts val="1400"/>
                        <a:buFont typeface="Arial"/>
                        <a:buNone/>
                      </a:pPr>
                      <a:r>
                        <a:rPr lang="en-IN" sz="1900" u="none" strike="noStrike" cap="none" dirty="0">
                          <a:latin typeface="Times New Roman"/>
                          <a:ea typeface="Times New Roman"/>
                          <a:cs typeface="Times New Roman"/>
                          <a:sym typeface="Times New Roman"/>
                        </a:rPr>
                        <a:t>85.54</a:t>
                      </a:r>
                      <a:endParaRPr sz="1900" u="none" strike="noStrike" cap="none" dirty="0">
                        <a:latin typeface="Times New Roman"/>
                        <a:ea typeface="Times New Roman"/>
                        <a:cs typeface="Times New Roman"/>
                        <a:sym typeface="Times New Roman"/>
                      </a:endParaRPr>
                    </a:p>
                  </a:txBody>
                  <a:tcPr marL="0" marR="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84455" marR="0" lvl="0" indent="0" algn="l" rtl="0">
                        <a:lnSpc>
                          <a:spcPct val="100000"/>
                        </a:lnSpc>
                        <a:spcBef>
                          <a:spcPts val="0"/>
                        </a:spcBef>
                        <a:spcAft>
                          <a:spcPts val="0"/>
                        </a:spcAft>
                        <a:buClr>
                          <a:srgbClr val="000000"/>
                        </a:buClr>
                        <a:buSzPts val="1400"/>
                        <a:buFont typeface="Arial"/>
                        <a:buNone/>
                      </a:pPr>
                      <a:r>
                        <a:rPr lang="en-IN" sz="1900" u="none" strike="noStrike" cap="none" dirty="0">
                          <a:latin typeface="Times New Roman"/>
                          <a:ea typeface="Times New Roman"/>
                          <a:cs typeface="Times New Roman"/>
                          <a:sym typeface="Times New Roman"/>
                        </a:rPr>
                        <a:t>3.65</a:t>
                      </a:r>
                      <a:endParaRPr sz="1900" u="none" strike="noStrike" cap="none" dirty="0">
                        <a:latin typeface="Times New Roman"/>
                        <a:ea typeface="Times New Roman"/>
                        <a:cs typeface="Times New Roman"/>
                        <a:sym typeface="Times New Roman"/>
                      </a:endParaRPr>
                    </a:p>
                  </a:txBody>
                  <a:tcPr marL="0" marR="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53347449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5"/>
          <p:cNvSpPr/>
          <p:nvPr/>
        </p:nvSpPr>
        <p:spPr>
          <a:xfrm>
            <a:off x="605367" y="6477001"/>
            <a:ext cx="160867" cy="190500"/>
          </a:xfrm>
          <a:custGeom>
            <a:avLst/>
            <a:gdLst/>
            <a:ahLst/>
            <a:cxnLst/>
            <a:rect l="l" t="t" r="r" b="b"/>
            <a:pathLst>
              <a:path w="120650" h="191134" extrusionOk="0">
                <a:moveTo>
                  <a:pt x="0" y="0"/>
                </a:moveTo>
                <a:lnTo>
                  <a:pt x="0" y="190842"/>
                </a:lnTo>
                <a:lnTo>
                  <a:pt x="120319" y="95427"/>
                </a:lnTo>
                <a:lnTo>
                  <a:pt x="0" y="0"/>
                </a:lnTo>
                <a:close/>
              </a:path>
            </a:pathLst>
          </a:custGeom>
          <a:solidFill>
            <a:srgbClr val="71685A"/>
          </a:solidFill>
          <a:ln>
            <a:noFill/>
          </a:ln>
        </p:spPr>
        <p:txBody>
          <a:bodyPr spcFirstLastPara="1" wrap="square" lIns="0" tIns="0" rIns="0" bIns="0" anchor="t" anchorCtr="0">
            <a:noAutofit/>
          </a:bodyPr>
          <a:lstStyle/>
          <a:p>
            <a:pPr>
              <a:buClr>
                <a:srgbClr val="000000"/>
              </a:buClr>
              <a:buSzPts val="2000"/>
            </a:pPr>
            <a:endParaRPr sz="2667" b="1" dirty="0">
              <a:solidFill>
                <a:schemeClr val="dk1"/>
              </a:solidFill>
              <a:latin typeface="Arial"/>
              <a:ea typeface="Arial"/>
              <a:cs typeface="Arial"/>
              <a:sym typeface="Arial"/>
            </a:endParaRPr>
          </a:p>
        </p:txBody>
      </p:sp>
      <p:sp>
        <p:nvSpPr>
          <p:cNvPr id="162" name="Google Shape;162;p5"/>
          <p:cNvSpPr txBox="1">
            <a:spLocks noGrp="1"/>
          </p:cNvSpPr>
          <p:nvPr>
            <p:ph type="title"/>
          </p:nvPr>
        </p:nvSpPr>
        <p:spPr>
          <a:xfrm>
            <a:off x="431800" y="-80433"/>
            <a:ext cx="10972800" cy="1143000"/>
          </a:xfrm>
          <a:prstGeom prst="rect">
            <a:avLst/>
          </a:prstGeom>
          <a:noFill/>
          <a:ln>
            <a:noFill/>
          </a:ln>
        </p:spPr>
        <p:txBody>
          <a:bodyPr spcFirstLastPara="1" wrap="square" lIns="121900" tIns="345433" rIns="121900" bIns="60933" anchor="t" anchorCtr="0">
            <a:noAutofit/>
          </a:bodyPr>
          <a:lstStyle/>
          <a:p>
            <a:pPr marL="16933" algn="ctr">
              <a:lnSpc>
                <a:spcPct val="100000"/>
              </a:lnSpc>
              <a:spcBef>
                <a:spcPts val="0"/>
              </a:spcBef>
              <a:buClr>
                <a:srgbClr val="000000"/>
              </a:buClr>
              <a:buSzPts val="3000"/>
            </a:pPr>
            <a:r>
              <a:rPr lang="en-IN" sz="4000" b="1" dirty="0">
                <a:solidFill>
                  <a:srgbClr val="FF9300"/>
                </a:solidFill>
                <a:latin typeface="Garamond"/>
                <a:ea typeface="Garamond"/>
                <a:cs typeface="Garamond"/>
                <a:sym typeface="Garamond"/>
              </a:rPr>
              <a:t>Hypothesis Testing</a:t>
            </a:r>
            <a:endParaRPr sz="1867" dirty="0">
              <a:solidFill>
                <a:srgbClr val="000000"/>
              </a:solidFill>
              <a:latin typeface="Arial"/>
              <a:ea typeface="Arial"/>
              <a:cs typeface="Arial"/>
              <a:sym typeface="Arial"/>
            </a:endParaRPr>
          </a:p>
        </p:txBody>
      </p:sp>
      <p:grpSp>
        <p:nvGrpSpPr>
          <p:cNvPr id="163" name="Google Shape;163;p5"/>
          <p:cNvGrpSpPr/>
          <p:nvPr/>
        </p:nvGrpSpPr>
        <p:grpSpPr>
          <a:xfrm>
            <a:off x="511321" y="1357381"/>
            <a:ext cx="11173352" cy="4557120"/>
            <a:chOff x="40" y="21824"/>
            <a:chExt cx="8380014" cy="3417840"/>
          </a:xfrm>
        </p:grpSpPr>
        <p:sp>
          <p:nvSpPr>
            <p:cNvPr id="164" name="Google Shape;164;p5"/>
            <p:cNvSpPr/>
            <p:nvPr/>
          </p:nvSpPr>
          <p:spPr>
            <a:xfrm>
              <a:off x="40" y="21824"/>
              <a:ext cx="3915894" cy="1353600"/>
            </a:xfrm>
            <a:prstGeom prst="rect">
              <a:avLst/>
            </a:prstGeom>
            <a:solidFill>
              <a:schemeClr val="accent1"/>
            </a:solidFill>
            <a:ln w="25400"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pPr>
              <a:endParaRPr sz="1867" dirty="0">
                <a:solidFill>
                  <a:srgbClr val="000000"/>
                </a:solidFill>
                <a:latin typeface="Arial"/>
                <a:ea typeface="Arial"/>
                <a:cs typeface="Arial"/>
                <a:sym typeface="Arial"/>
              </a:endParaRPr>
            </a:p>
          </p:txBody>
        </p:sp>
        <p:sp>
          <p:nvSpPr>
            <p:cNvPr id="165" name="Google Shape;165;p5"/>
            <p:cNvSpPr txBox="1"/>
            <p:nvPr/>
          </p:nvSpPr>
          <p:spPr>
            <a:xfrm>
              <a:off x="40" y="21824"/>
              <a:ext cx="3915894" cy="1353600"/>
            </a:xfrm>
            <a:prstGeom prst="rect">
              <a:avLst/>
            </a:prstGeom>
            <a:noFill/>
            <a:ln>
              <a:noFill/>
            </a:ln>
          </p:spPr>
          <p:txBody>
            <a:bodyPr spcFirstLastPara="1" wrap="square" lIns="161200" tIns="92100" rIns="161200" bIns="92100" anchor="ctr" anchorCtr="0">
              <a:noAutofit/>
            </a:bodyPr>
            <a:lstStyle/>
            <a:p>
              <a:pPr algn="ctr">
                <a:lnSpc>
                  <a:spcPct val="90000"/>
                </a:lnSpc>
                <a:buClr>
                  <a:schemeClr val="lt1"/>
                </a:buClr>
                <a:buSzPts val="1700"/>
              </a:pPr>
              <a:r>
                <a:rPr lang="en-IN" sz="2267" b="1" dirty="0">
                  <a:solidFill>
                    <a:schemeClr val="lt1"/>
                  </a:solidFill>
                  <a:latin typeface="Garamond"/>
                  <a:ea typeface="Garamond"/>
                  <a:cs typeface="Garamond"/>
                  <a:sym typeface="Garamond"/>
                </a:rPr>
                <a:t>Develop the hypothesis for population and make statistical decision by determining the acceptance of hypothesis using sample data.</a:t>
              </a:r>
              <a:endParaRPr sz="1867" dirty="0">
                <a:solidFill>
                  <a:srgbClr val="000000"/>
                </a:solidFill>
                <a:latin typeface="Arial"/>
                <a:ea typeface="Arial"/>
                <a:cs typeface="Arial"/>
                <a:sym typeface="Arial"/>
              </a:endParaRPr>
            </a:p>
          </p:txBody>
        </p:sp>
        <p:sp>
          <p:nvSpPr>
            <p:cNvPr id="166" name="Google Shape;166;p5"/>
            <p:cNvSpPr/>
            <p:nvPr/>
          </p:nvSpPr>
          <p:spPr>
            <a:xfrm>
              <a:off x="40" y="1375424"/>
              <a:ext cx="3915894" cy="2064240"/>
            </a:xfrm>
            <a:prstGeom prst="rect">
              <a:avLst/>
            </a:prstGeom>
            <a:solidFill>
              <a:srgbClr val="FFC000"/>
            </a:solidFill>
            <a:ln w="25400"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pPr>
              <a:endParaRPr sz="1867" dirty="0">
                <a:solidFill>
                  <a:srgbClr val="000000"/>
                </a:solidFill>
                <a:latin typeface="Arial"/>
                <a:ea typeface="Arial"/>
                <a:cs typeface="Arial"/>
                <a:sym typeface="Arial"/>
              </a:endParaRPr>
            </a:p>
          </p:txBody>
        </p:sp>
        <p:sp>
          <p:nvSpPr>
            <p:cNvPr id="167" name="Google Shape;167;p5"/>
            <p:cNvSpPr txBox="1"/>
            <p:nvPr/>
          </p:nvSpPr>
          <p:spPr>
            <a:xfrm>
              <a:off x="40" y="1375424"/>
              <a:ext cx="3915894" cy="2064240"/>
            </a:xfrm>
            <a:prstGeom prst="rect">
              <a:avLst/>
            </a:prstGeom>
            <a:noFill/>
            <a:ln>
              <a:noFill/>
            </a:ln>
          </p:spPr>
          <p:txBody>
            <a:bodyPr spcFirstLastPara="1" wrap="square" lIns="120900" tIns="120900" rIns="161200" bIns="181333" anchor="t" anchorCtr="0">
              <a:noAutofit/>
            </a:bodyPr>
            <a:lstStyle/>
            <a:p>
              <a:pPr marL="228594" lvl="1" indent="-228594">
                <a:lnSpc>
                  <a:spcPct val="90000"/>
                </a:lnSpc>
                <a:buClr>
                  <a:schemeClr val="dk1"/>
                </a:buClr>
                <a:buSzPts val="1700"/>
                <a:buFont typeface="Garamond"/>
                <a:buChar char="•"/>
              </a:pPr>
              <a:r>
                <a:rPr lang="en-IN" sz="2267" b="1" dirty="0">
                  <a:solidFill>
                    <a:schemeClr val="dk1"/>
                  </a:solidFill>
                  <a:latin typeface="Garamond"/>
                  <a:ea typeface="Garamond"/>
                  <a:cs typeface="Garamond"/>
                  <a:sym typeface="Garamond"/>
                </a:rPr>
                <a:t>Null Hypothesis (H0): Argument made so far, or hypothesis saying that there is no change or difference</a:t>
              </a:r>
              <a:endParaRPr sz="1867" dirty="0">
                <a:solidFill>
                  <a:srgbClr val="000000"/>
                </a:solidFill>
                <a:latin typeface="Arial"/>
                <a:ea typeface="Arial"/>
                <a:cs typeface="Arial"/>
                <a:sym typeface="Arial"/>
              </a:endParaRPr>
            </a:p>
            <a:p>
              <a:pPr marL="228594" lvl="1" indent="-228594">
                <a:lnSpc>
                  <a:spcPct val="90000"/>
                </a:lnSpc>
                <a:spcBef>
                  <a:spcPts val="340"/>
                </a:spcBef>
                <a:buClr>
                  <a:schemeClr val="dk1"/>
                </a:buClr>
                <a:buSzPts val="1700"/>
                <a:buFont typeface="Garamond"/>
                <a:buChar char="•"/>
              </a:pPr>
              <a:r>
                <a:rPr lang="en-IN" sz="2267" b="1" dirty="0">
                  <a:solidFill>
                    <a:schemeClr val="dk1"/>
                  </a:solidFill>
                  <a:latin typeface="Garamond"/>
                  <a:ea typeface="Garamond"/>
                  <a:cs typeface="Garamond"/>
                  <a:sym typeface="Garamond"/>
                </a:rPr>
                <a:t>Alternative Hypothesis (H1): New argument, that is a hypothesis that you want to prove with solid ground obtained from sample</a:t>
              </a:r>
              <a:endParaRPr sz="1867" dirty="0">
                <a:solidFill>
                  <a:srgbClr val="000000"/>
                </a:solidFill>
                <a:latin typeface="Arial"/>
                <a:ea typeface="Arial"/>
                <a:cs typeface="Arial"/>
                <a:sym typeface="Arial"/>
              </a:endParaRPr>
            </a:p>
          </p:txBody>
        </p:sp>
        <p:sp>
          <p:nvSpPr>
            <p:cNvPr id="168" name="Google Shape;168;p5"/>
            <p:cNvSpPr/>
            <p:nvPr/>
          </p:nvSpPr>
          <p:spPr>
            <a:xfrm>
              <a:off x="4464160" y="21824"/>
              <a:ext cx="3915894" cy="1353600"/>
            </a:xfrm>
            <a:prstGeom prst="rect">
              <a:avLst/>
            </a:prstGeom>
            <a:solidFill>
              <a:schemeClr val="accent1"/>
            </a:solidFill>
            <a:ln w="25400"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pPr>
              <a:endParaRPr sz="1867" dirty="0">
                <a:solidFill>
                  <a:srgbClr val="000000"/>
                </a:solidFill>
                <a:latin typeface="Arial"/>
                <a:ea typeface="Arial"/>
                <a:cs typeface="Arial"/>
                <a:sym typeface="Arial"/>
              </a:endParaRPr>
            </a:p>
          </p:txBody>
        </p:sp>
        <p:sp>
          <p:nvSpPr>
            <p:cNvPr id="169" name="Google Shape;169;p5"/>
            <p:cNvSpPr txBox="1"/>
            <p:nvPr/>
          </p:nvSpPr>
          <p:spPr>
            <a:xfrm>
              <a:off x="4464160" y="21824"/>
              <a:ext cx="3915894" cy="1353600"/>
            </a:xfrm>
            <a:prstGeom prst="rect">
              <a:avLst/>
            </a:prstGeom>
            <a:noFill/>
            <a:ln>
              <a:noFill/>
            </a:ln>
          </p:spPr>
          <p:txBody>
            <a:bodyPr spcFirstLastPara="1" wrap="square" lIns="161200" tIns="92100" rIns="161200" bIns="92100" anchor="ctr" anchorCtr="0">
              <a:noAutofit/>
            </a:bodyPr>
            <a:lstStyle/>
            <a:p>
              <a:pPr algn="ctr">
                <a:lnSpc>
                  <a:spcPct val="90000"/>
                </a:lnSpc>
                <a:buClr>
                  <a:schemeClr val="lt1"/>
                </a:buClr>
                <a:buSzPts val="1700"/>
              </a:pPr>
              <a:r>
                <a:rPr lang="en-IN" sz="2267" b="1" dirty="0">
                  <a:solidFill>
                    <a:schemeClr val="lt1"/>
                  </a:solidFill>
                  <a:latin typeface="Garamond"/>
                  <a:ea typeface="Garamond"/>
                  <a:cs typeface="Garamond"/>
                  <a:sym typeface="Garamond"/>
                </a:rPr>
                <a:t>Example: Medicine B for treating headache that is newly developed by a pharmaceutical company has 30 minutes longer effect than existing Medicine A.</a:t>
              </a:r>
              <a:endParaRPr sz="1867" dirty="0">
                <a:solidFill>
                  <a:srgbClr val="000000"/>
                </a:solidFill>
                <a:latin typeface="Arial"/>
                <a:ea typeface="Arial"/>
                <a:cs typeface="Arial"/>
                <a:sym typeface="Arial"/>
              </a:endParaRPr>
            </a:p>
          </p:txBody>
        </p:sp>
        <p:sp>
          <p:nvSpPr>
            <p:cNvPr id="170" name="Google Shape;170;p5"/>
            <p:cNvSpPr/>
            <p:nvPr/>
          </p:nvSpPr>
          <p:spPr>
            <a:xfrm>
              <a:off x="4464160" y="1375424"/>
              <a:ext cx="3915894" cy="2064240"/>
            </a:xfrm>
            <a:prstGeom prst="rect">
              <a:avLst/>
            </a:prstGeom>
            <a:solidFill>
              <a:srgbClr val="FFC000"/>
            </a:solidFill>
            <a:ln w="25400"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pPr>
              <a:endParaRPr sz="1867" dirty="0">
                <a:solidFill>
                  <a:srgbClr val="000000"/>
                </a:solidFill>
                <a:latin typeface="Arial"/>
                <a:ea typeface="Arial"/>
                <a:cs typeface="Arial"/>
                <a:sym typeface="Arial"/>
              </a:endParaRPr>
            </a:p>
          </p:txBody>
        </p:sp>
        <p:sp>
          <p:nvSpPr>
            <p:cNvPr id="171" name="Google Shape;171;p5"/>
            <p:cNvSpPr txBox="1"/>
            <p:nvPr/>
          </p:nvSpPr>
          <p:spPr>
            <a:xfrm>
              <a:off x="4464160" y="1375424"/>
              <a:ext cx="3915894" cy="2064240"/>
            </a:xfrm>
            <a:prstGeom prst="rect">
              <a:avLst/>
            </a:prstGeom>
            <a:noFill/>
            <a:ln>
              <a:noFill/>
            </a:ln>
          </p:spPr>
          <p:txBody>
            <a:bodyPr spcFirstLastPara="1" wrap="square" lIns="120900" tIns="120900" rIns="161200" bIns="181333" anchor="t" anchorCtr="0">
              <a:noAutofit/>
            </a:bodyPr>
            <a:lstStyle/>
            <a:p>
              <a:pPr marL="228594" lvl="1" indent="-228594">
                <a:lnSpc>
                  <a:spcPct val="90000"/>
                </a:lnSpc>
                <a:buClr>
                  <a:schemeClr val="dk1"/>
                </a:buClr>
                <a:buSzPts val="1700"/>
                <a:buFont typeface="Garamond"/>
                <a:buChar char="•"/>
              </a:pPr>
              <a:r>
                <a:rPr lang="en-IN" sz="2267" b="1" dirty="0">
                  <a:solidFill>
                    <a:schemeClr val="dk1"/>
                  </a:solidFill>
                  <a:latin typeface="Garamond"/>
                  <a:ea typeface="Garamond"/>
                  <a:cs typeface="Garamond"/>
                  <a:sym typeface="Garamond"/>
                </a:rPr>
                <a:t>H0 :  Medicine A and B have same effect</a:t>
              </a:r>
              <a:endParaRPr sz="2267" b="1" dirty="0">
                <a:solidFill>
                  <a:schemeClr val="dk1"/>
                </a:solidFill>
                <a:latin typeface="Garamond"/>
                <a:ea typeface="Garamond"/>
                <a:cs typeface="Garamond"/>
                <a:sym typeface="Garamond"/>
              </a:endParaRPr>
            </a:p>
            <a:p>
              <a:pPr marL="228594" lvl="1" indent="-228594">
                <a:lnSpc>
                  <a:spcPct val="90000"/>
                </a:lnSpc>
                <a:spcBef>
                  <a:spcPts val="340"/>
                </a:spcBef>
                <a:buClr>
                  <a:schemeClr val="dk1"/>
                </a:buClr>
                <a:buSzPts val="1700"/>
                <a:buFont typeface="Garamond"/>
                <a:buChar char="•"/>
              </a:pPr>
              <a:r>
                <a:rPr lang="en-IN" sz="2267" b="1" dirty="0">
                  <a:solidFill>
                    <a:schemeClr val="dk1"/>
                  </a:solidFill>
                  <a:latin typeface="Garamond"/>
                  <a:ea typeface="Garamond"/>
                  <a:cs typeface="Garamond"/>
                  <a:sym typeface="Garamond"/>
                </a:rPr>
                <a:t>H1 :   Medicine B has 30 minutes longer effect than Medicine A</a:t>
              </a:r>
              <a:endParaRPr sz="2267" b="1" dirty="0">
                <a:solidFill>
                  <a:schemeClr val="dk1"/>
                </a:solidFill>
                <a:latin typeface="Garamond"/>
                <a:ea typeface="Garamond"/>
                <a:cs typeface="Garamond"/>
                <a:sym typeface="Garamond"/>
              </a:endParaRPr>
            </a:p>
          </p:txBody>
        </p:sp>
      </p:grpSp>
    </p:spTree>
    <p:extLst>
      <p:ext uri="{BB962C8B-B14F-4D97-AF65-F5344CB8AC3E}">
        <p14:creationId xmlns:p14="http://schemas.microsoft.com/office/powerpoint/2010/main" val="318102332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6"/>
          <p:cNvSpPr/>
          <p:nvPr/>
        </p:nvSpPr>
        <p:spPr>
          <a:xfrm>
            <a:off x="143339" y="1316766"/>
            <a:ext cx="11521016" cy="5048251"/>
          </a:xfrm>
          <a:prstGeom prst="rect">
            <a:avLst/>
          </a:prstGeom>
          <a:noFill/>
          <a:ln>
            <a:noFill/>
          </a:ln>
        </p:spPr>
        <p:txBody>
          <a:bodyPr spcFirstLastPara="1" wrap="square" lIns="121900" tIns="60933" rIns="121900" bIns="60933" anchor="t" anchorCtr="0">
            <a:spAutoFit/>
          </a:bodyPr>
          <a:lstStyle/>
          <a:p>
            <a:pPr>
              <a:buClr>
                <a:schemeClr val="dk1"/>
              </a:buClr>
              <a:buSzPts val="2000"/>
            </a:pPr>
            <a:r>
              <a:rPr lang="en-IN" sz="2667" dirty="0">
                <a:solidFill>
                  <a:schemeClr val="dk1"/>
                </a:solidFill>
                <a:latin typeface="Garamond"/>
                <a:ea typeface="Garamond"/>
                <a:cs typeface="Garamond"/>
                <a:sym typeface="Garamond"/>
              </a:rPr>
              <a:t>The steps for hypothesis tests are as follows:</a:t>
            </a:r>
            <a:endParaRPr sz="1867" dirty="0">
              <a:solidFill>
                <a:srgbClr val="000000"/>
              </a:solidFill>
              <a:latin typeface="Arial"/>
              <a:ea typeface="Arial"/>
              <a:cs typeface="Arial"/>
              <a:sym typeface="Arial"/>
            </a:endParaRPr>
          </a:p>
          <a:p>
            <a:pPr>
              <a:buClr>
                <a:schemeClr val="dk1"/>
              </a:buClr>
              <a:buSzPts val="2000"/>
            </a:pPr>
            <a:r>
              <a:rPr lang="en-IN" sz="2667" dirty="0">
                <a:solidFill>
                  <a:schemeClr val="dk1"/>
                </a:solidFill>
                <a:latin typeface="Garamond"/>
                <a:ea typeface="Garamond"/>
                <a:cs typeface="Garamond"/>
                <a:sym typeface="Garamond"/>
              </a:rPr>
              <a:t>1. Define null and alternative hypotheses. </a:t>
            </a:r>
            <a:endParaRPr sz="1867" dirty="0">
              <a:solidFill>
                <a:srgbClr val="000000"/>
              </a:solidFill>
              <a:latin typeface="Arial"/>
              <a:ea typeface="Arial"/>
              <a:cs typeface="Arial"/>
              <a:sym typeface="Arial"/>
            </a:endParaRPr>
          </a:p>
          <a:p>
            <a:pPr>
              <a:buClr>
                <a:schemeClr val="dk1"/>
              </a:buClr>
              <a:buSzPts val="2000"/>
            </a:pPr>
            <a:r>
              <a:rPr lang="en-IN" sz="2667" dirty="0">
                <a:solidFill>
                  <a:schemeClr val="dk1"/>
                </a:solidFill>
                <a:latin typeface="Garamond"/>
                <a:ea typeface="Garamond"/>
                <a:cs typeface="Garamond"/>
                <a:sym typeface="Garamond"/>
              </a:rPr>
              <a:t>2. Identify the test statistic to be used for testing the validity of the null hypothesis, for example, Z-test or t-test.</a:t>
            </a:r>
            <a:endParaRPr sz="1867" dirty="0">
              <a:solidFill>
                <a:srgbClr val="000000"/>
              </a:solidFill>
              <a:latin typeface="Arial"/>
              <a:ea typeface="Arial"/>
              <a:cs typeface="Arial"/>
              <a:sym typeface="Arial"/>
            </a:endParaRPr>
          </a:p>
          <a:p>
            <a:pPr>
              <a:buClr>
                <a:srgbClr val="0D0D0D"/>
              </a:buClr>
              <a:buSzPts val="2000"/>
            </a:pPr>
            <a:r>
              <a:rPr lang="en-IN" sz="2667" dirty="0">
                <a:solidFill>
                  <a:srgbClr val="0D0D0D"/>
                </a:solidFill>
                <a:latin typeface="Garamond"/>
                <a:ea typeface="Garamond"/>
                <a:cs typeface="Garamond"/>
                <a:sym typeface="Garamond"/>
              </a:rPr>
              <a:t>3. </a:t>
            </a:r>
            <a:r>
              <a:rPr lang="en-IN" sz="2667" dirty="0">
                <a:solidFill>
                  <a:schemeClr val="dk1"/>
                </a:solidFill>
                <a:latin typeface="Garamond"/>
                <a:ea typeface="Garamond"/>
                <a:cs typeface="Garamond"/>
                <a:sym typeface="Garamond"/>
              </a:rPr>
              <a:t>Decide the significance value (Alpha). Typical value used for a is 0.05.</a:t>
            </a:r>
            <a:endParaRPr sz="1867" dirty="0">
              <a:solidFill>
                <a:srgbClr val="000000"/>
              </a:solidFill>
              <a:latin typeface="Arial"/>
              <a:ea typeface="Arial"/>
              <a:cs typeface="Arial"/>
              <a:sym typeface="Arial"/>
            </a:endParaRPr>
          </a:p>
          <a:p>
            <a:pPr>
              <a:buClr>
                <a:srgbClr val="0D0D0D"/>
              </a:buClr>
              <a:buSzPts val="2000"/>
            </a:pPr>
            <a:r>
              <a:rPr lang="en-IN" sz="2667" dirty="0">
                <a:solidFill>
                  <a:srgbClr val="0D0D0D"/>
                </a:solidFill>
                <a:latin typeface="Garamond"/>
                <a:ea typeface="Garamond"/>
                <a:cs typeface="Garamond"/>
                <a:sym typeface="Garamond"/>
              </a:rPr>
              <a:t>4. </a:t>
            </a:r>
            <a:r>
              <a:rPr lang="en-IN" sz="2667" dirty="0">
                <a:solidFill>
                  <a:schemeClr val="dk1"/>
                </a:solidFill>
                <a:latin typeface="Garamond"/>
                <a:ea typeface="Garamond"/>
                <a:cs typeface="Garamond"/>
                <a:sym typeface="Garamond"/>
              </a:rPr>
              <a:t>Calculate the p-value (probability value), which is the conditional probability of observing the</a:t>
            </a:r>
            <a:endParaRPr sz="1867" dirty="0">
              <a:solidFill>
                <a:srgbClr val="000000"/>
              </a:solidFill>
              <a:latin typeface="Arial"/>
              <a:ea typeface="Arial"/>
              <a:cs typeface="Arial"/>
              <a:sym typeface="Arial"/>
            </a:endParaRPr>
          </a:p>
          <a:p>
            <a:pPr>
              <a:buClr>
                <a:schemeClr val="dk1"/>
              </a:buClr>
              <a:buSzPts val="2000"/>
            </a:pPr>
            <a:r>
              <a:rPr lang="en-IN" sz="2667" dirty="0">
                <a:solidFill>
                  <a:schemeClr val="dk1"/>
                </a:solidFill>
                <a:latin typeface="Garamond"/>
                <a:ea typeface="Garamond"/>
                <a:cs typeface="Garamond"/>
                <a:sym typeface="Garamond"/>
              </a:rPr>
              <a:t>test statistic value when the null hypothesis is true. We will use the functions provided in scipy.stats module for calculating the p-value.</a:t>
            </a:r>
            <a:endParaRPr sz="1867" dirty="0">
              <a:solidFill>
                <a:srgbClr val="000000"/>
              </a:solidFill>
              <a:latin typeface="Arial"/>
              <a:ea typeface="Arial"/>
              <a:cs typeface="Arial"/>
              <a:sym typeface="Arial"/>
            </a:endParaRPr>
          </a:p>
          <a:p>
            <a:pPr>
              <a:buClr>
                <a:srgbClr val="0D0D0D"/>
              </a:buClr>
              <a:buSzPts val="2000"/>
            </a:pPr>
            <a:r>
              <a:rPr lang="en-IN" sz="2667" dirty="0">
                <a:solidFill>
                  <a:srgbClr val="0D0D0D"/>
                </a:solidFill>
                <a:latin typeface="Garamond"/>
                <a:ea typeface="Garamond"/>
                <a:cs typeface="Garamond"/>
                <a:sym typeface="Garamond"/>
              </a:rPr>
              <a:t>5. </a:t>
            </a:r>
            <a:r>
              <a:rPr lang="en-IN" sz="2667" dirty="0">
                <a:solidFill>
                  <a:schemeClr val="dk1"/>
                </a:solidFill>
                <a:latin typeface="Garamond"/>
                <a:ea typeface="Garamond"/>
                <a:cs typeface="Garamond"/>
                <a:sym typeface="Garamond"/>
              </a:rPr>
              <a:t>Take the decision to reject or retain the null hypothesis based on the p-value and the significance</a:t>
            </a:r>
            <a:endParaRPr sz="1867" dirty="0">
              <a:solidFill>
                <a:srgbClr val="000000"/>
              </a:solidFill>
              <a:latin typeface="Arial"/>
              <a:ea typeface="Arial"/>
              <a:cs typeface="Arial"/>
              <a:sym typeface="Arial"/>
            </a:endParaRPr>
          </a:p>
          <a:p>
            <a:pPr>
              <a:buClr>
                <a:schemeClr val="dk1"/>
              </a:buClr>
              <a:buSzPts val="2000"/>
            </a:pPr>
            <a:r>
              <a:rPr lang="en-IN" sz="2667" dirty="0">
                <a:solidFill>
                  <a:schemeClr val="dk1"/>
                </a:solidFill>
                <a:latin typeface="Garamond"/>
                <a:ea typeface="Garamond"/>
                <a:cs typeface="Garamond"/>
                <a:sym typeface="Garamond"/>
              </a:rPr>
              <a:t>value a.</a:t>
            </a:r>
            <a:endParaRPr sz="1867" dirty="0">
              <a:solidFill>
                <a:srgbClr val="000000"/>
              </a:solidFill>
              <a:latin typeface="Arial"/>
              <a:ea typeface="Arial"/>
              <a:cs typeface="Arial"/>
              <a:sym typeface="Arial"/>
            </a:endParaRPr>
          </a:p>
        </p:txBody>
      </p:sp>
      <p:sp>
        <p:nvSpPr>
          <p:cNvPr id="177" name="Google Shape;177;p6"/>
          <p:cNvSpPr txBox="1">
            <a:spLocks noGrp="1"/>
          </p:cNvSpPr>
          <p:nvPr>
            <p:ph type="title"/>
          </p:nvPr>
        </p:nvSpPr>
        <p:spPr>
          <a:xfrm>
            <a:off x="0" y="1"/>
            <a:ext cx="10972800" cy="615553"/>
          </a:xfrm>
          <a:prstGeom prst="rect">
            <a:avLst/>
          </a:prstGeom>
          <a:noFill/>
          <a:ln>
            <a:noFill/>
          </a:ln>
        </p:spPr>
        <p:txBody>
          <a:bodyPr spcFirstLastPara="1" wrap="square" lIns="0" tIns="0" rIns="0" bIns="0" anchor="t" anchorCtr="0">
            <a:spAutoFit/>
          </a:bodyPr>
          <a:lstStyle/>
          <a:p>
            <a:pPr marL="16933" algn="ctr">
              <a:lnSpc>
                <a:spcPct val="100000"/>
              </a:lnSpc>
              <a:spcBef>
                <a:spcPts val="0"/>
              </a:spcBef>
              <a:buClr>
                <a:srgbClr val="000000"/>
              </a:buClr>
              <a:buSzPts val="3000"/>
            </a:pPr>
            <a:r>
              <a:rPr lang="en-IN" sz="4000" b="1" dirty="0">
                <a:solidFill>
                  <a:srgbClr val="FF9300"/>
                </a:solidFill>
                <a:latin typeface="Garamond"/>
                <a:ea typeface="Garamond"/>
                <a:cs typeface="Garamond"/>
                <a:sym typeface="Garamond"/>
              </a:rPr>
              <a:t>Procedure of Hypothesis Testing</a:t>
            </a:r>
            <a:endParaRPr sz="1867"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77047764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7"/>
          <p:cNvSpPr/>
          <p:nvPr/>
        </p:nvSpPr>
        <p:spPr>
          <a:xfrm>
            <a:off x="605367" y="6477001"/>
            <a:ext cx="160867" cy="190500"/>
          </a:xfrm>
          <a:custGeom>
            <a:avLst/>
            <a:gdLst/>
            <a:ahLst/>
            <a:cxnLst/>
            <a:rect l="l" t="t" r="r" b="b"/>
            <a:pathLst>
              <a:path w="120650" h="191134" extrusionOk="0">
                <a:moveTo>
                  <a:pt x="0" y="0"/>
                </a:moveTo>
                <a:lnTo>
                  <a:pt x="0" y="190842"/>
                </a:lnTo>
                <a:lnTo>
                  <a:pt x="120319" y="95427"/>
                </a:lnTo>
                <a:lnTo>
                  <a:pt x="0" y="0"/>
                </a:lnTo>
                <a:close/>
              </a:path>
            </a:pathLst>
          </a:custGeom>
          <a:solidFill>
            <a:srgbClr val="71685A"/>
          </a:solidFill>
          <a:ln>
            <a:noFill/>
          </a:ln>
        </p:spPr>
        <p:txBody>
          <a:bodyPr spcFirstLastPara="1" wrap="square" lIns="0" tIns="0" rIns="0" bIns="0" anchor="t" anchorCtr="0">
            <a:noAutofit/>
          </a:bodyPr>
          <a:lstStyle/>
          <a:p>
            <a:pPr>
              <a:buClr>
                <a:srgbClr val="000000"/>
              </a:buClr>
              <a:buSzPts val="2000"/>
            </a:pPr>
            <a:endParaRPr sz="2667" b="1" dirty="0">
              <a:solidFill>
                <a:schemeClr val="dk1"/>
              </a:solidFill>
              <a:latin typeface="Arial"/>
              <a:ea typeface="Arial"/>
              <a:cs typeface="Arial"/>
              <a:sym typeface="Arial"/>
            </a:endParaRPr>
          </a:p>
        </p:txBody>
      </p:sp>
      <p:sp>
        <p:nvSpPr>
          <p:cNvPr id="185" name="Google Shape;185;p7"/>
          <p:cNvSpPr txBox="1"/>
          <p:nvPr/>
        </p:nvSpPr>
        <p:spPr>
          <a:xfrm>
            <a:off x="1044940" y="140957"/>
            <a:ext cx="9793088" cy="615553"/>
          </a:xfrm>
          <a:prstGeom prst="rect">
            <a:avLst/>
          </a:prstGeom>
          <a:noFill/>
          <a:ln>
            <a:noFill/>
          </a:ln>
        </p:spPr>
        <p:txBody>
          <a:bodyPr spcFirstLastPara="1" wrap="square" lIns="0" tIns="0" rIns="0" bIns="0" anchor="t" anchorCtr="0">
            <a:spAutoFit/>
          </a:bodyPr>
          <a:lstStyle/>
          <a:p>
            <a:pPr marL="16933" algn="ctr">
              <a:buClr>
                <a:srgbClr val="000000"/>
              </a:buClr>
              <a:buSzPts val="3000"/>
            </a:pPr>
            <a:r>
              <a:rPr lang="en-IN" sz="4000" b="1" dirty="0">
                <a:solidFill>
                  <a:srgbClr val="FF9300"/>
                </a:solidFill>
                <a:latin typeface="Garamond"/>
                <a:ea typeface="Garamond"/>
                <a:cs typeface="Garamond"/>
                <a:sym typeface="Garamond"/>
              </a:rPr>
              <a:t>Procedure  of Hypothesis Testing</a:t>
            </a:r>
            <a:endParaRPr sz="1867" dirty="0">
              <a:solidFill>
                <a:srgbClr val="000000"/>
              </a:solidFill>
              <a:latin typeface="Arial"/>
              <a:ea typeface="Arial"/>
              <a:cs typeface="Arial"/>
              <a:sym typeface="Arial"/>
            </a:endParaRPr>
          </a:p>
        </p:txBody>
      </p:sp>
      <p:sp>
        <p:nvSpPr>
          <p:cNvPr id="186" name="Google Shape;186;p7"/>
          <p:cNvSpPr/>
          <p:nvPr/>
        </p:nvSpPr>
        <p:spPr>
          <a:xfrm>
            <a:off x="5602817" y="4451351"/>
            <a:ext cx="338667" cy="294216"/>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a:buClr>
                <a:schemeClr val="dk1"/>
              </a:buClr>
              <a:buSzPts val="1800"/>
            </a:pPr>
            <a:endParaRPr sz="2400" dirty="0">
              <a:solidFill>
                <a:srgbClr val="000000"/>
              </a:solidFill>
              <a:latin typeface="Calibri"/>
              <a:ea typeface="Calibri"/>
              <a:cs typeface="Calibri"/>
              <a:sym typeface="Calibri"/>
            </a:endParaRPr>
          </a:p>
        </p:txBody>
      </p:sp>
      <p:pic>
        <p:nvPicPr>
          <p:cNvPr id="187" name="Google Shape;187;p7"/>
          <p:cNvPicPr preferRelativeResize="0"/>
          <p:nvPr/>
        </p:nvPicPr>
        <p:blipFill rotWithShape="1">
          <a:blip r:embed="rId4">
            <a:alphaModFix/>
          </a:blip>
          <a:srcRect/>
          <a:stretch/>
        </p:blipFill>
        <p:spPr>
          <a:xfrm>
            <a:off x="766234" y="1508788"/>
            <a:ext cx="8420101" cy="4296833"/>
          </a:xfrm>
          <a:prstGeom prst="rect">
            <a:avLst/>
          </a:prstGeom>
          <a:noFill/>
          <a:ln>
            <a:noFill/>
          </a:ln>
        </p:spPr>
      </p:pic>
    </p:spTree>
    <p:extLst>
      <p:ext uri="{BB962C8B-B14F-4D97-AF65-F5344CB8AC3E}">
        <p14:creationId xmlns:p14="http://schemas.microsoft.com/office/powerpoint/2010/main" val="4778433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98FE056-15D8-4049-A08A-7D3CC59FD64F}"/>
              </a:ext>
            </a:extLst>
          </p:cNvPr>
          <p:cNvPicPr>
            <a:picLocks noChangeAspect="1"/>
          </p:cNvPicPr>
          <p:nvPr/>
        </p:nvPicPr>
        <p:blipFill>
          <a:blip r:embed="rId2"/>
          <a:stretch>
            <a:fillRect/>
          </a:stretch>
        </p:blipFill>
        <p:spPr>
          <a:xfrm>
            <a:off x="2377225" y="116540"/>
            <a:ext cx="7437549" cy="6741459"/>
          </a:xfrm>
          <a:prstGeom prst="rect">
            <a:avLst/>
          </a:prstGeom>
        </p:spPr>
      </p:pic>
    </p:spTree>
    <p:extLst>
      <p:ext uri="{BB962C8B-B14F-4D97-AF65-F5344CB8AC3E}">
        <p14:creationId xmlns:p14="http://schemas.microsoft.com/office/powerpoint/2010/main" val="77640245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pic>
        <p:nvPicPr>
          <p:cNvPr id="192" name="Google Shape;192;p8"/>
          <p:cNvPicPr preferRelativeResize="0"/>
          <p:nvPr/>
        </p:nvPicPr>
        <p:blipFill rotWithShape="1">
          <a:blip r:embed="rId3">
            <a:alphaModFix/>
          </a:blip>
          <a:srcRect/>
          <a:stretch/>
        </p:blipFill>
        <p:spPr>
          <a:xfrm>
            <a:off x="431800" y="1051985"/>
            <a:ext cx="11328400" cy="5395383"/>
          </a:xfrm>
          <a:prstGeom prst="rect">
            <a:avLst/>
          </a:prstGeom>
          <a:noFill/>
          <a:ln w="12700" cap="flat" cmpd="sng">
            <a:solidFill>
              <a:srgbClr val="FF0000"/>
            </a:solidFill>
            <a:prstDash val="solid"/>
            <a:miter lim="800000"/>
            <a:headEnd type="none" w="sm" len="sm"/>
            <a:tailEnd type="none" w="sm" len="sm"/>
          </a:ln>
        </p:spPr>
      </p:pic>
      <p:sp>
        <p:nvSpPr>
          <p:cNvPr id="193" name="Google Shape;193;p8"/>
          <p:cNvSpPr txBox="1"/>
          <p:nvPr/>
        </p:nvSpPr>
        <p:spPr>
          <a:xfrm>
            <a:off x="7247467" y="4798484"/>
            <a:ext cx="4224867" cy="943922"/>
          </a:xfrm>
          <a:prstGeom prst="rect">
            <a:avLst/>
          </a:prstGeom>
          <a:noFill/>
          <a:ln>
            <a:noFill/>
          </a:ln>
        </p:spPr>
        <p:txBody>
          <a:bodyPr spcFirstLastPara="1" wrap="square" lIns="121900" tIns="60933" rIns="121900" bIns="60933" anchor="t" anchorCtr="0">
            <a:spAutoFit/>
          </a:bodyPr>
          <a:lstStyle/>
          <a:p>
            <a:pPr algn="ctr">
              <a:buClr>
                <a:schemeClr val="dk1"/>
              </a:buClr>
              <a:buSzPts val="2000"/>
            </a:pPr>
            <a:r>
              <a:rPr lang="en-IN" sz="2667" b="1" dirty="0">
                <a:solidFill>
                  <a:schemeClr val="dk1"/>
                </a:solidFill>
                <a:latin typeface="Arial"/>
                <a:ea typeface="Arial"/>
                <a:cs typeface="Arial"/>
                <a:sym typeface="Arial"/>
              </a:rPr>
              <a:t>1-tail, 2-Tail</a:t>
            </a:r>
            <a:endParaRPr sz="1867" dirty="0">
              <a:solidFill>
                <a:srgbClr val="000000"/>
              </a:solidFill>
              <a:latin typeface="Arial"/>
              <a:ea typeface="Arial"/>
              <a:cs typeface="Arial"/>
              <a:sym typeface="Arial"/>
            </a:endParaRPr>
          </a:p>
          <a:p>
            <a:pPr algn="ctr">
              <a:buClr>
                <a:schemeClr val="dk1"/>
              </a:buClr>
              <a:buSzPts val="2000"/>
            </a:pPr>
            <a:r>
              <a:rPr lang="en-IN" sz="2667" b="1" dirty="0">
                <a:solidFill>
                  <a:schemeClr val="dk1"/>
                </a:solidFill>
                <a:latin typeface="Arial"/>
                <a:ea typeface="Arial"/>
                <a:cs typeface="Arial"/>
                <a:sym typeface="Arial"/>
              </a:rPr>
              <a:t>1-Sample, 2-Sample</a:t>
            </a:r>
            <a:endParaRPr sz="1867"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2760068442"/>
      </p:ext>
    </p:extLst>
  </p:cSld>
  <p:clrMapOvr>
    <a:masterClrMapping/>
  </p:clrMapOvr>
  <p:transition>
    <p:push dir="r"/>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pic>
        <p:nvPicPr>
          <p:cNvPr id="198" name="Google Shape;198;p9"/>
          <p:cNvPicPr preferRelativeResize="0"/>
          <p:nvPr/>
        </p:nvPicPr>
        <p:blipFill rotWithShape="1">
          <a:blip r:embed="rId3">
            <a:alphaModFix/>
          </a:blip>
          <a:srcRect/>
          <a:stretch/>
        </p:blipFill>
        <p:spPr>
          <a:xfrm>
            <a:off x="431801" y="982134"/>
            <a:ext cx="11233151" cy="5475817"/>
          </a:xfrm>
          <a:prstGeom prst="rect">
            <a:avLst/>
          </a:prstGeom>
          <a:noFill/>
          <a:ln w="12700" cap="flat" cmpd="sng">
            <a:solidFill>
              <a:srgbClr val="FF0000"/>
            </a:solidFill>
            <a:prstDash val="solid"/>
            <a:miter lim="800000"/>
            <a:headEnd type="none" w="sm" len="sm"/>
            <a:tailEnd type="none" w="sm" len="sm"/>
          </a:ln>
        </p:spPr>
      </p:pic>
    </p:spTree>
    <p:extLst>
      <p:ext uri="{BB962C8B-B14F-4D97-AF65-F5344CB8AC3E}">
        <p14:creationId xmlns:p14="http://schemas.microsoft.com/office/powerpoint/2010/main" val="731486632"/>
      </p:ext>
    </p:extLst>
  </p:cSld>
  <p:clrMapOvr>
    <a:masterClrMapping/>
  </p:clrMapOvr>
  <p:transition>
    <p:push dir="r"/>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pic>
        <p:nvPicPr>
          <p:cNvPr id="203" name="Google Shape;203;p10"/>
          <p:cNvPicPr preferRelativeResize="0"/>
          <p:nvPr/>
        </p:nvPicPr>
        <p:blipFill rotWithShape="1">
          <a:blip r:embed="rId3">
            <a:alphaModFix/>
          </a:blip>
          <a:srcRect/>
          <a:stretch/>
        </p:blipFill>
        <p:spPr>
          <a:xfrm>
            <a:off x="431800" y="980017"/>
            <a:ext cx="11616267" cy="4104216"/>
          </a:xfrm>
          <a:prstGeom prst="rect">
            <a:avLst/>
          </a:prstGeom>
          <a:noFill/>
          <a:ln w="12700" cap="flat" cmpd="sng">
            <a:solidFill>
              <a:srgbClr val="FF0000"/>
            </a:solidFill>
            <a:prstDash val="solid"/>
            <a:miter lim="800000"/>
            <a:headEnd type="none" w="sm" len="sm"/>
            <a:tailEnd type="none" w="sm" len="sm"/>
          </a:ln>
        </p:spPr>
      </p:pic>
      <p:sp>
        <p:nvSpPr>
          <p:cNvPr id="204" name="Google Shape;204;p10"/>
          <p:cNvSpPr/>
          <p:nvPr/>
        </p:nvSpPr>
        <p:spPr>
          <a:xfrm>
            <a:off x="46567" y="5446184"/>
            <a:ext cx="2497667" cy="1354162"/>
          </a:xfrm>
          <a:prstGeom prst="rect">
            <a:avLst/>
          </a:prstGeom>
          <a:noFill/>
          <a:ln>
            <a:noFill/>
          </a:ln>
        </p:spPr>
        <p:txBody>
          <a:bodyPr spcFirstLastPara="1" wrap="square" lIns="121900" tIns="60933" rIns="121900" bIns="60933" anchor="t" anchorCtr="0">
            <a:spAutoFit/>
          </a:bodyPr>
          <a:lstStyle/>
          <a:p>
            <a:pPr>
              <a:buClr>
                <a:schemeClr val="lt1"/>
              </a:buClr>
              <a:buSzPts val="1200"/>
            </a:pPr>
            <a:br>
              <a:rPr lang="en-IN" sz="1600" dirty="0">
                <a:solidFill>
                  <a:schemeClr val="lt1"/>
                </a:solidFill>
                <a:latin typeface="Garamond"/>
                <a:ea typeface="Garamond"/>
                <a:cs typeface="Garamond"/>
                <a:sym typeface="Garamond"/>
              </a:rPr>
            </a:br>
            <a:r>
              <a:rPr lang="en-IN" sz="1600" dirty="0">
                <a:solidFill>
                  <a:schemeClr val="lt1"/>
                </a:solidFill>
                <a:latin typeface="Garamond"/>
                <a:ea typeface="Garamond"/>
                <a:cs typeface="Garamond"/>
                <a:sym typeface="Garamond"/>
              </a:rPr>
              <a:t>from scipy import stats</a:t>
            </a:r>
            <a:endParaRPr sz="1867" dirty="0">
              <a:solidFill>
                <a:srgbClr val="000000"/>
              </a:solidFill>
              <a:latin typeface="Arial"/>
              <a:ea typeface="Arial"/>
              <a:cs typeface="Arial"/>
              <a:sym typeface="Arial"/>
            </a:endParaRPr>
          </a:p>
          <a:p>
            <a:pPr>
              <a:buClr>
                <a:schemeClr val="lt1"/>
              </a:buClr>
              <a:buSzPts val="1200"/>
            </a:pPr>
            <a:r>
              <a:rPr lang="en-IN" sz="1600" dirty="0">
                <a:solidFill>
                  <a:schemeClr val="lt1"/>
                </a:solidFill>
                <a:latin typeface="Garamond"/>
                <a:ea typeface="Garamond"/>
                <a:cs typeface="Garamond"/>
                <a:sym typeface="Garamond"/>
              </a:rPr>
              <a:t>stats.norm.cdf(z)</a:t>
            </a:r>
            <a:endParaRPr sz="1867" dirty="0">
              <a:solidFill>
                <a:srgbClr val="000000"/>
              </a:solidFill>
              <a:latin typeface="Arial"/>
              <a:ea typeface="Arial"/>
              <a:cs typeface="Arial"/>
              <a:sym typeface="Arial"/>
            </a:endParaRPr>
          </a:p>
          <a:p>
            <a:pPr>
              <a:buClr>
                <a:schemeClr val="lt1"/>
              </a:buClr>
              <a:buSzPts val="1200"/>
            </a:pPr>
            <a:r>
              <a:rPr lang="en-IN" sz="1600" dirty="0">
                <a:solidFill>
                  <a:schemeClr val="lt1"/>
                </a:solidFill>
                <a:latin typeface="Garamond"/>
                <a:ea typeface="Garamond"/>
                <a:cs typeface="Garamond"/>
                <a:sym typeface="Garamond"/>
              </a:rPr>
              <a:t>stats.t.cdf(t,df=10)</a:t>
            </a:r>
            <a:endParaRPr sz="1867" dirty="0">
              <a:solidFill>
                <a:srgbClr val="000000"/>
              </a:solidFill>
              <a:latin typeface="Arial"/>
              <a:ea typeface="Arial"/>
              <a:cs typeface="Arial"/>
              <a:sym typeface="Arial"/>
            </a:endParaRPr>
          </a:p>
          <a:p>
            <a:pPr>
              <a:buClr>
                <a:schemeClr val="dk1"/>
              </a:buClr>
              <a:buSzPts val="1200"/>
            </a:pPr>
            <a:endParaRPr sz="1600" dirty="0">
              <a:solidFill>
                <a:schemeClr val="lt1"/>
              </a:solidFill>
              <a:latin typeface="Garamond"/>
              <a:ea typeface="Garamond"/>
              <a:cs typeface="Garamond"/>
              <a:sym typeface="Garamond"/>
            </a:endParaRPr>
          </a:p>
        </p:txBody>
      </p:sp>
    </p:spTree>
    <p:extLst>
      <p:ext uri="{BB962C8B-B14F-4D97-AF65-F5344CB8AC3E}">
        <p14:creationId xmlns:p14="http://schemas.microsoft.com/office/powerpoint/2010/main" val="2491154501"/>
      </p:ext>
    </p:extLst>
  </p:cSld>
  <p:clrMapOvr>
    <a:masterClrMapping/>
  </p:clrMapOvr>
  <p:transition>
    <p:push dir="r"/>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pic>
        <p:nvPicPr>
          <p:cNvPr id="209" name="Google Shape;209;p11"/>
          <p:cNvPicPr preferRelativeResize="0"/>
          <p:nvPr/>
        </p:nvPicPr>
        <p:blipFill rotWithShape="1">
          <a:blip r:embed="rId3">
            <a:alphaModFix/>
          </a:blip>
          <a:srcRect/>
          <a:stretch/>
        </p:blipFill>
        <p:spPr>
          <a:xfrm>
            <a:off x="624418" y="1126067"/>
            <a:ext cx="11358033" cy="4751917"/>
          </a:xfrm>
          <a:prstGeom prst="rect">
            <a:avLst/>
          </a:prstGeom>
          <a:noFill/>
          <a:ln>
            <a:noFill/>
          </a:ln>
        </p:spPr>
      </p:pic>
    </p:spTree>
    <p:extLst>
      <p:ext uri="{BB962C8B-B14F-4D97-AF65-F5344CB8AC3E}">
        <p14:creationId xmlns:p14="http://schemas.microsoft.com/office/powerpoint/2010/main" val="1480306211"/>
      </p:ext>
    </p:extLst>
  </p:cSld>
  <p:clrMapOvr>
    <a:masterClrMapping/>
  </p:clrMapOvr>
  <p:transition>
    <p:push dir="r"/>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pic>
        <p:nvPicPr>
          <p:cNvPr id="214" name="Google Shape;214;p12"/>
          <p:cNvPicPr preferRelativeResize="0"/>
          <p:nvPr/>
        </p:nvPicPr>
        <p:blipFill rotWithShape="1">
          <a:blip r:embed="rId3">
            <a:alphaModFix/>
          </a:blip>
          <a:srcRect/>
          <a:stretch/>
        </p:blipFill>
        <p:spPr>
          <a:xfrm>
            <a:off x="1007534" y="836085"/>
            <a:ext cx="10657417" cy="5236633"/>
          </a:xfrm>
          <a:prstGeom prst="rect">
            <a:avLst/>
          </a:prstGeom>
          <a:noFill/>
          <a:ln w="12700" cap="flat" cmpd="sng">
            <a:solidFill>
              <a:srgbClr val="FF0000"/>
            </a:solidFill>
            <a:prstDash val="solid"/>
            <a:miter lim="800000"/>
            <a:headEnd type="none" w="sm" len="sm"/>
            <a:tailEnd type="none" w="sm" len="sm"/>
          </a:ln>
        </p:spPr>
      </p:pic>
      <p:pic>
        <p:nvPicPr>
          <p:cNvPr id="215" name="Google Shape;215;p12"/>
          <p:cNvPicPr preferRelativeResize="0"/>
          <p:nvPr/>
        </p:nvPicPr>
        <p:blipFill rotWithShape="1">
          <a:blip r:embed="rId4">
            <a:alphaModFix/>
          </a:blip>
          <a:srcRect/>
          <a:stretch/>
        </p:blipFill>
        <p:spPr>
          <a:xfrm>
            <a:off x="2446867" y="4699000"/>
            <a:ext cx="7848600" cy="457200"/>
          </a:xfrm>
          <a:prstGeom prst="rect">
            <a:avLst/>
          </a:prstGeom>
          <a:noFill/>
          <a:ln>
            <a:noFill/>
          </a:ln>
        </p:spPr>
      </p:pic>
    </p:spTree>
    <p:extLst>
      <p:ext uri="{BB962C8B-B14F-4D97-AF65-F5344CB8AC3E}">
        <p14:creationId xmlns:p14="http://schemas.microsoft.com/office/powerpoint/2010/main" val="3993991650"/>
      </p:ext>
    </p:extLst>
  </p:cSld>
  <p:clrMapOvr>
    <a:masterClrMapping/>
  </p:clrMapOvr>
  <p:transition>
    <p:push dir="r"/>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13"/>
          <p:cNvSpPr txBox="1"/>
          <p:nvPr/>
        </p:nvSpPr>
        <p:spPr>
          <a:xfrm>
            <a:off x="-53717" y="1"/>
            <a:ext cx="6149717" cy="738609"/>
          </a:xfrm>
          <a:prstGeom prst="rect">
            <a:avLst/>
          </a:prstGeom>
          <a:noFill/>
          <a:ln>
            <a:noFill/>
          </a:ln>
        </p:spPr>
        <p:txBody>
          <a:bodyPr spcFirstLastPara="1" wrap="square" lIns="121900" tIns="60933" rIns="121900" bIns="60933" anchor="t" anchorCtr="0">
            <a:spAutoFit/>
          </a:bodyPr>
          <a:lstStyle/>
          <a:p>
            <a:pPr marL="16933" algn="ctr">
              <a:buClr>
                <a:srgbClr val="FF9300"/>
              </a:buClr>
              <a:buSzPts val="3000"/>
            </a:pPr>
            <a:r>
              <a:rPr lang="en-IN" sz="4000" b="1" dirty="0">
                <a:solidFill>
                  <a:srgbClr val="FF9300"/>
                </a:solidFill>
                <a:latin typeface="Garamond"/>
                <a:ea typeface="Garamond"/>
                <a:cs typeface="Garamond"/>
                <a:sym typeface="Garamond"/>
              </a:rPr>
              <a:t>Normal Distribution codes</a:t>
            </a:r>
            <a:endParaRPr sz="1867" dirty="0">
              <a:solidFill>
                <a:srgbClr val="000000"/>
              </a:solidFill>
              <a:latin typeface="Arial"/>
              <a:ea typeface="Arial"/>
              <a:cs typeface="Arial"/>
              <a:sym typeface="Arial"/>
            </a:endParaRPr>
          </a:p>
        </p:txBody>
      </p:sp>
      <p:pic>
        <p:nvPicPr>
          <p:cNvPr id="221" name="Google Shape;221;p13"/>
          <p:cNvPicPr preferRelativeResize="0"/>
          <p:nvPr/>
        </p:nvPicPr>
        <p:blipFill rotWithShape="1">
          <a:blip r:embed="rId3">
            <a:alphaModFix/>
          </a:blip>
          <a:srcRect/>
          <a:stretch/>
        </p:blipFill>
        <p:spPr>
          <a:xfrm>
            <a:off x="797985" y="1028701"/>
            <a:ext cx="3278716" cy="2688167"/>
          </a:xfrm>
          <a:prstGeom prst="rect">
            <a:avLst/>
          </a:prstGeom>
          <a:noFill/>
          <a:ln>
            <a:noFill/>
          </a:ln>
        </p:spPr>
      </p:pic>
      <p:pic>
        <p:nvPicPr>
          <p:cNvPr id="222" name="Google Shape;222;p13"/>
          <p:cNvPicPr preferRelativeResize="0"/>
          <p:nvPr/>
        </p:nvPicPr>
        <p:blipFill rotWithShape="1">
          <a:blip r:embed="rId4">
            <a:alphaModFix/>
          </a:blip>
          <a:srcRect/>
          <a:stretch/>
        </p:blipFill>
        <p:spPr>
          <a:xfrm>
            <a:off x="6522533" y="567932"/>
            <a:ext cx="5238097" cy="3119765"/>
          </a:xfrm>
          <a:prstGeom prst="rect">
            <a:avLst/>
          </a:prstGeom>
          <a:noFill/>
          <a:ln w="9525" cap="flat" cmpd="sng">
            <a:solidFill>
              <a:srgbClr val="000000"/>
            </a:solidFill>
            <a:prstDash val="solid"/>
            <a:miter lim="800000"/>
            <a:headEnd type="none" w="sm" len="sm"/>
            <a:tailEnd type="none" w="sm" len="sm"/>
          </a:ln>
        </p:spPr>
      </p:pic>
      <p:pic>
        <p:nvPicPr>
          <p:cNvPr id="223" name="Google Shape;223;p13"/>
          <p:cNvPicPr preferRelativeResize="0"/>
          <p:nvPr/>
        </p:nvPicPr>
        <p:blipFill rotWithShape="1">
          <a:blip r:embed="rId5">
            <a:alphaModFix/>
          </a:blip>
          <a:srcRect/>
          <a:stretch/>
        </p:blipFill>
        <p:spPr>
          <a:xfrm>
            <a:off x="6522532" y="3687698"/>
            <a:ext cx="5238097" cy="3005665"/>
          </a:xfrm>
          <a:prstGeom prst="rect">
            <a:avLst/>
          </a:prstGeom>
          <a:noFill/>
          <a:ln w="9525" cap="flat" cmpd="sng">
            <a:solidFill>
              <a:srgbClr val="000000"/>
            </a:solidFill>
            <a:prstDash val="solid"/>
            <a:miter lim="800000"/>
            <a:headEnd type="none" w="sm" len="sm"/>
            <a:tailEnd type="none" w="sm" len="sm"/>
          </a:ln>
        </p:spPr>
      </p:pic>
      <p:pic>
        <p:nvPicPr>
          <p:cNvPr id="224" name="Google Shape;224;p13"/>
          <p:cNvPicPr preferRelativeResize="0"/>
          <p:nvPr/>
        </p:nvPicPr>
        <p:blipFill rotWithShape="1">
          <a:blip r:embed="rId6">
            <a:alphaModFix/>
          </a:blip>
          <a:srcRect/>
          <a:stretch/>
        </p:blipFill>
        <p:spPr>
          <a:xfrm>
            <a:off x="797985" y="3873667"/>
            <a:ext cx="3278716" cy="2781087"/>
          </a:xfrm>
          <a:prstGeom prst="rect">
            <a:avLst/>
          </a:prstGeom>
          <a:noFill/>
          <a:ln>
            <a:noFill/>
          </a:ln>
        </p:spPr>
      </p:pic>
    </p:spTree>
    <p:extLst>
      <p:ext uri="{BB962C8B-B14F-4D97-AF65-F5344CB8AC3E}">
        <p14:creationId xmlns:p14="http://schemas.microsoft.com/office/powerpoint/2010/main" val="160140822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14"/>
          <p:cNvSpPr txBox="1"/>
          <p:nvPr/>
        </p:nvSpPr>
        <p:spPr>
          <a:xfrm>
            <a:off x="1" y="1"/>
            <a:ext cx="6700980" cy="738609"/>
          </a:xfrm>
          <a:prstGeom prst="rect">
            <a:avLst/>
          </a:prstGeom>
          <a:noFill/>
          <a:ln>
            <a:noFill/>
          </a:ln>
        </p:spPr>
        <p:txBody>
          <a:bodyPr spcFirstLastPara="1" wrap="square" lIns="121900" tIns="60933" rIns="121900" bIns="60933" anchor="t" anchorCtr="0">
            <a:spAutoFit/>
          </a:bodyPr>
          <a:lstStyle/>
          <a:p>
            <a:pPr marL="16933" algn="ctr">
              <a:buClr>
                <a:srgbClr val="FF9300"/>
              </a:buClr>
              <a:buSzPts val="3000"/>
            </a:pPr>
            <a:r>
              <a:rPr lang="en-IN" sz="4000" b="1" dirty="0">
                <a:solidFill>
                  <a:srgbClr val="FF9300"/>
                </a:solidFill>
                <a:latin typeface="Garamond"/>
                <a:ea typeface="Garamond"/>
                <a:cs typeface="Garamond"/>
                <a:sym typeface="Garamond"/>
              </a:rPr>
              <a:t>Student’ t- Distribution codes</a:t>
            </a:r>
            <a:endParaRPr sz="1867" dirty="0">
              <a:solidFill>
                <a:srgbClr val="000000"/>
              </a:solidFill>
              <a:latin typeface="Arial"/>
              <a:ea typeface="Arial"/>
              <a:cs typeface="Arial"/>
              <a:sym typeface="Arial"/>
            </a:endParaRPr>
          </a:p>
        </p:txBody>
      </p:sp>
      <p:pic>
        <p:nvPicPr>
          <p:cNvPr id="230" name="Google Shape;230;p14"/>
          <p:cNvPicPr preferRelativeResize="0"/>
          <p:nvPr/>
        </p:nvPicPr>
        <p:blipFill rotWithShape="1">
          <a:blip r:embed="rId3">
            <a:alphaModFix/>
          </a:blip>
          <a:srcRect/>
          <a:stretch/>
        </p:blipFill>
        <p:spPr>
          <a:xfrm>
            <a:off x="624418" y="1123951"/>
            <a:ext cx="3035300" cy="2664883"/>
          </a:xfrm>
          <a:prstGeom prst="rect">
            <a:avLst/>
          </a:prstGeom>
          <a:noFill/>
          <a:ln>
            <a:noFill/>
          </a:ln>
        </p:spPr>
      </p:pic>
      <p:pic>
        <p:nvPicPr>
          <p:cNvPr id="231" name="Google Shape;231;p14"/>
          <p:cNvPicPr preferRelativeResize="0"/>
          <p:nvPr/>
        </p:nvPicPr>
        <p:blipFill rotWithShape="1">
          <a:blip r:embed="rId4">
            <a:alphaModFix/>
          </a:blip>
          <a:srcRect/>
          <a:stretch/>
        </p:blipFill>
        <p:spPr>
          <a:xfrm>
            <a:off x="7666477" y="693762"/>
            <a:ext cx="4060481" cy="2993565"/>
          </a:xfrm>
          <a:prstGeom prst="rect">
            <a:avLst/>
          </a:prstGeom>
          <a:noFill/>
          <a:ln w="9525" cap="flat" cmpd="sng">
            <a:solidFill>
              <a:srgbClr val="000000"/>
            </a:solidFill>
            <a:prstDash val="solid"/>
            <a:miter lim="800000"/>
            <a:headEnd type="none" w="sm" len="sm"/>
            <a:tailEnd type="none" w="sm" len="sm"/>
          </a:ln>
        </p:spPr>
      </p:pic>
      <p:pic>
        <p:nvPicPr>
          <p:cNvPr id="232" name="Google Shape;232;p14"/>
          <p:cNvPicPr preferRelativeResize="0"/>
          <p:nvPr/>
        </p:nvPicPr>
        <p:blipFill rotWithShape="1">
          <a:blip r:embed="rId5">
            <a:alphaModFix/>
          </a:blip>
          <a:srcRect/>
          <a:stretch/>
        </p:blipFill>
        <p:spPr>
          <a:xfrm>
            <a:off x="469900" y="3788834"/>
            <a:ext cx="3344333" cy="2730500"/>
          </a:xfrm>
          <a:prstGeom prst="rect">
            <a:avLst/>
          </a:prstGeom>
          <a:noFill/>
          <a:ln>
            <a:noFill/>
          </a:ln>
        </p:spPr>
      </p:pic>
      <p:pic>
        <p:nvPicPr>
          <p:cNvPr id="233" name="Google Shape;233;p14"/>
          <p:cNvPicPr preferRelativeResize="0"/>
          <p:nvPr/>
        </p:nvPicPr>
        <p:blipFill rotWithShape="1">
          <a:blip r:embed="rId6">
            <a:alphaModFix/>
          </a:blip>
          <a:srcRect/>
          <a:stretch/>
        </p:blipFill>
        <p:spPr>
          <a:xfrm>
            <a:off x="7666477" y="3608595"/>
            <a:ext cx="4060481" cy="2915037"/>
          </a:xfrm>
          <a:prstGeom prst="rect">
            <a:avLst/>
          </a:prstGeom>
          <a:noFill/>
          <a:ln w="9525" cap="flat" cmpd="sng">
            <a:solidFill>
              <a:srgbClr val="000000"/>
            </a:solidFill>
            <a:prstDash val="solid"/>
            <a:miter lim="800000"/>
            <a:headEnd type="none" w="sm" len="sm"/>
            <a:tailEnd type="none" w="sm" len="sm"/>
          </a:ln>
        </p:spPr>
      </p:pic>
    </p:spTree>
    <p:extLst>
      <p:ext uri="{BB962C8B-B14F-4D97-AF65-F5344CB8AC3E}">
        <p14:creationId xmlns:p14="http://schemas.microsoft.com/office/powerpoint/2010/main" val="380993486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15"/>
          <p:cNvSpPr/>
          <p:nvPr/>
        </p:nvSpPr>
        <p:spPr>
          <a:xfrm>
            <a:off x="143934" y="1604434"/>
            <a:ext cx="11523133" cy="2585653"/>
          </a:xfrm>
          <a:prstGeom prst="rect">
            <a:avLst/>
          </a:prstGeom>
          <a:noFill/>
          <a:ln>
            <a:noFill/>
          </a:ln>
        </p:spPr>
        <p:txBody>
          <a:bodyPr spcFirstLastPara="1" wrap="square" lIns="121900" tIns="60933" rIns="121900" bIns="60933" anchor="t" anchorCtr="0">
            <a:spAutoFit/>
          </a:bodyPr>
          <a:lstStyle/>
          <a:p>
            <a:pPr>
              <a:buClr>
                <a:schemeClr val="dk1"/>
              </a:buClr>
              <a:buSzPts val="2000"/>
            </a:pPr>
            <a:r>
              <a:rPr lang="en-IN" sz="2667" dirty="0">
                <a:solidFill>
                  <a:schemeClr val="dk1"/>
                </a:solidFill>
                <a:latin typeface="Garamond"/>
                <a:ea typeface="Garamond"/>
                <a:cs typeface="Garamond"/>
                <a:sym typeface="Garamond"/>
              </a:rPr>
              <a:t>Conducting a hypothesis test is a bit like putting accused person on trial in front of a jury. </a:t>
            </a:r>
            <a:endParaRPr sz="1867" dirty="0">
              <a:solidFill>
                <a:srgbClr val="000000"/>
              </a:solidFill>
              <a:latin typeface="Arial"/>
              <a:ea typeface="Arial"/>
              <a:cs typeface="Arial"/>
              <a:sym typeface="Arial"/>
            </a:endParaRPr>
          </a:p>
          <a:p>
            <a:pPr>
              <a:buClr>
                <a:schemeClr val="dk1"/>
              </a:buClr>
              <a:buSzPts val="2000"/>
            </a:pPr>
            <a:r>
              <a:rPr lang="en-IN" sz="2667" dirty="0">
                <a:solidFill>
                  <a:schemeClr val="dk1"/>
                </a:solidFill>
                <a:latin typeface="Garamond"/>
                <a:ea typeface="Garamond"/>
                <a:cs typeface="Garamond"/>
                <a:sym typeface="Garamond"/>
              </a:rPr>
              <a:t>The jury assumes that the accused person is innocent unless there is strong evidence against him, but even after considering the evidence,</a:t>
            </a:r>
            <a:endParaRPr sz="1867" dirty="0">
              <a:solidFill>
                <a:srgbClr val="000000"/>
              </a:solidFill>
              <a:latin typeface="Arial"/>
              <a:ea typeface="Arial"/>
              <a:cs typeface="Arial"/>
              <a:sym typeface="Arial"/>
            </a:endParaRPr>
          </a:p>
          <a:p>
            <a:pPr>
              <a:buClr>
                <a:schemeClr val="dk1"/>
              </a:buClr>
              <a:buSzPts val="2000"/>
            </a:pPr>
            <a:endParaRPr sz="2667" dirty="0">
              <a:solidFill>
                <a:schemeClr val="dk1"/>
              </a:solidFill>
              <a:latin typeface="Garamond"/>
              <a:ea typeface="Garamond"/>
              <a:cs typeface="Garamond"/>
              <a:sym typeface="Garamond"/>
            </a:endParaRPr>
          </a:p>
          <a:p>
            <a:pPr>
              <a:buClr>
                <a:schemeClr val="dk1"/>
              </a:buClr>
              <a:buSzPts val="2000"/>
            </a:pPr>
            <a:r>
              <a:rPr lang="en-IN" sz="2667" dirty="0">
                <a:solidFill>
                  <a:schemeClr val="dk1"/>
                </a:solidFill>
                <a:latin typeface="Garamond"/>
                <a:ea typeface="Garamond"/>
                <a:cs typeface="Garamond"/>
                <a:sym typeface="Garamond"/>
              </a:rPr>
              <a:t> </a:t>
            </a:r>
            <a:r>
              <a:rPr lang="en-IN" sz="2667" dirty="0">
                <a:solidFill>
                  <a:srgbClr val="FF0000"/>
                </a:solidFill>
                <a:latin typeface="Garamond"/>
                <a:ea typeface="Garamond"/>
                <a:cs typeface="Garamond"/>
                <a:sym typeface="Garamond"/>
              </a:rPr>
              <a:t>it’s still possible for the jury to make wrong decisions</a:t>
            </a:r>
            <a:endParaRPr sz="1867" dirty="0">
              <a:solidFill>
                <a:srgbClr val="000000"/>
              </a:solidFill>
              <a:latin typeface="Arial"/>
              <a:ea typeface="Arial"/>
              <a:cs typeface="Arial"/>
              <a:sym typeface="Arial"/>
            </a:endParaRPr>
          </a:p>
        </p:txBody>
      </p:sp>
      <p:sp>
        <p:nvSpPr>
          <p:cNvPr id="239" name="Google Shape;239;p15"/>
          <p:cNvSpPr txBox="1"/>
          <p:nvPr/>
        </p:nvSpPr>
        <p:spPr>
          <a:xfrm>
            <a:off x="1" y="0"/>
            <a:ext cx="5087540" cy="738609"/>
          </a:xfrm>
          <a:prstGeom prst="rect">
            <a:avLst/>
          </a:prstGeom>
          <a:noFill/>
          <a:ln>
            <a:noFill/>
          </a:ln>
        </p:spPr>
        <p:txBody>
          <a:bodyPr spcFirstLastPara="1" wrap="square" lIns="121900" tIns="60933" rIns="121900" bIns="60933" anchor="t" anchorCtr="0">
            <a:spAutoFit/>
          </a:bodyPr>
          <a:lstStyle/>
          <a:p>
            <a:pPr marL="16933" algn="ctr">
              <a:buClr>
                <a:srgbClr val="FF9300"/>
              </a:buClr>
              <a:buSzPts val="3000"/>
            </a:pPr>
            <a:r>
              <a:rPr lang="en-IN" sz="4000" b="1" dirty="0">
                <a:solidFill>
                  <a:srgbClr val="FF9300"/>
                </a:solidFill>
                <a:latin typeface="Garamond"/>
                <a:ea typeface="Garamond"/>
                <a:cs typeface="Garamond"/>
                <a:sym typeface="Garamond"/>
              </a:rPr>
              <a:t>Simple Exercise</a:t>
            </a:r>
            <a:endParaRPr sz="1867"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3310485659"/>
      </p:ext>
    </p:extLst>
  </p:cSld>
  <p:clrMapOvr>
    <a:masterClrMapping/>
  </p:clrMapOvr>
  <p:transition>
    <p:push dir="r"/>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p16"/>
          <p:cNvSpPr txBox="1"/>
          <p:nvPr/>
        </p:nvSpPr>
        <p:spPr>
          <a:xfrm>
            <a:off x="1" y="0"/>
            <a:ext cx="5087540" cy="738609"/>
          </a:xfrm>
          <a:prstGeom prst="rect">
            <a:avLst/>
          </a:prstGeom>
          <a:noFill/>
          <a:ln>
            <a:noFill/>
          </a:ln>
        </p:spPr>
        <p:txBody>
          <a:bodyPr spcFirstLastPara="1" wrap="square" lIns="121900" tIns="60933" rIns="121900" bIns="60933" anchor="t" anchorCtr="0">
            <a:spAutoFit/>
          </a:bodyPr>
          <a:lstStyle/>
          <a:p>
            <a:pPr marL="16933" algn="ctr">
              <a:buClr>
                <a:srgbClr val="FF9300"/>
              </a:buClr>
              <a:buSzPts val="3000"/>
            </a:pPr>
            <a:r>
              <a:rPr lang="en-IN" sz="4000" b="1" dirty="0">
                <a:solidFill>
                  <a:srgbClr val="FF9300"/>
                </a:solidFill>
                <a:latin typeface="Garamond"/>
                <a:ea typeface="Garamond"/>
                <a:cs typeface="Garamond"/>
                <a:sym typeface="Garamond"/>
              </a:rPr>
              <a:t>Simple Exercise</a:t>
            </a:r>
            <a:endParaRPr sz="1867" dirty="0">
              <a:solidFill>
                <a:srgbClr val="000000"/>
              </a:solidFill>
              <a:latin typeface="Arial"/>
              <a:ea typeface="Arial"/>
              <a:cs typeface="Arial"/>
              <a:sym typeface="Arial"/>
            </a:endParaRPr>
          </a:p>
        </p:txBody>
      </p:sp>
      <p:sp>
        <p:nvSpPr>
          <p:cNvPr id="245" name="Google Shape;245;p16"/>
          <p:cNvSpPr/>
          <p:nvPr/>
        </p:nvSpPr>
        <p:spPr>
          <a:xfrm>
            <a:off x="277397" y="1254433"/>
            <a:ext cx="11233151" cy="1354355"/>
          </a:xfrm>
          <a:prstGeom prst="rect">
            <a:avLst/>
          </a:prstGeom>
          <a:noFill/>
          <a:ln>
            <a:noFill/>
          </a:ln>
        </p:spPr>
        <p:txBody>
          <a:bodyPr spcFirstLastPara="1" wrap="square" lIns="121900" tIns="60933" rIns="121900" bIns="60933" anchor="t" anchorCtr="0">
            <a:spAutoFit/>
          </a:bodyPr>
          <a:lstStyle/>
          <a:p>
            <a:pPr>
              <a:buClr>
                <a:schemeClr val="dk1"/>
              </a:buClr>
              <a:buSzPts val="2000"/>
            </a:pPr>
            <a:r>
              <a:rPr lang="en-IN" sz="2667" dirty="0">
                <a:solidFill>
                  <a:schemeClr val="dk1"/>
                </a:solidFill>
                <a:latin typeface="Garamond"/>
                <a:ea typeface="Garamond"/>
                <a:cs typeface="Garamond"/>
                <a:sym typeface="Garamond"/>
              </a:rPr>
              <a:t>A accused person is on trial for a crime, and you’re on the jury. The jury’s</a:t>
            </a:r>
            <a:endParaRPr sz="1867" dirty="0">
              <a:solidFill>
                <a:srgbClr val="000000"/>
              </a:solidFill>
              <a:latin typeface="Arial"/>
              <a:ea typeface="Arial"/>
              <a:cs typeface="Arial"/>
              <a:sym typeface="Arial"/>
            </a:endParaRPr>
          </a:p>
          <a:p>
            <a:pPr>
              <a:buClr>
                <a:schemeClr val="dk1"/>
              </a:buClr>
              <a:buSzPts val="2000"/>
            </a:pPr>
            <a:r>
              <a:rPr lang="en-IN" sz="2667" dirty="0">
                <a:solidFill>
                  <a:schemeClr val="dk1"/>
                </a:solidFill>
                <a:latin typeface="Garamond"/>
                <a:ea typeface="Garamond"/>
                <a:cs typeface="Garamond"/>
                <a:sym typeface="Garamond"/>
              </a:rPr>
              <a:t>task is to assume the prisoner is innocent, but if there’s enough</a:t>
            </a:r>
            <a:endParaRPr sz="1867" dirty="0">
              <a:solidFill>
                <a:srgbClr val="000000"/>
              </a:solidFill>
              <a:latin typeface="Arial"/>
              <a:ea typeface="Arial"/>
              <a:cs typeface="Arial"/>
              <a:sym typeface="Arial"/>
            </a:endParaRPr>
          </a:p>
          <a:p>
            <a:pPr>
              <a:buClr>
                <a:schemeClr val="dk1"/>
              </a:buClr>
              <a:buSzPts val="2000"/>
            </a:pPr>
            <a:r>
              <a:rPr lang="en-IN" sz="2667" dirty="0">
                <a:solidFill>
                  <a:schemeClr val="dk1"/>
                </a:solidFill>
                <a:latin typeface="Garamond"/>
                <a:ea typeface="Garamond"/>
                <a:cs typeface="Garamond"/>
                <a:sym typeface="Garamond"/>
              </a:rPr>
              <a:t>evidence against him, they need to convict him.</a:t>
            </a:r>
            <a:endParaRPr sz="1867" dirty="0">
              <a:solidFill>
                <a:srgbClr val="000000"/>
              </a:solidFill>
              <a:latin typeface="Arial"/>
              <a:ea typeface="Arial"/>
              <a:cs typeface="Arial"/>
              <a:sym typeface="Arial"/>
            </a:endParaRPr>
          </a:p>
        </p:txBody>
      </p:sp>
      <p:pic>
        <p:nvPicPr>
          <p:cNvPr id="246" name="Google Shape;246;p16"/>
          <p:cNvPicPr preferRelativeResize="0"/>
          <p:nvPr/>
        </p:nvPicPr>
        <p:blipFill rotWithShape="1">
          <a:blip r:embed="rId3">
            <a:alphaModFix/>
          </a:blip>
          <a:srcRect/>
          <a:stretch/>
        </p:blipFill>
        <p:spPr>
          <a:xfrm>
            <a:off x="8591551" y="1699684"/>
            <a:ext cx="2578100" cy="1515533"/>
          </a:xfrm>
          <a:prstGeom prst="rect">
            <a:avLst/>
          </a:prstGeom>
          <a:noFill/>
          <a:ln>
            <a:noFill/>
          </a:ln>
        </p:spPr>
      </p:pic>
      <p:sp>
        <p:nvSpPr>
          <p:cNvPr id="247" name="Google Shape;247;p16"/>
          <p:cNvSpPr/>
          <p:nvPr/>
        </p:nvSpPr>
        <p:spPr>
          <a:xfrm>
            <a:off x="309407" y="3660469"/>
            <a:ext cx="9434999" cy="1764788"/>
          </a:xfrm>
          <a:prstGeom prst="rect">
            <a:avLst/>
          </a:prstGeom>
          <a:noFill/>
          <a:ln>
            <a:noFill/>
          </a:ln>
        </p:spPr>
        <p:txBody>
          <a:bodyPr spcFirstLastPara="1" wrap="square" lIns="121900" tIns="60933" rIns="121900" bIns="60933" anchor="t" anchorCtr="0">
            <a:spAutoFit/>
          </a:bodyPr>
          <a:lstStyle/>
          <a:p>
            <a:pPr marL="609585" indent="-609585">
              <a:buClr>
                <a:schemeClr val="dk1"/>
              </a:buClr>
              <a:buSzPts val="2000"/>
              <a:buFont typeface="Arial"/>
              <a:buAutoNum type="arabicPeriod"/>
            </a:pPr>
            <a:r>
              <a:rPr lang="en-IN" sz="2667" dirty="0">
                <a:solidFill>
                  <a:schemeClr val="dk1"/>
                </a:solidFill>
                <a:latin typeface="Garamond"/>
                <a:ea typeface="Garamond"/>
                <a:cs typeface="Garamond"/>
                <a:sym typeface="Garamond"/>
              </a:rPr>
              <a:t>In the trial, what’s the null hypothesis?</a:t>
            </a:r>
            <a:endParaRPr sz="1867" dirty="0">
              <a:solidFill>
                <a:srgbClr val="000000"/>
              </a:solidFill>
              <a:latin typeface="Arial"/>
              <a:ea typeface="Arial"/>
              <a:cs typeface="Arial"/>
              <a:sym typeface="Arial"/>
            </a:endParaRPr>
          </a:p>
          <a:p>
            <a:pPr marL="609585" indent="-609585">
              <a:buClr>
                <a:schemeClr val="dk1"/>
              </a:buClr>
              <a:buSzPts val="2000"/>
              <a:buFont typeface="Arial"/>
              <a:buAutoNum type="arabicPeriod"/>
            </a:pPr>
            <a:r>
              <a:rPr lang="en-IN" sz="2667" dirty="0">
                <a:solidFill>
                  <a:schemeClr val="dk1"/>
                </a:solidFill>
                <a:latin typeface="Garamond"/>
                <a:ea typeface="Garamond"/>
                <a:cs typeface="Garamond"/>
                <a:sym typeface="Garamond"/>
              </a:rPr>
              <a:t>What’s the alternate hypothesis?</a:t>
            </a:r>
            <a:endParaRPr sz="1867" dirty="0">
              <a:solidFill>
                <a:srgbClr val="000000"/>
              </a:solidFill>
              <a:latin typeface="Arial"/>
              <a:ea typeface="Arial"/>
              <a:cs typeface="Arial"/>
              <a:sym typeface="Arial"/>
            </a:endParaRPr>
          </a:p>
          <a:p>
            <a:pPr marL="609585" indent="-609585">
              <a:buClr>
                <a:schemeClr val="dk1"/>
              </a:buClr>
              <a:buSzPts val="2000"/>
              <a:buFont typeface="Arial"/>
              <a:buAutoNum type="arabicPeriod"/>
            </a:pPr>
            <a:r>
              <a:rPr lang="en-IN" sz="2667" dirty="0">
                <a:solidFill>
                  <a:schemeClr val="dk1"/>
                </a:solidFill>
                <a:latin typeface="Garamond"/>
                <a:ea typeface="Garamond"/>
                <a:cs typeface="Garamond"/>
                <a:sym typeface="Garamond"/>
              </a:rPr>
              <a:t>In what ways can the jury make a verdict that’s correct?</a:t>
            </a:r>
            <a:endParaRPr sz="1867" dirty="0">
              <a:solidFill>
                <a:srgbClr val="000000"/>
              </a:solidFill>
              <a:latin typeface="Arial"/>
              <a:ea typeface="Arial"/>
              <a:cs typeface="Arial"/>
              <a:sym typeface="Arial"/>
            </a:endParaRPr>
          </a:p>
          <a:p>
            <a:pPr marL="609585" indent="-609585">
              <a:buClr>
                <a:schemeClr val="dk1"/>
              </a:buClr>
              <a:buSzPts val="2000"/>
              <a:buFont typeface="Arial"/>
              <a:buAutoNum type="arabicPeriod"/>
            </a:pPr>
            <a:r>
              <a:rPr lang="en-IN" sz="2667" dirty="0">
                <a:solidFill>
                  <a:schemeClr val="dk1"/>
                </a:solidFill>
                <a:latin typeface="Garamond"/>
                <a:ea typeface="Garamond"/>
                <a:cs typeface="Garamond"/>
                <a:sym typeface="Garamond"/>
              </a:rPr>
              <a:t>In what ways can the jury make a verdict that’s incorrect?</a:t>
            </a:r>
            <a:endParaRPr sz="1867"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242124500"/>
      </p:ext>
    </p:extLst>
  </p:cSld>
  <p:clrMapOvr>
    <a:masterClrMapping/>
  </p:clrMapOvr>
  <p:transition>
    <p:push dir="r"/>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17"/>
          <p:cNvSpPr txBox="1"/>
          <p:nvPr/>
        </p:nvSpPr>
        <p:spPr>
          <a:xfrm>
            <a:off x="0" y="0"/>
            <a:ext cx="5376168" cy="738609"/>
          </a:xfrm>
          <a:prstGeom prst="rect">
            <a:avLst/>
          </a:prstGeom>
          <a:noFill/>
          <a:ln>
            <a:noFill/>
          </a:ln>
        </p:spPr>
        <p:txBody>
          <a:bodyPr spcFirstLastPara="1" wrap="square" lIns="121900" tIns="60933" rIns="121900" bIns="60933" anchor="t" anchorCtr="0">
            <a:spAutoFit/>
          </a:bodyPr>
          <a:lstStyle/>
          <a:p>
            <a:pPr marL="16933" algn="ctr">
              <a:buClr>
                <a:srgbClr val="FF9300"/>
              </a:buClr>
              <a:buSzPts val="3000"/>
            </a:pPr>
            <a:r>
              <a:rPr lang="en-IN" sz="4000" b="1" dirty="0">
                <a:solidFill>
                  <a:srgbClr val="FF9300"/>
                </a:solidFill>
                <a:latin typeface="Garamond"/>
                <a:ea typeface="Garamond"/>
                <a:cs typeface="Garamond"/>
                <a:sym typeface="Garamond"/>
              </a:rPr>
              <a:t>Simple Exercise</a:t>
            </a:r>
            <a:endParaRPr sz="1867" dirty="0">
              <a:solidFill>
                <a:srgbClr val="000000"/>
              </a:solidFill>
              <a:latin typeface="Arial"/>
              <a:ea typeface="Arial"/>
              <a:cs typeface="Arial"/>
              <a:sym typeface="Arial"/>
            </a:endParaRPr>
          </a:p>
        </p:txBody>
      </p:sp>
      <p:pic>
        <p:nvPicPr>
          <p:cNvPr id="253" name="Google Shape;253;p17"/>
          <p:cNvPicPr preferRelativeResize="0"/>
          <p:nvPr/>
        </p:nvPicPr>
        <p:blipFill rotWithShape="1">
          <a:blip r:embed="rId3">
            <a:alphaModFix/>
          </a:blip>
          <a:srcRect/>
          <a:stretch/>
        </p:blipFill>
        <p:spPr>
          <a:xfrm>
            <a:off x="9552518" y="1437218"/>
            <a:ext cx="2578100" cy="1515533"/>
          </a:xfrm>
          <a:prstGeom prst="rect">
            <a:avLst/>
          </a:prstGeom>
          <a:noFill/>
          <a:ln>
            <a:noFill/>
          </a:ln>
        </p:spPr>
      </p:pic>
      <p:sp>
        <p:nvSpPr>
          <p:cNvPr id="254" name="Google Shape;254;p17"/>
          <p:cNvSpPr/>
          <p:nvPr/>
        </p:nvSpPr>
        <p:spPr>
          <a:xfrm>
            <a:off x="239184" y="1223434"/>
            <a:ext cx="10176933" cy="3816952"/>
          </a:xfrm>
          <a:prstGeom prst="rect">
            <a:avLst/>
          </a:prstGeom>
          <a:noFill/>
          <a:ln>
            <a:noFill/>
          </a:ln>
        </p:spPr>
        <p:txBody>
          <a:bodyPr spcFirstLastPara="1" wrap="square" lIns="121900" tIns="60933" rIns="121900" bIns="60933" anchor="t" anchorCtr="0">
            <a:spAutoFit/>
          </a:bodyPr>
          <a:lstStyle/>
          <a:p>
            <a:pPr>
              <a:buClr>
                <a:schemeClr val="dk1"/>
              </a:buClr>
              <a:buSzPts val="2000"/>
            </a:pPr>
            <a:r>
              <a:rPr lang="en-IN" sz="2667" b="1" dirty="0">
                <a:solidFill>
                  <a:schemeClr val="dk1"/>
                </a:solidFill>
                <a:latin typeface="Garamond"/>
                <a:ea typeface="Garamond"/>
                <a:cs typeface="Garamond"/>
                <a:sym typeface="Garamond"/>
              </a:rPr>
              <a:t> In the trial, what’s the null hypothesis?</a:t>
            </a:r>
            <a:endParaRPr sz="1867" dirty="0">
              <a:solidFill>
                <a:srgbClr val="000000"/>
              </a:solidFill>
              <a:latin typeface="Arial"/>
              <a:ea typeface="Arial"/>
              <a:cs typeface="Arial"/>
              <a:sym typeface="Arial"/>
            </a:endParaRPr>
          </a:p>
          <a:p>
            <a:pPr>
              <a:buClr>
                <a:schemeClr val="dk1"/>
              </a:buClr>
              <a:buSzPts val="2000"/>
            </a:pPr>
            <a:r>
              <a:rPr lang="en-IN" sz="2667" dirty="0">
                <a:solidFill>
                  <a:schemeClr val="dk1"/>
                </a:solidFill>
                <a:latin typeface="Garamond"/>
                <a:ea typeface="Garamond"/>
                <a:cs typeface="Garamond"/>
                <a:sym typeface="Garamond"/>
              </a:rPr>
              <a:t>The null hypothesis is that the prisoner is innocent, as that is what we have to assume until there’s proof otherwise.</a:t>
            </a:r>
            <a:endParaRPr sz="1867" dirty="0">
              <a:solidFill>
                <a:srgbClr val="000000"/>
              </a:solidFill>
              <a:latin typeface="Arial"/>
              <a:ea typeface="Arial"/>
              <a:cs typeface="Arial"/>
              <a:sym typeface="Arial"/>
            </a:endParaRPr>
          </a:p>
          <a:p>
            <a:pPr>
              <a:buClr>
                <a:schemeClr val="dk1"/>
              </a:buClr>
              <a:buSzPts val="2000"/>
            </a:pPr>
            <a:endParaRPr sz="2667" dirty="0">
              <a:solidFill>
                <a:schemeClr val="dk1"/>
              </a:solidFill>
              <a:latin typeface="Garamond"/>
              <a:ea typeface="Garamond"/>
              <a:cs typeface="Garamond"/>
              <a:sym typeface="Garamond"/>
            </a:endParaRPr>
          </a:p>
          <a:p>
            <a:pPr>
              <a:buClr>
                <a:schemeClr val="dk1"/>
              </a:buClr>
              <a:buSzPts val="2000"/>
            </a:pPr>
            <a:r>
              <a:rPr lang="en-IN" sz="2667" b="1" dirty="0">
                <a:solidFill>
                  <a:schemeClr val="dk1"/>
                </a:solidFill>
                <a:latin typeface="Garamond"/>
                <a:ea typeface="Garamond"/>
                <a:cs typeface="Garamond"/>
                <a:sym typeface="Garamond"/>
              </a:rPr>
              <a:t>What’s the alternate hypothesis?</a:t>
            </a:r>
            <a:endParaRPr sz="1867" dirty="0">
              <a:solidFill>
                <a:srgbClr val="000000"/>
              </a:solidFill>
              <a:latin typeface="Arial"/>
              <a:ea typeface="Arial"/>
              <a:cs typeface="Arial"/>
              <a:sym typeface="Arial"/>
            </a:endParaRPr>
          </a:p>
          <a:p>
            <a:pPr>
              <a:buClr>
                <a:schemeClr val="dk1"/>
              </a:buClr>
              <a:buSzPts val="2000"/>
            </a:pPr>
            <a:r>
              <a:rPr lang="en-IN" sz="2667" dirty="0">
                <a:solidFill>
                  <a:schemeClr val="dk1"/>
                </a:solidFill>
                <a:latin typeface="Garamond"/>
                <a:ea typeface="Garamond"/>
                <a:cs typeface="Garamond"/>
                <a:sym typeface="Garamond"/>
              </a:rPr>
              <a:t>The alternate hypothesis is that the prisoner is guilty. In other words, if there’s sufficient proof that the prisoner is not innocent, then we’ll accept that he’s guilty and convict him.</a:t>
            </a:r>
            <a:endParaRPr sz="1867" dirty="0">
              <a:solidFill>
                <a:srgbClr val="000000"/>
              </a:solidFill>
              <a:latin typeface="Arial"/>
              <a:ea typeface="Arial"/>
              <a:cs typeface="Arial"/>
              <a:sym typeface="Arial"/>
            </a:endParaRPr>
          </a:p>
          <a:p>
            <a:pPr>
              <a:buClr>
                <a:schemeClr val="dk1"/>
              </a:buClr>
              <a:buSzPts val="2000"/>
            </a:pPr>
            <a:endParaRPr sz="2667" dirty="0">
              <a:solidFill>
                <a:schemeClr val="dk1"/>
              </a:solidFill>
              <a:latin typeface="Garamond"/>
              <a:ea typeface="Garamond"/>
              <a:cs typeface="Garamond"/>
              <a:sym typeface="Garamond"/>
            </a:endParaRPr>
          </a:p>
        </p:txBody>
      </p:sp>
    </p:spTree>
    <p:extLst>
      <p:ext uri="{BB962C8B-B14F-4D97-AF65-F5344CB8AC3E}">
        <p14:creationId xmlns:p14="http://schemas.microsoft.com/office/powerpoint/2010/main" val="2819218629"/>
      </p:ext>
    </p:extLst>
  </p:cSld>
  <p:clrMapOvr>
    <a:masterClrMapping/>
  </p:clrMapOvr>
  <p:transition>
    <p:push dir="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9985" name="Picture 2">
            <a:extLst>
              <a:ext uri="{FF2B5EF4-FFF2-40B4-BE49-F238E27FC236}">
                <a16:creationId xmlns:a16="http://schemas.microsoft.com/office/drawing/2014/main" id="{B8760832-CBA9-4E8A-9C21-EC5238643C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0151" y="1126067"/>
            <a:ext cx="9313333" cy="5073651"/>
          </a:xfrm>
          <a:prstGeom prst="rect">
            <a:avLst/>
          </a:prstGeom>
          <a:noFill/>
          <a:ln w="12700">
            <a:solidFill>
              <a:srgbClr val="FC0128"/>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pic>
    </p:spTree>
  </p:cSld>
  <p:clrMapOvr>
    <a:masterClrMapping/>
  </p:clrMapOvr>
  <p:transition>
    <p:pull dir="rd"/>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p18"/>
          <p:cNvSpPr txBox="1"/>
          <p:nvPr/>
        </p:nvSpPr>
        <p:spPr>
          <a:xfrm>
            <a:off x="0" y="0"/>
            <a:ext cx="5376168" cy="738609"/>
          </a:xfrm>
          <a:prstGeom prst="rect">
            <a:avLst/>
          </a:prstGeom>
          <a:noFill/>
          <a:ln>
            <a:noFill/>
          </a:ln>
        </p:spPr>
        <p:txBody>
          <a:bodyPr spcFirstLastPara="1" wrap="square" lIns="121900" tIns="60933" rIns="121900" bIns="60933" anchor="t" anchorCtr="0">
            <a:spAutoFit/>
          </a:bodyPr>
          <a:lstStyle/>
          <a:p>
            <a:pPr marL="16933" algn="ctr">
              <a:buClr>
                <a:srgbClr val="FF9300"/>
              </a:buClr>
              <a:buSzPts val="3000"/>
            </a:pPr>
            <a:r>
              <a:rPr lang="en-IN" sz="4000" b="1" dirty="0">
                <a:solidFill>
                  <a:srgbClr val="FF9300"/>
                </a:solidFill>
                <a:latin typeface="Garamond"/>
                <a:ea typeface="Garamond"/>
                <a:cs typeface="Garamond"/>
                <a:sym typeface="Garamond"/>
              </a:rPr>
              <a:t>Simple Exercise</a:t>
            </a:r>
            <a:endParaRPr sz="1867" dirty="0">
              <a:solidFill>
                <a:srgbClr val="000000"/>
              </a:solidFill>
              <a:latin typeface="Arial"/>
              <a:ea typeface="Arial"/>
              <a:cs typeface="Arial"/>
              <a:sym typeface="Arial"/>
            </a:endParaRPr>
          </a:p>
        </p:txBody>
      </p:sp>
      <p:pic>
        <p:nvPicPr>
          <p:cNvPr id="260" name="Google Shape;260;p18"/>
          <p:cNvPicPr preferRelativeResize="0"/>
          <p:nvPr/>
        </p:nvPicPr>
        <p:blipFill rotWithShape="1">
          <a:blip r:embed="rId3">
            <a:alphaModFix/>
          </a:blip>
          <a:srcRect/>
          <a:stretch/>
        </p:blipFill>
        <p:spPr>
          <a:xfrm>
            <a:off x="9552518" y="1437218"/>
            <a:ext cx="2578100" cy="1515533"/>
          </a:xfrm>
          <a:prstGeom prst="rect">
            <a:avLst/>
          </a:prstGeom>
          <a:noFill/>
          <a:ln>
            <a:noFill/>
          </a:ln>
        </p:spPr>
      </p:pic>
      <p:sp>
        <p:nvSpPr>
          <p:cNvPr id="261" name="Google Shape;261;p18"/>
          <p:cNvSpPr/>
          <p:nvPr/>
        </p:nvSpPr>
        <p:spPr>
          <a:xfrm>
            <a:off x="61383" y="1437218"/>
            <a:ext cx="10369551" cy="4637818"/>
          </a:xfrm>
          <a:prstGeom prst="rect">
            <a:avLst/>
          </a:prstGeom>
          <a:noFill/>
          <a:ln>
            <a:noFill/>
          </a:ln>
        </p:spPr>
        <p:txBody>
          <a:bodyPr spcFirstLastPara="1" wrap="square" lIns="121900" tIns="60933" rIns="121900" bIns="60933" anchor="t" anchorCtr="0">
            <a:spAutoFit/>
          </a:bodyPr>
          <a:lstStyle/>
          <a:p>
            <a:pPr>
              <a:buClr>
                <a:srgbClr val="FF0000"/>
              </a:buClr>
              <a:buSzPts val="2000"/>
            </a:pPr>
            <a:r>
              <a:rPr lang="en-IN" sz="2667" b="1" dirty="0">
                <a:solidFill>
                  <a:srgbClr val="FF0000"/>
                </a:solidFill>
                <a:latin typeface="Garamond"/>
                <a:ea typeface="Garamond"/>
                <a:cs typeface="Garamond"/>
                <a:sym typeface="Garamond"/>
              </a:rPr>
              <a:t>In what ways can the jury make a verdict that’s correct?</a:t>
            </a:r>
            <a:endParaRPr sz="1867" dirty="0">
              <a:solidFill>
                <a:srgbClr val="000000"/>
              </a:solidFill>
              <a:latin typeface="Arial"/>
              <a:ea typeface="Arial"/>
              <a:cs typeface="Arial"/>
              <a:sym typeface="Arial"/>
            </a:endParaRPr>
          </a:p>
          <a:p>
            <a:pPr>
              <a:buClr>
                <a:schemeClr val="dk1"/>
              </a:buClr>
              <a:buSzPts val="2000"/>
            </a:pPr>
            <a:r>
              <a:rPr lang="en-IN" sz="2667" dirty="0">
                <a:solidFill>
                  <a:schemeClr val="dk1"/>
                </a:solidFill>
                <a:latin typeface="Garamond"/>
                <a:ea typeface="Garamond"/>
                <a:cs typeface="Garamond"/>
                <a:sym typeface="Garamond"/>
              </a:rPr>
              <a:t>We can make a correct verdict if:</a:t>
            </a:r>
            <a:endParaRPr sz="1867" dirty="0">
              <a:solidFill>
                <a:srgbClr val="000000"/>
              </a:solidFill>
              <a:latin typeface="Arial"/>
              <a:ea typeface="Arial"/>
              <a:cs typeface="Arial"/>
              <a:sym typeface="Arial"/>
            </a:endParaRPr>
          </a:p>
          <a:p>
            <a:pPr marL="609585" lvl="1">
              <a:buClr>
                <a:schemeClr val="dk1"/>
              </a:buClr>
              <a:buSzPts val="2000"/>
            </a:pPr>
            <a:r>
              <a:rPr lang="en-IN" sz="2667" dirty="0">
                <a:solidFill>
                  <a:schemeClr val="dk1"/>
                </a:solidFill>
                <a:latin typeface="Garamond"/>
                <a:ea typeface="Garamond"/>
                <a:cs typeface="Garamond"/>
                <a:sym typeface="Garamond"/>
              </a:rPr>
              <a:t>a) The prisoner is innocent, and we find him innocent.</a:t>
            </a:r>
            <a:endParaRPr sz="1867" dirty="0">
              <a:solidFill>
                <a:srgbClr val="000000"/>
              </a:solidFill>
              <a:latin typeface="Arial"/>
              <a:ea typeface="Arial"/>
              <a:cs typeface="Arial"/>
              <a:sym typeface="Arial"/>
            </a:endParaRPr>
          </a:p>
          <a:p>
            <a:pPr marL="609585" lvl="1">
              <a:buClr>
                <a:schemeClr val="dk1"/>
              </a:buClr>
              <a:buSzPts val="2000"/>
            </a:pPr>
            <a:r>
              <a:rPr lang="en-IN" sz="2667" dirty="0">
                <a:solidFill>
                  <a:schemeClr val="dk1"/>
                </a:solidFill>
                <a:latin typeface="Garamond"/>
                <a:ea typeface="Garamond"/>
                <a:cs typeface="Garamond"/>
                <a:sym typeface="Garamond"/>
              </a:rPr>
              <a:t>b) The prisoner is guilty, and we find him guilty.</a:t>
            </a:r>
            <a:endParaRPr sz="1867" dirty="0">
              <a:solidFill>
                <a:srgbClr val="000000"/>
              </a:solidFill>
              <a:latin typeface="Arial"/>
              <a:ea typeface="Arial"/>
              <a:cs typeface="Arial"/>
              <a:sym typeface="Arial"/>
            </a:endParaRPr>
          </a:p>
          <a:p>
            <a:pPr marL="609585" lvl="1">
              <a:buClr>
                <a:schemeClr val="dk1"/>
              </a:buClr>
              <a:buSzPts val="2000"/>
            </a:pPr>
            <a:endParaRPr sz="2667" dirty="0">
              <a:solidFill>
                <a:schemeClr val="dk1"/>
              </a:solidFill>
              <a:latin typeface="Garamond"/>
              <a:ea typeface="Garamond"/>
              <a:cs typeface="Garamond"/>
              <a:sym typeface="Garamond"/>
            </a:endParaRPr>
          </a:p>
          <a:p>
            <a:pPr>
              <a:buClr>
                <a:schemeClr val="dk1"/>
              </a:buClr>
              <a:buSzPts val="2000"/>
            </a:pPr>
            <a:endParaRPr sz="2667" dirty="0">
              <a:solidFill>
                <a:srgbClr val="FF0000"/>
              </a:solidFill>
              <a:latin typeface="Garamond"/>
              <a:ea typeface="Garamond"/>
              <a:cs typeface="Garamond"/>
              <a:sym typeface="Garamond"/>
            </a:endParaRPr>
          </a:p>
          <a:p>
            <a:pPr>
              <a:buClr>
                <a:srgbClr val="FF0000"/>
              </a:buClr>
              <a:buSzPts val="2000"/>
            </a:pPr>
            <a:r>
              <a:rPr lang="en-IN" sz="2667" b="1" dirty="0">
                <a:solidFill>
                  <a:srgbClr val="FF0000"/>
                </a:solidFill>
                <a:latin typeface="Garamond"/>
                <a:ea typeface="Garamond"/>
                <a:cs typeface="Garamond"/>
                <a:sym typeface="Garamond"/>
              </a:rPr>
              <a:t>In what ways can the jury make a verdict that’s incorrect?</a:t>
            </a:r>
            <a:endParaRPr sz="1867" dirty="0">
              <a:solidFill>
                <a:srgbClr val="000000"/>
              </a:solidFill>
              <a:latin typeface="Arial"/>
              <a:ea typeface="Arial"/>
              <a:cs typeface="Arial"/>
              <a:sym typeface="Arial"/>
            </a:endParaRPr>
          </a:p>
          <a:p>
            <a:pPr>
              <a:buClr>
                <a:schemeClr val="dk1"/>
              </a:buClr>
              <a:buSzPts val="2000"/>
            </a:pPr>
            <a:r>
              <a:rPr lang="en-IN" sz="2667" dirty="0">
                <a:solidFill>
                  <a:schemeClr val="dk1"/>
                </a:solidFill>
                <a:latin typeface="Garamond"/>
                <a:ea typeface="Garamond"/>
                <a:cs typeface="Garamond"/>
                <a:sym typeface="Garamond"/>
              </a:rPr>
              <a:t>We can make an incorrect verdict if:</a:t>
            </a:r>
            <a:endParaRPr sz="1867" dirty="0">
              <a:solidFill>
                <a:srgbClr val="000000"/>
              </a:solidFill>
              <a:latin typeface="Arial"/>
              <a:ea typeface="Arial"/>
              <a:cs typeface="Arial"/>
              <a:sym typeface="Arial"/>
            </a:endParaRPr>
          </a:p>
          <a:p>
            <a:pPr marL="609585" lvl="1">
              <a:buClr>
                <a:schemeClr val="dk1"/>
              </a:buClr>
              <a:buSzPts val="2000"/>
            </a:pPr>
            <a:r>
              <a:rPr lang="en-IN" sz="2667" dirty="0">
                <a:solidFill>
                  <a:schemeClr val="dk1"/>
                </a:solidFill>
                <a:latin typeface="Garamond"/>
                <a:ea typeface="Garamond"/>
                <a:cs typeface="Garamond"/>
                <a:sym typeface="Garamond"/>
              </a:rPr>
              <a:t>a) The prisoner is innocent, and we find him guilty.</a:t>
            </a:r>
            <a:endParaRPr sz="1867" dirty="0">
              <a:solidFill>
                <a:srgbClr val="000000"/>
              </a:solidFill>
              <a:latin typeface="Arial"/>
              <a:ea typeface="Arial"/>
              <a:cs typeface="Arial"/>
              <a:sym typeface="Arial"/>
            </a:endParaRPr>
          </a:p>
          <a:p>
            <a:pPr marL="609585" lvl="1">
              <a:buClr>
                <a:schemeClr val="dk1"/>
              </a:buClr>
              <a:buSzPts val="2000"/>
            </a:pPr>
            <a:r>
              <a:rPr lang="en-IN" sz="2667" dirty="0">
                <a:solidFill>
                  <a:schemeClr val="dk1"/>
                </a:solidFill>
                <a:latin typeface="Garamond"/>
                <a:ea typeface="Garamond"/>
                <a:cs typeface="Garamond"/>
                <a:sym typeface="Garamond"/>
              </a:rPr>
              <a:t>b) The prisoner is guilty, and we find him innocent.</a:t>
            </a:r>
            <a:endParaRPr sz="1867" dirty="0">
              <a:solidFill>
                <a:srgbClr val="000000"/>
              </a:solidFill>
              <a:latin typeface="Arial"/>
              <a:ea typeface="Arial"/>
              <a:cs typeface="Arial"/>
              <a:sym typeface="Arial"/>
            </a:endParaRPr>
          </a:p>
          <a:p>
            <a:pPr marL="609585" lvl="1">
              <a:buClr>
                <a:schemeClr val="dk1"/>
              </a:buClr>
              <a:buSzPts val="2000"/>
            </a:pPr>
            <a:endParaRPr sz="2667" dirty="0">
              <a:solidFill>
                <a:schemeClr val="dk1"/>
              </a:solidFill>
              <a:latin typeface="Garamond"/>
              <a:ea typeface="Garamond"/>
              <a:cs typeface="Garamond"/>
              <a:sym typeface="Garamond"/>
            </a:endParaRPr>
          </a:p>
        </p:txBody>
      </p:sp>
    </p:spTree>
    <p:extLst>
      <p:ext uri="{BB962C8B-B14F-4D97-AF65-F5344CB8AC3E}">
        <p14:creationId xmlns:p14="http://schemas.microsoft.com/office/powerpoint/2010/main" val="4160691290"/>
      </p:ext>
    </p:extLst>
  </p:cSld>
  <p:clrMapOvr>
    <a:masterClrMapping/>
  </p:clrMapOvr>
  <p:transition>
    <p:push dir="r"/>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6" name="Google Shape;266;p19"/>
          <p:cNvSpPr/>
          <p:nvPr/>
        </p:nvSpPr>
        <p:spPr>
          <a:xfrm>
            <a:off x="527382" y="740702"/>
            <a:ext cx="10850033" cy="4637818"/>
          </a:xfrm>
          <a:prstGeom prst="rect">
            <a:avLst/>
          </a:prstGeom>
          <a:noFill/>
          <a:ln>
            <a:noFill/>
          </a:ln>
        </p:spPr>
        <p:txBody>
          <a:bodyPr spcFirstLastPara="1" wrap="square" lIns="121900" tIns="60933" rIns="121900" bIns="60933" anchor="t" anchorCtr="0">
            <a:spAutoFit/>
          </a:bodyPr>
          <a:lstStyle/>
          <a:p>
            <a:pPr>
              <a:buClr>
                <a:schemeClr val="dk1"/>
              </a:buClr>
              <a:buSzPts val="2000"/>
            </a:pPr>
            <a:r>
              <a:rPr lang="en-IN" sz="2667" dirty="0">
                <a:solidFill>
                  <a:schemeClr val="dk1"/>
                </a:solidFill>
                <a:latin typeface="Garamond"/>
                <a:ea typeface="Garamond"/>
                <a:cs typeface="Garamond"/>
                <a:sym typeface="Garamond"/>
              </a:rPr>
              <a:t>The errors we can make when conducting a hypothesis test are the same sort of errors we could make when putting a prisoner on trial</a:t>
            </a:r>
            <a:endParaRPr sz="1867" dirty="0">
              <a:solidFill>
                <a:srgbClr val="000000"/>
              </a:solidFill>
              <a:latin typeface="Arial"/>
              <a:ea typeface="Arial"/>
              <a:cs typeface="Arial"/>
              <a:sym typeface="Arial"/>
            </a:endParaRPr>
          </a:p>
          <a:p>
            <a:pPr>
              <a:buClr>
                <a:schemeClr val="dk1"/>
              </a:buClr>
              <a:buSzPts val="2000"/>
            </a:pPr>
            <a:endParaRPr sz="2667" dirty="0">
              <a:solidFill>
                <a:schemeClr val="dk1"/>
              </a:solidFill>
              <a:latin typeface="Garamond"/>
              <a:ea typeface="Garamond"/>
              <a:cs typeface="Garamond"/>
              <a:sym typeface="Garamond"/>
            </a:endParaRPr>
          </a:p>
          <a:p>
            <a:pPr>
              <a:buClr>
                <a:schemeClr val="dk1"/>
              </a:buClr>
              <a:buSzPts val="2000"/>
            </a:pPr>
            <a:r>
              <a:rPr lang="en-IN" sz="2667" dirty="0">
                <a:solidFill>
                  <a:schemeClr val="dk1"/>
                </a:solidFill>
                <a:latin typeface="Garamond"/>
                <a:ea typeface="Garamond"/>
                <a:cs typeface="Garamond"/>
                <a:sym typeface="Garamond"/>
              </a:rPr>
              <a:t>Hypothesis tests are basically tests where you take a claim and put it on trial by assessing the evidence against it. If there’s sufficient evidence against it, you reject it, but if there’s insufficient evidence against it, you accept it.</a:t>
            </a:r>
            <a:endParaRPr sz="1867" dirty="0">
              <a:solidFill>
                <a:srgbClr val="000000"/>
              </a:solidFill>
              <a:latin typeface="Arial"/>
              <a:ea typeface="Arial"/>
              <a:cs typeface="Arial"/>
              <a:sym typeface="Arial"/>
            </a:endParaRPr>
          </a:p>
          <a:p>
            <a:pPr>
              <a:buClr>
                <a:schemeClr val="dk1"/>
              </a:buClr>
              <a:buSzPts val="2000"/>
            </a:pPr>
            <a:endParaRPr sz="2667" dirty="0">
              <a:solidFill>
                <a:schemeClr val="dk1"/>
              </a:solidFill>
              <a:latin typeface="Garamond"/>
              <a:ea typeface="Garamond"/>
              <a:cs typeface="Garamond"/>
              <a:sym typeface="Garamond"/>
            </a:endParaRPr>
          </a:p>
          <a:p>
            <a:pPr>
              <a:buClr>
                <a:schemeClr val="dk1"/>
              </a:buClr>
              <a:buSzPts val="2000"/>
            </a:pPr>
            <a:r>
              <a:rPr lang="en-IN" sz="2667" dirty="0">
                <a:solidFill>
                  <a:schemeClr val="dk1"/>
                </a:solidFill>
                <a:latin typeface="Garamond"/>
                <a:ea typeface="Garamond"/>
                <a:cs typeface="Garamond"/>
                <a:sym typeface="Garamond"/>
              </a:rPr>
              <a:t>You may correctly accept or reject the null hypothesis, but even considering the evidence, it’s also possible to make an error. You may reject a valid null hypothesis, or you might accept it when it’s actually false</a:t>
            </a:r>
            <a:endParaRPr sz="1867" dirty="0">
              <a:solidFill>
                <a:srgbClr val="000000"/>
              </a:solidFill>
              <a:latin typeface="Arial"/>
              <a:ea typeface="Arial"/>
              <a:cs typeface="Arial"/>
              <a:sym typeface="Arial"/>
            </a:endParaRPr>
          </a:p>
          <a:p>
            <a:pPr>
              <a:buClr>
                <a:schemeClr val="dk1"/>
              </a:buClr>
              <a:buSzPts val="2000"/>
            </a:pPr>
            <a:endParaRPr sz="2667" dirty="0">
              <a:solidFill>
                <a:schemeClr val="dk1"/>
              </a:solidFill>
              <a:latin typeface="Garamond"/>
              <a:ea typeface="Garamond"/>
              <a:cs typeface="Garamond"/>
              <a:sym typeface="Garamond"/>
            </a:endParaRPr>
          </a:p>
        </p:txBody>
      </p:sp>
    </p:spTree>
    <p:extLst>
      <p:ext uri="{BB962C8B-B14F-4D97-AF65-F5344CB8AC3E}">
        <p14:creationId xmlns:p14="http://schemas.microsoft.com/office/powerpoint/2010/main" val="172140456"/>
      </p:ext>
    </p:extLst>
  </p:cSld>
  <p:clrMapOvr>
    <a:masterClrMapping/>
  </p:clrMapOvr>
  <p:transition>
    <p:push dir="r"/>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20"/>
          <p:cNvSpPr/>
          <p:nvPr/>
        </p:nvSpPr>
        <p:spPr>
          <a:xfrm>
            <a:off x="431800" y="1028701"/>
            <a:ext cx="11328400" cy="3816952"/>
          </a:xfrm>
          <a:prstGeom prst="rect">
            <a:avLst/>
          </a:prstGeom>
          <a:noFill/>
          <a:ln>
            <a:noFill/>
          </a:ln>
        </p:spPr>
        <p:txBody>
          <a:bodyPr spcFirstLastPara="1" wrap="square" lIns="121900" tIns="60933" rIns="121900" bIns="60933" anchor="t" anchorCtr="0">
            <a:spAutoFit/>
          </a:bodyPr>
          <a:lstStyle/>
          <a:p>
            <a:pPr>
              <a:buClr>
                <a:schemeClr val="dk1"/>
              </a:buClr>
              <a:buSzPts val="2000"/>
            </a:pPr>
            <a:r>
              <a:rPr lang="en-IN" sz="2667" dirty="0">
                <a:solidFill>
                  <a:schemeClr val="dk1"/>
                </a:solidFill>
                <a:latin typeface="Garamond"/>
                <a:ea typeface="Garamond"/>
                <a:cs typeface="Garamond"/>
                <a:sym typeface="Garamond"/>
              </a:rPr>
              <a:t>Statisticians have special names for these types of errors. </a:t>
            </a:r>
            <a:endParaRPr sz="1867" dirty="0">
              <a:solidFill>
                <a:srgbClr val="000000"/>
              </a:solidFill>
              <a:latin typeface="Arial"/>
              <a:ea typeface="Arial"/>
              <a:cs typeface="Arial"/>
              <a:sym typeface="Arial"/>
            </a:endParaRPr>
          </a:p>
          <a:p>
            <a:pPr>
              <a:buClr>
                <a:schemeClr val="dk1"/>
              </a:buClr>
              <a:buSzPts val="2000"/>
            </a:pPr>
            <a:endParaRPr sz="2667" dirty="0">
              <a:solidFill>
                <a:schemeClr val="dk1"/>
              </a:solidFill>
              <a:latin typeface="Garamond"/>
              <a:ea typeface="Garamond"/>
              <a:cs typeface="Garamond"/>
              <a:sym typeface="Garamond"/>
            </a:endParaRPr>
          </a:p>
          <a:p>
            <a:pPr>
              <a:buClr>
                <a:srgbClr val="FF0000"/>
              </a:buClr>
              <a:buSzPts val="2000"/>
            </a:pPr>
            <a:r>
              <a:rPr lang="en-IN" sz="2667" dirty="0">
                <a:solidFill>
                  <a:srgbClr val="FF0000"/>
                </a:solidFill>
                <a:latin typeface="Garamond"/>
                <a:ea typeface="Garamond"/>
                <a:cs typeface="Garamond"/>
                <a:sym typeface="Garamond"/>
              </a:rPr>
              <a:t>A Type I error is :</a:t>
            </a:r>
            <a:endParaRPr sz="1867" dirty="0">
              <a:solidFill>
                <a:srgbClr val="000000"/>
              </a:solidFill>
              <a:latin typeface="Arial"/>
              <a:ea typeface="Arial"/>
              <a:cs typeface="Arial"/>
              <a:sym typeface="Arial"/>
            </a:endParaRPr>
          </a:p>
          <a:p>
            <a:pPr>
              <a:buClr>
                <a:schemeClr val="dk1"/>
              </a:buClr>
              <a:buSzPts val="2000"/>
            </a:pPr>
            <a:endParaRPr sz="2667" dirty="0">
              <a:solidFill>
                <a:schemeClr val="dk1"/>
              </a:solidFill>
              <a:latin typeface="Garamond"/>
              <a:ea typeface="Garamond"/>
              <a:cs typeface="Garamond"/>
              <a:sym typeface="Garamond"/>
            </a:endParaRPr>
          </a:p>
          <a:p>
            <a:pPr>
              <a:buClr>
                <a:schemeClr val="dk1"/>
              </a:buClr>
              <a:buSzPts val="2000"/>
            </a:pPr>
            <a:r>
              <a:rPr lang="en-IN" sz="2667" dirty="0">
                <a:solidFill>
                  <a:schemeClr val="dk1"/>
                </a:solidFill>
                <a:latin typeface="Garamond"/>
                <a:ea typeface="Garamond"/>
                <a:cs typeface="Garamond"/>
                <a:sym typeface="Garamond"/>
              </a:rPr>
              <a:t>when you wrongly reject a true null hypothesis (</a:t>
            </a:r>
            <a:r>
              <a:rPr lang="en-IN" sz="2667" i="1" dirty="0">
                <a:solidFill>
                  <a:schemeClr val="dk1"/>
                </a:solidFill>
                <a:latin typeface="Garamond"/>
                <a:ea typeface="Garamond"/>
                <a:cs typeface="Garamond"/>
                <a:sym typeface="Garamond"/>
              </a:rPr>
              <a:t>Punished a innocent  guy)</a:t>
            </a:r>
            <a:r>
              <a:rPr lang="en-IN" sz="2667" dirty="0">
                <a:solidFill>
                  <a:schemeClr val="dk1"/>
                </a:solidFill>
                <a:latin typeface="Garamond"/>
                <a:ea typeface="Garamond"/>
                <a:cs typeface="Garamond"/>
                <a:sym typeface="Garamond"/>
              </a:rPr>
              <a:t>, and </a:t>
            </a:r>
            <a:endParaRPr sz="1867" dirty="0">
              <a:solidFill>
                <a:srgbClr val="000000"/>
              </a:solidFill>
              <a:latin typeface="Arial"/>
              <a:ea typeface="Arial"/>
              <a:cs typeface="Arial"/>
              <a:sym typeface="Arial"/>
            </a:endParaRPr>
          </a:p>
          <a:p>
            <a:pPr>
              <a:buClr>
                <a:schemeClr val="dk1"/>
              </a:buClr>
              <a:buSzPts val="2000"/>
            </a:pPr>
            <a:endParaRPr sz="2667" dirty="0">
              <a:solidFill>
                <a:schemeClr val="dk1"/>
              </a:solidFill>
              <a:latin typeface="Garamond"/>
              <a:ea typeface="Garamond"/>
              <a:cs typeface="Garamond"/>
              <a:sym typeface="Garamond"/>
            </a:endParaRPr>
          </a:p>
          <a:p>
            <a:pPr>
              <a:buClr>
                <a:srgbClr val="FF0000"/>
              </a:buClr>
              <a:buSzPts val="2000"/>
            </a:pPr>
            <a:r>
              <a:rPr lang="en-IN" sz="2667" dirty="0">
                <a:solidFill>
                  <a:srgbClr val="FF0000"/>
                </a:solidFill>
                <a:latin typeface="Garamond"/>
                <a:ea typeface="Garamond"/>
                <a:cs typeface="Garamond"/>
                <a:sym typeface="Garamond"/>
              </a:rPr>
              <a:t>A Type II error is  :</a:t>
            </a:r>
            <a:endParaRPr sz="1867" dirty="0">
              <a:solidFill>
                <a:srgbClr val="000000"/>
              </a:solidFill>
              <a:latin typeface="Arial"/>
              <a:ea typeface="Arial"/>
              <a:cs typeface="Arial"/>
              <a:sym typeface="Arial"/>
            </a:endParaRPr>
          </a:p>
          <a:p>
            <a:pPr>
              <a:buClr>
                <a:schemeClr val="dk1"/>
              </a:buClr>
              <a:buSzPts val="2000"/>
            </a:pPr>
            <a:endParaRPr sz="2667" dirty="0">
              <a:solidFill>
                <a:schemeClr val="dk1"/>
              </a:solidFill>
              <a:latin typeface="Garamond"/>
              <a:ea typeface="Garamond"/>
              <a:cs typeface="Garamond"/>
              <a:sym typeface="Garamond"/>
            </a:endParaRPr>
          </a:p>
          <a:p>
            <a:pPr>
              <a:buClr>
                <a:schemeClr val="dk1"/>
              </a:buClr>
              <a:buSzPts val="2000"/>
            </a:pPr>
            <a:r>
              <a:rPr lang="en-IN" sz="2667" dirty="0">
                <a:solidFill>
                  <a:schemeClr val="dk1"/>
                </a:solidFill>
                <a:latin typeface="Garamond"/>
                <a:ea typeface="Garamond"/>
                <a:cs typeface="Garamond"/>
                <a:sym typeface="Garamond"/>
              </a:rPr>
              <a:t>when you wrongly accept a false null hypothesis </a:t>
            </a:r>
            <a:r>
              <a:rPr lang="en-IN" sz="2667" i="1" dirty="0">
                <a:solidFill>
                  <a:schemeClr val="dk1"/>
                </a:solidFill>
                <a:latin typeface="Garamond"/>
                <a:ea typeface="Garamond"/>
                <a:cs typeface="Garamond"/>
                <a:sym typeface="Garamond"/>
              </a:rPr>
              <a:t>(Let guilty go free).</a:t>
            </a:r>
            <a:endParaRPr sz="1867"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3430680326"/>
      </p:ext>
    </p:extLst>
  </p:cSld>
  <p:clrMapOvr>
    <a:masterClrMapping/>
  </p:clrMapOvr>
  <p:transition>
    <p:push dir="r"/>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pic>
        <p:nvPicPr>
          <p:cNvPr id="276" name="Google Shape;276;p21"/>
          <p:cNvPicPr preferRelativeResize="0"/>
          <p:nvPr/>
        </p:nvPicPr>
        <p:blipFill rotWithShape="1">
          <a:blip r:embed="rId3">
            <a:alphaModFix/>
          </a:blip>
          <a:srcRect/>
          <a:stretch/>
        </p:blipFill>
        <p:spPr>
          <a:xfrm>
            <a:off x="431801" y="982134"/>
            <a:ext cx="11521017" cy="4542367"/>
          </a:xfrm>
          <a:prstGeom prst="rect">
            <a:avLst/>
          </a:prstGeom>
          <a:noFill/>
          <a:ln w="12700" cap="flat" cmpd="sng">
            <a:solidFill>
              <a:srgbClr val="FF0000"/>
            </a:solidFill>
            <a:prstDash val="solid"/>
            <a:miter lim="800000"/>
            <a:headEnd type="none" w="sm" len="sm"/>
            <a:tailEnd type="none" w="sm" len="sm"/>
          </a:ln>
        </p:spPr>
      </p:pic>
      <p:sp>
        <p:nvSpPr>
          <p:cNvPr id="277" name="Google Shape;277;p21"/>
          <p:cNvSpPr txBox="1"/>
          <p:nvPr/>
        </p:nvSpPr>
        <p:spPr>
          <a:xfrm>
            <a:off x="912284" y="2781300"/>
            <a:ext cx="1439333" cy="697701"/>
          </a:xfrm>
          <a:prstGeom prst="rect">
            <a:avLst/>
          </a:prstGeom>
          <a:noFill/>
          <a:ln>
            <a:noFill/>
          </a:ln>
        </p:spPr>
        <p:txBody>
          <a:bodyPr spcFirstLastPara="1" wrap="square" lIns="121900" tIns="60933" rIns="121900" bIns="60933" anchor="t" anchorCtr="0">
            <a:spAutoFit/>
          </a:bodyPr>
          <a:lstStyle/>
          <a:p>
            <a:pPr algn="ctr">
              <a:buClr>
                <a:schemeClr val="dk1"/>
              </a:buClr>
              <a:buSzPts val="1400"/>
            </a:pPr>
            <a:r>
              <a:rPr lang="en-IN" sz="1867" b="1" dirty="0">
                <a:solidFill>
                  <a:schemeClr val="dk1"/>
                </a:solidFill>
                <a:latin typeface="Arial"/>
                <a:ea typeface="Arial"/>
                <a:cs typeface="Arial"/>
                <a:sym typeface="Arial"/>
              </a:rPr>
              <a:t>Actual Situation</a:t>
            </a:r>
            <a:endParaRPr sz="1867" dirty="0">
              <a:solidFill>
                <a:srgbClr val="000000"/>
              </a:solidFill>
              <a:latin typeface="Arial"/>
              <a:ea typeface="Arial"/>
              <a:cs typeface="Arial"/>
              <a:sym typeface="Arial"/>
            </a:endParaRPr>
          </a:p>
        </p:txBody>
      </p:sp>
      <p:sp>
        <p:nvSpPr>
          <p:cNvPr id="278" name="Google Shape;278;p21"/>
          <p:cNvSpPr txBox="1"/>
          <p:nvPr/>
        </p:nvSpPr>
        <p:spPr>
          <a:xfrm>
            <a:off x="527051" y="332317"/>
            <a:ext cx="3263900" cy="738609"/>
          </a:xfrm>
          <a:prstGeom prst="rect">
            <a:avLst/>
          </a:prstGeom>
          <a:noFill/>
          <a:ln>
            <a:noFill/>
          </a:ln>
        </p:spPr>
        <p:txBody>
          <a:bodyPr spcFirstLastPara="1" wrap="square" lIns="121900" tIns="60933" rIns="121900" bIns="60933" anchor="t" anchorCtr="0">
            <a:spAutoFit/>
          </a:bodyPr>
          <a:lstStyle/>
          <a:p>
            <a:pPr marL="16933" algn="ctr">
              <a:buClr>
                <a:srgbClr val="FF9300"/>
              </a:buClr>
              <a:buSzPts val="3000"/>
            </a:pPr>
            <a:r>
              <a:rPr lang="en-IN" sz="4000" b="1" dirty="0">
                <a:solidFill>
                  <a:srgbClr val="FF9300"/>
                </a:solidFill>
                <a:latin typeface="Garamond"/>
                <a:ea typeface="Garamond"/>
                <a:cs typeface="Garamond"/>
                <a:sym typeface="Garamond"/>
              </a:rPr>
              <a:t>ERRORS</a:t>
            </a:r>
            <a:endParaRPr sz="1867"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2652590705"/>
      </p:ext>
    </p:extLst>
  </p:cSld>
  <p:clrMapOvr>
    <a:masterClrMapping/>
  </p:clrMapOvr>
  <p:transition>
    <p:push dir="r"/>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pic>
        <p:nvPicPr>
          <p:cNvPr id="283" name="Google Shape;283;p22"/>
          <p:cNvPicPr preferRelativeResize="0"/>
          <p:nvPr/>
        </p:nvPicPr>
        <p:blipFill rotWithShape="1">
          <a:blip r:embed="rId3">
            <a:alphaModFix/>
          </a:blip>
          <a:srcRect/>
          <a:stretch/>
        </p:blipFill>
        <p:spPr>
          <a:xfrm>
            <a:off x="719667" y="908051"/>
            <a:ext cx="11472333" cy="4544483"/>
          </a:xfrm>
          <a:prstGeom prst="rect">
            <a:avLst/>
          </a:prstGeom>
          <a:noFill/>
          <a:ln w="12700" cap="flat" cmpd="sng">
            <a:solidFill>
              <a:srgbClr val="FF0000"/>
            </a:solidFill>
            <a:prstDash val="solid"/>
            <a:miter lim="800000"/>
            <a:headEnd type="none" w="sm" len="sm"/>
            <a:tailEnd type="none" w="sm" len="sm"/>
          </a:ln>
        </p:spPr>
      </p:pic>
    </p:spTree>
    <p:extLst>
      <p:ext uri="{BB962C8B-B14F-4D97-AF65-F5344CB8AC3E}">
        <p14:creationId xmlns:p14="http://schemas.microsoft.com/office/powerpoint/2010/main" val="3979780817"/>
      </p:ext>
    </p:extLst>
  </p:cSld>
  <p:clrMapOvr>
    <a:masterClrMapping/>
  </p:clrMapOvr>
  <p:transition>
    <p:push dir="r"/>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pic>
        <p:nvPicPr>
          <p:cNvPr id="288" name="Google Shape;288;p23"/>
          <p:cNvPicPr preferRelativeResize="0"/>
          <p:nvPr/>
        </p:nvPicPr>
        <p:blipFill rotWithShape="1">
          <a:blip r:embed="rId3">
            <a:alphaModFix/>
          </a:blip>
          <a:srcRect/>
          <a:stretch/>
        </p:blipFill>
        <p:spPr>
          <a:xfrm>
            <a:off x="1007534" y="908051"/>
            <a:ext cx="10945284" cy="5446183"/>
          </a:xfrm>
          <a:prstGeom prst="rect">
            <a:avLst/>
          </a:prstGeom>
          <a:noFill/>
          <a:ln w="12700" cap="flat" cmpd="sng">
            <a:solidFill>
              <a:srgbClr val="FF0000"/>
            </a:solidFill>
            <a:prstDash val="solid"/>
            <a:miter lim="800000"/>
            <a:headEnd type="none" w="sm" len="sm"/>
            <a:tailEnd type="none" w="sm" len="sm"/>
          </a:ln>
        </p:spPr>
      </p:pic>
    </p:spTree>
    <p:extLst>
      <p:ext uri="{BB962C8B-B14F-4D97-AF65-F5344CB8AC3E}">
        <p14:creationId xmlns:p14="http://schemas.microsoft.com/office/powerpoint/2010/main" val="2627361256"/>
      </p:ext>
    </p:extLst>
  </p:cSld>
  <p:clrMapOvr>
    <a:masterClrMapping/>
  </p:clrMapOvr>
  <p:transition>
    <p:push dir="r"/>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Google Shape;293;p24"/>
          <p:cNvSpPr txBox="1"/>
          <p:nvPr/>
        </p:nvSpPr>
        <p:spPr>
          <a:xfrm>
            <a:off x="386115" y="1028733"/>
            <a:ext cx="3202159" cy="2585653"/>
          </a:xfrm>
          <a:prstGeom prst="rect">
            <a:avLst/>
          </a:prstGeom>
          <a:noFill/>
          <a:ln>
            <a:noFill/>
          </a:ln>
        </p:spPr>
        <p:txBody>
          <a:bodyPr spcFirstLastPara="1" wrap="square" lIns="121900" tIns="60933" rIns="121900" bIns="60933" anchor="t" anchorCtr="0">
            <a:spAutoFit/>
          </a:bodyPr>
          <a:lstStyle/>
          <a:p>
            <a:pPr>
              <a:buClr>
                <a:srgbClr val="000000"/>
              </a:buClr>
              <a:buSzPts val="2000"/>
            </a:pPr>
            <a:endParaRPr sz="2667" dirty="0">
              <a:solidFill>
                <a:schemeClr val="dk1"/>
              </a:solidFill>
              <a:latin typeface="Garamond"/>
              <a:ea typeface="Garamond"/>
              <a:cs typeface="Garamond"/>
              <a:sym typeface="Garamond"/>
            </a:endParaRPr>
          </a:p>
          <a:p>
            <a:pPr>
              <a:buClr>
                <a:srgbClr val="000000"/>
              </a:buClr>
              <a:buSzPts val="2000"/>
            </a:pPr>
            <a:endParaRPr sz="2667" dirty="0">
              <a:solidFill>
                <a:schemeClr val="dk1"/>
              </a:solidFill>
              <a:latin typeface="Garamond"/>
              <a:ea typeface="Garamond"/>
              <a:cs typeface="Garamond"/>
              <a:sym typeface="Garamond"/>
            </a:endParaRPr>
          </a:p>
          <a:p>
            <a:pPr>
              <a:buClr>
                <a:srgbClr val="000000"/>
              </a:buClr>
              <a:buSzPts val="2000"/>
            </a:pPr>
            <a:r>
              <a:rPr lang="en-IN" sz="2667" dirty="0">
                <a:solidFill>
                  <a:schemeClr val="dk1"/>
                </a:solidFill>
                <a:latin typeface="Garamond"/>
                <a:ea typeface="Garamond"/>
                <a:cs typeface="Garamond"/>
                <a:sym typeface="Garamond"/>
              </a:rPr>
              <a:t>Mean =4.0</a:t>
            </a:r>
            <a:endParaRPr sz="1867" dirty="0">
              <a:solidFill>
                <a:srgbClr val="000000"/>
              </a:solidFill>
              <a:latin typeface="Arial"/>
              <a:ea typeface="Arial"/>
              <a:cs typeface="Arial"/>
              <a:sym typeface="Arial"/>
            </a:endParaRPr>
          </a:p>
          <a:p>
            <a:pPr>
              <a:buClr>
                <a:srgbClr val="000000"/>
              </a:buClr>
              <a:buSzPts val="2000"/>
            </a:pPr>
            <a:r>
              <a:rPr lang="en-IN" sz="2667" dirty="0">
                <a:solidFill>
                  <a:schemeClr val="dk1"/>
                </a:solidFill>
                <a:latin typeface="Garamond"/>
                <a:ea typeface="Garamond"/>
                <a:cs typeface="Garamond"/>
                <a:sym typeface="Garamond"/>
              </a:rPr>
              <a:t>Standard deviation =3</a:t>
            </a:r>
            <a:endParaRPr sz="1867" dirty="0">
              <a:solidFill>
                <a:srgbClr val="000000"/>
              </a:solidFill>
              <a:latin typeface="Arial"/>
              <a:ea typeface="Arial"/>
              <a:cs typeface="Arial"/>
              <a:sym typeface="Arial"/>
            </a:endParaRPr>
          </a:p>
          <a:p>
            <a:pPr>
              <a:buClr>
                <a:srgbClr val="000000"/>
              </a:buClr>
              <a:buSzPts val="2000"/>
            </a:pPr>
            <a:r>
              <a:rPr lang="en-IN" sz="2667" dirty="0">
                <a:solidFill>
                  <a:schemeClr val="dk1"/>
                </a:solidFill>
                <a:latin typeface="Garamond"/>
                <a:ea typeface="Garamond"/>
                <a:cs typeface="Garamond"/>
                <a:sym typeface="Garamond"/>
              </a:rPr>
              <a:t>Sample Size =50</a:t>
            </a:r>
            <a:endParaRPr sz="1867" dirty="0">
              <a:solidFill>
                <a:srgbClr val="000000"/>
              </a:solidFill>
              <a:latin typeface="Arial"/>
              <a:ea typeface="Arial"/>
              <a:cs typeface="Arial"/>
              <a:sym typeface="Arial"/>
            </a:endParaRPr>
          </a:p>
          <a:p>
            <a:pPr>
              <a:buClr>
                <a:srgbClr val="000000"/>
              </a:buClr>
              <a:buSzPts val="2000"/>
            </a:pPr>
            <a:r>
              <a:rPr lang="en-IN" sz="2667" dirty="0">
                <a:solidFill>
                  <a:schemeClr val="dk1"/>
                </a:solidFill>
                <a:latin typeface="Garamond"/>
                <a:ea typeface="Garamond"/>
                <a:cs typeface="Garamond"/>
                <a:sym typeface="Garamond"/>
              </a:rPr>
              <a:t>Sample mean =4.6</a:t>
            </a:r>
            <a:endParaRPr sz="1867" dirty="0">
              <a:solidFill>
                <a:srgbClr val="000000"/>
              </a:solidFill>
              <a:latin typeface="Arial"/>
              <a:ea typeface="Arial"/>
              <a:cs typeface="Arial"/>
              <a:sym typeface="Arial"/>
            </a:endParaRPr>
          </a:p>
        </p:txBody>
      </p:sp>
      <p:sp>
        <p:nvSpPr>
          <p:cNvPr id="294" name="Google Shape;294;p24"/>
          <p:cNvSpPr/>
          <p:nvPr/>
        </p:nvSpPr>
        <p:spPr>
          <a:xfrm>
            <a:off x="410623" y="4101075"/>
            <a:ext cx="4845789" cy="1969715"/>
          </a:xfrm>
          <a:prstGeom prst="rect">
            <a:avLst/>
          </a:prstGeom>
          <a:noFill/>
          <a:ln>
            <a:noFill/>
          </a:ln>
        </p:spPr>
        <p:txBody>
          <a:bodyPr spcFirstLastPara="1" wrap="square" lIns="121900" tIns="60933" rIns="121900" bIns="60933" anchor="t" anchorCtr="0">
            <a:spAutoFit/>
          </a:bodyPr>
          <a:lstStyle/>
          <a:p>
            <a:pPr>
              <a:buClr>
                <a:srgbClr val="000000"/>
              </a:buClr>
              <a:buSzPts val="1500"/>
            </a:pPr>
            <a:r>
              <a:rPr lang="en-IN" sz="2000" dirty="0">
                <a:solidFill>
                  <a:schemeClr val="lt1"/>
                </a:solidFill>
                <a:latin typeface="Garamond"/>
                <a:ea typeface="Garamond"/>
                <a:cs typeface="Garamond"/>
                <a:sym typeface="Garamond"/>
              </a:rPr>
              <a:t>import scipy </a:t>
            </a:r>
            <a:endParaRPr sz="1867" dirty="0">
              <a:solidFill>
                <a:srgbClr val="000000"/>
              </a:solidFill>
              <a:latin typeface="Arial"/>
              <a:ea typeface="Arial"/>
              <a:cs typeface="Arial"/>
              <a:sym typeface="Arial"/>
            </a:endParaRPr>
          </a:p>
          <a:p>
            <a:pPr>
              <a:buClr>
                <a:srgbClr val="000000"/>
              </a:buClr>
              <a:buSzPts val="1500"/>
            </a:pPr>
            <a:r>
              <a:rPr lang="en-IN" sz="2000" dirty="0">
                <a:solidFill>
                  <a:schemeClr val="lt1"/>
                </a:solidFill>
                <a:latin typeface="Garamond"/>
                <a:ea typeface="Garamond"/>
                <a:cs typeface="Garamond"/>
                <a:sym typeface="Garamond"/>
              </a:rPr>
              <a:t>import numpy as np</a:t>
            </a:r>
            <a:endParaRPr sz="1867" dirty="0">
              <a:solidFill>
                <a:srgbClr val="000000"/>
              </a:solidFill>
              <a:latin typeface="Arial"/>
              <a:ea typeface="Arial"/>
              <a:cs typeface="Arial"/>
              <a:sym typeface="Arial"/>
            </a:endParaRPr>
          </a:p>
          <a:p>
            <a:pPr>
              <a:buClr>
                <a:srgbClr val="000000"/>
              </a:buClr>
              <a:buSzPts val="1500"/>
            </a:pPr>
            <a:endParaRPr sz="2000" dirty="0">
              <a:solidFill>
                <a:schemeClr val="lt1"/>
              </a:solidFill>
              <a:latin typeface="Garamond"/>
              <a:ea typeface="Garamond"/>
              <a:cs typeface="Garamond"/>
              <a:sym typeface="Garamond"/>
            </a:endParaRPr>
          </a:p>
          <a:p>
            <a:pPr>
              <a:buClr>
                <a:srgbClr val="000000"/>
              </a:buClr>
              <a:buSzPts val="1500"/>
            </a:pPr>
            <a:r>
              <a:rPr lang="en-IN" sz="2000" dirty="0">
                <a:solidFill>
                  <a:schemeClr val="lt1"/>
                </a:solidFill>
                <a:latin typeface="Garamond"/>
                <a:ea typeface="Garamond"/>
                <a:cs typeface="Garamond"/>
                <a:sym typeface="Garamond"/>
              </a:rPr>
              <a:t>T statistic = (4-4.6)/(3/np.sqrt(50))</a:t>
            </a:r>
            <a:endParaRPr sz="1867" dirty="0">
              <a:solidFill>
                <a:srgbClr val="000000"/>
              </a:solidFill>
              <a:latin typeface="Arial"/>
              <a:ea typeface="Arial"/>
              <a:cs typeface="Arial"/>
              <a:sym typeface="Arial"/>
            </a:endParaRPr>
          </a:p>
          <a:p>
            <a:pPr>
              <a:buClr>
                <a:srgbClr val="000000"/>
              </a:buClr>
              <a:buSzPts val="1500"/>
            </a:pPr>
            <a:endParaRPr sz="2000" dirty="0">
              <a:solidFill>
                <a:schemeClr val="lt1"/>
              </a:solidFill>
              <a:latin typeface="Garamond"/>
              <a:ea typeface="Garamond"/>
              <a:cs typeface="Garamond"/>
              <a:sym typeface="Garamond"/>
            </a:endParaRPr>
          </a:p>
          <a:p>
            <a:pPr>
              <a:buClr>
                <a:srgbClr val="000000"/>
              </a:buClr>
              <a:buSzPts val="1500"/>
            </a:pPr>
            <a:r>
              <a:rPr lang="en-IN" sz="2000" dirty="0">
                <a:solidFill>
                  <a:schemeClr val="lt1"/>
                </a:solidFill>
                <a:latin typeface="Garamond"/>
                <a:ea typeface="Garamond"/>
                <a:cs typeface="Garamond"/>
                <a:sym typeface="Garamond"/>
              </a:rPr>
              <a:t>2*stats.t.cdf(-1.41,df=49)</a:t>
            </a:r>
            <a:endParaRPr sz="1867" dirty="0">
              <a:solidFill>
                <a:srgbClr val="000000"/>
              </a:solidFill>
              <a:latin typeface="Arial"/>
              <a:ea typeface="Arial"/>
              <a:cs typeface="Arial"/>
              <a:sym typeface="Arial"/>
            </a:endParaRPr>
          </a:p>
        </p:txBody>
      </p:sp>
      <p:sp>
        <p:nvSpPr>
          <p:cNvPr id="295" name="Google Shape;295;p24"/>
          <p:cNvSpPr txBox="1"/>
          <p:nvPr/>
        </p:nvSpPr>
        <p:spPr>
          <a:xfrm>
            <a:off x="239350" y="1"/>
            <a:ext cx="5594353" cy="738609"/>
          </a:xfrm>
          <a:prstGeom prst="rect">
            <a:avLst/>
          </a:prstGeom>
          <a:noFill/>
          <a:ln>
            <a:noFill/>
          </a:ln>
        </p:spPr>
        <p:txBody>
          <a:bodyPr spcFirstLastPara="1" wrap="square" lIns="121900" tIns="60933" rIns="121900" bIns="60933" anchor="t" anchorCtr="0">
            <a:spAutoFit/>
          </a:bodyPr>
          <a:lstStyle/>
          <a:p>
            <a:pPr marL="16933" algn="ctr">
              <a:buClr>
                <a:srgbClr val="000000"/>
              </a:buClr>
              <a:buSzPts val="3000"/>
            </a:pPr>
            <a:r>
              <a:rPr lang="en-IN" sz="4000" b="1" dirty="0">
                <a:solidFill>
                  <a:srgbClr val="FF9300"/>
                </a:solidFill>
                <a:latin typeface="Garamond"/>
                <a:ea typeface="Garamond"/>
                <a:cs typeface="Garamond"/>
                <a:sym typeface="Garamond"/>
              </a:rPr>
              <a:t>Let us solve the problem</a:t>
            </a:r>
            <a:endParaRPr sz="1867"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1517625630"/>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pic>
        <p:nvPicPr>
          <p:cNvPr id="300" name="Google Shape;300;p25"/>
          <p:cNvPicPr preferRelativeResize="0"/>
          <p:nvPr/>
        </p:nvPicPr>
        <p:blipFill rotWithShape="1">
          <a:blip r:embed="rId3">
            <a:alphaModFix/>
          </a:blip>
          <a:srcRect/>
          <a:stretch/>
        </p:blipFill>
        <p:spPr>
          <a:xfrm>
            <a:off x="814918" y="908051"/>
            <a:ext cx="11042649" cy="5441949"/>
          </a:xfrm>
          <a:prstGeom prst="rect">
            <a:avLst/>
          </a:prstGeom>
          <a:noFill/>
          <a:ln w="12700" cap="flat" cmpd="sng">
            <a:solidFill>
              <a:srgbClr val="FF0000"/>
            </a:solidFill>
            <a:prstDash val="solid"/>
            <a:miter lim="800000"/>
            <a:headEnd type="none" w="sm" len="sm"/>
            <a:tailEnd type="none" w="sm" len="sm"/>
          </a:ln>
        </p:spPr>
      </p:pic>
    </p:spTree>
    <p:extLst>
      <p:ext uri="{BB962C8B-B14F-4D97-AF65-F5344CB8AC3E}">
        <p14:creationId xmlns:p14="http://schemas.microsoft.com/office/powerpoint/2010/main" val="918370728"/>
      </p:ext>
    </p:extLst>
  </p:cSld>
  <p:clrMapOvr>
    <a:masterClrMapping/>
  </p:clrMapOvr>
  <p:transition>
    <p:push dir="r"/>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pic>
        <p:nvPicPr>
          <p:cNvPr id="305" name="Google Shape;305;p26"/>
          <p:cNvPicPr preferRelativeResize="0"/>
          <p:nvPr/>
        </p:nvPicPr>
        <p:blipFill rotWithShape="1">
          <a:blip r:embed="rId3">
            <a:alphaModFix/>
          </a:blip>
          <a:srcRect/>
          <a:stretch/>
        </p:blipFill>
        <p:spPr>
          <a:xfrm>
            <a:off x="624418" y="982134"/>
            <a:ext cx="10943167" cy="5437717"/>
          </a:xfrm>
          <a:prstGeom prst="rect">
            <a:avLst/>
          </a:prstGeom>
          <a:noFill/>
          <a:ln w="12700" cap="flat" cmpd="sng">
            <a:solidFill>
              <a:srgbClr val="FF0000"/>
            </a:solidFill>
            <a:prstDash val="solid"/>
            <a:miter lim="800000"/>
            <a:headEnd type="none" w="sm" len="sm"/>
            <a:tailEnd type="none" w="sm" len="sm"/>
          </a:ln>
        </p:spPr>
      </p:pic>
    </p:spTree>
    <p:extLst>
      <p:ext uri="{BB962C8B-B14F-4D97-AF65-F5344CB8AC3E}">
        <p14:creationId xmlns:p14="http://schemas.microsoft.com/office/powerpoint/2010/main" val="4182292869"/>
      </p:ext>
    </p:extLst>
  </p:cSld>
  <p:clrMapOvr>
    <a:masterClrMapping/>
  </p:clrMapOvr>
  <p:transition>
    <p:push dir="r"/>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Google Shape;310;p27"/>
          <p:cNvSpPr/>
          <p:nvPr/>
        </p:nvSpPr>
        <p:spPr>
          <a:xfrm>
            <a:off x="1" y="0"/>
            <a:ext cx="9986433" cy="738609"/>
          </a:xfrm>
          <a:prstGeom prst="rect">
            <a:avLst/>
          </a:prstGeom>
          <a:noFill/>
          <a:ln>
            <a:noFill/>
          </a:ln>
        </p:spPr>
        <p:txBody>
          <a:bodyPr spcFirstLastPara="1" wrap="square" lIns="121900" tIns="60933" rIns="121900" bIns="60933" anchor="t" anchorCtr="0">
            <a:spAutoFit/>
          </a:bodyPr>
          <a:lstStyle/>
          <a:p>
            <a:pPr marL="16933" algn="ctr">
              <a:buClr>
                <a:srgbClr val="FF9300"/>
              </a:buClr>
              <a:buSzPts val="3000"/>
            </a:pPr>
            <a:r>
              <a:rPr lang="en-IN" sz="4000" b="1" dirty="0">
                <a:solidFill>
                  <a:srgbClr val="FF9300"/>
                </a:solidFill>
                <a:latin typeface="Garamond"/>
                <a:ea typeface="Garamond"/>
                <a:cs typeface="Garamond"/>
                <a:sym typeface="Garamond"/>
              </a:rPr>
              <a:t>Let us do it in Python</a:t>
            </a:r>
            <a:endParaRPr sz="1867" dirty="0">
              <a:solidFill>
                <a:srgbClr val="000000"/>
              </a:solidFill>
              <a:latin typeface="Arial"/>
              <a:ea typeface="Arial"/>
              <a:cs typeface="Arial"/>
              <a:sym typeface="Arial"/>
            </a:endParaRPr>
          </a:p>
        </p:txBody>
      </p:sp>
      <p:sp>
        <p:nvSpPr>
          <p:cNvPr id="311" name="Google Shape;311;p27"/>
          <p:cNvSpPr/>
          <p:nvPr/>
        </p:nvSpPr>
        <p:spPr>
          <a:xfrm>
            <a:off x="212061" y="1892829"/>
            <a:ext cx="4532523" cy="533489"/>
          </a:xfrm>
          <a:prstGeom prst="rect">
            <a:avLst/>
          </a:prstGeom>
          <a:noFill/>
          <a:ln>
            <a:noFill/>
          </a:ln>
        </p:spPr>
        <p:txBody>
          <a:bodyPr spcFirstLastPara="1" wrap="square" lIns="121900" tIns="60933" rIns="121900" bIns="60933" anchor="t" anchorCtr="0">
            <a:spAutoFit/>
          </a:bodyPr>
          <a:lstStyle/>
          <a:p>
            <a:pPr>
              <a:buClr>
                <a:srgbClr val="000000"/>
              </a:buClr>
              <a:buSzPts val="2000"/>
            </a:pPr>
            <a:r>
              <a:rPr lang="en-IN" sz="2667" dirty="0">
                <a:solidFill>
                  <a:schemeClr val="dk1"/>
                </a:solidFill>
                <a:latin typeface="Garamond"/>
                <a:ea typeface="Garamond"/>
                <a:cs typeface="Garamond"/>
                <a:sym typeface="Garamond"/>
              </a:rPr>
              <a:t>scipy.stats.ttest_1samp(array,mu)</a:t>
            </a:r>
            <a:endParaRPr sz="1867"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915387307"/>
      </p:ext>
    </p:extLst>
  </p:cSld>
  <p:clrMapOvr>
    <a:masterClrMapping/>
  </p:clrMapOvr>
  <p:transition>
    <p:push dir="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79D642-C48B-4639-B344-777D5806F440}"/>
              </a:ext>
            </a:extLst>
          </p:cNvPr>
          <p:cNvSpPr>
            <a:spLocks noGrp="1"/>
          </p:cNvSpPr>
          <p:nvPr>
            <p:ph type="title"/>
          </p:nvPr>
        </p:nvSpPr>
        <p:spPr>
          <a:xfrm>
            <a:off x="0" y="2117"/>
            <a:ext cx="10972800" cy="878416"/>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tyle>
          <a:lnRef idx="2">
            <a:schemeClr val="accent3">
              <a:shade val="50000"/>
            </a:schemeClr>
          </a:lnRef>
          <a:fillRef idx="1">
            <a:schemeClr val="accent3"/>
          </a:fillRef>
          <a:effectRef idx="0">
            <a:schemeClr val="accent3"/>
          </a:effectRef>
          <a:fontRef idx="minor">
            <a:schemeClr val="lt1"/>
          </a:fontRef>
        </p:style>
        <p:txBody>
          <a:bodyPr rtlCol="0">
            <a:normAutofit/>
          </a:bodyPr>
          <a:lstStyle/>
          <a:p>
            <a:pPr>
              <a:defRPr/>
            </a:pPr>
            <a:r>
              <a:rPr lang="en-GB" sz="4267" dirty="0">
                <a:solidFill>
                  <a:schemeClr val="accent5">
                    <a:lumMod val="75000"/>
                  </a:schemeClr>
                </a:solidFill>
                <a:latin typeface="Times New Roman" pitchFamily="18" charset="0"/>
                <a:ea typeface="+mj-ea"/>
                <a:cs typeface="Times New Roman" pitchFamily="18" charset="0"/>
              </a:rPr>
              <a:t>Data Types – Preliminaries</a:t>
            </a:r>
            <a:endParaRPr lang="en-IN" sz="4267" dirty="0">
              <a:solidFill>
                <a:schemeClr val="accent5">
                  <a:lumMod val="75000"/>
                </a:schemeClr>
              </a:solidFill>
              <a:latin typeface="Times New Roman" pitchFamily="18" charset="0"/>
              <a:ea typeface="+mj-ea"/>
              <a:cs typeface="Times New Roman" pitchFamily="18" charset="0"/>
            </a:endParaRPr>
          </a:p>
        </p:txBody>
      </p:sp>
      <p:pic>
        <p:nvPicPr>
          <p:cNvPr id="172034" name="Picture 2">
            <a:extLst>
              <a:ext uri="{FF2B5EF4-FFF2-40B4-BE49-F238E27FC236}">
                <a16:creationId xmlns:a16="http://schemas.microsoft.com/office/drawing/2014/main" id="{B198151B-3CAF-41B4-B4FD-92C6F32C8A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8000" y="1143000"/>
            <a:ext cx="5588000" cy="5029200"/>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172035" name="Picture 3">
            <a:extLst>
              <a:ext uri="{FF2B5EF4-FFF2-40B4-BE49-F238E27FC236}">
                <a16:creationId xmlns:a16="http://schemas.microsoft.com/office/drawing/2014/main" id="{F023AE82-C008-4C5F-8FD8-5665447EE18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99201" y="1143000"/>
            <a:ext cx="5416551" cy="5029200"/>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Google Shape;316;p28"/>
          <p:cNvSpPr/>
          <p:nvPr/>
        </p:nvSpPr>
        <p:spPr>
          <a:xfrm>
            <a:off x="143933" y="175685"/>
            <a:ext cx="7584248" cy="738609"/>
          </a:xfrm>
          <a:prstGeom prst="rect">
            <a:avLst/>
          </a:prstGeom>
          <a:noFill/>
          <a:ln>
            <a:noFill/>
          </a:ln>
        </p:spPr>
        <p:txBody>
          <a:bodyPr spcFirstLastPara="1" wrap="square" lIns="121900" tIns="60933" rIns="121900" bIns="60933" anchor="t" anchorCtr="0">
            <a:spAutoFit/>
          </a:bodyPr>
          <a:lstStyle/>
          <a:p>
            <a:pPr>
              <a:buClr>
                <a:schemeClr val="dk1"/>
              </a:buClr>
              <a:buSzPts val="2000"/>
            </a:pPr>
            <a:r>
              <a:rPr lang="en-IN" sz="2667" b="1" dirty="0">
                <a:solidFill>
                  <a:schemeClr val="dk1"/>
                </a:solidFill>
                <a:latin typeface="Arial"/>
                <a:ea typeface="Arial"/>
                <a:cs typeface="Arial"/>
                <a:sym typeface="Arial"/>
              </a:rPr>
              <a:t> </a:t>
            </a:r>
            <a:r>
              <a:rPr lang="en-IN" sz="4000" b="1" dirty="0">
                <a:solidFill>
                  <a:srgbClr val="FF9300"/>
                </a:solidFill>
                <a:latin typeface="Garamond"/>
                <a:ea typeface="Garamond"/>
                <a:cs typeface="Garamond"/>
                <a:sym typeface="Garamond"/>
              </a:rPr>
              <a:t>One-sample and one tail t-tests </a:t>
            </a:r>
            <a:endParaRPr sz="1867" dirty="0">
              <a:solidFill>
                <a:srgbClr val="000000"/>
              </a:solidFill>
              <a:latin typeface="Arial"/>
              <a:ea typeface="Arial"/>
              <a:cs typeface="Arial"/>
              <a:sym typeface="Arial"/>
            </a:endParaRPr>
          </a:p>
        </p:txBody>
      </p:sp>
      <p:sp>
        <p:nvSpPr>
          <p:cNvPr id="317" name="Google Shape;317;p28"/>
          <p:cNvSpPr/>
          <p:nvPr/>
        </p:nvSpPr>
        <p:spPr>
          <a:xfrm>
            <a:off x="431801" y="1198034"/>
            <a:ext cx="11233151" cy="2585653"/>
          </a:xfrm>
          <a:prstGeom prst="rect">
            <a:avLst/>
          </a:prstGeom>
          <a:noFill/>
          <a:ln>
            <a:noFill/>
          </a:ln>
        </p:spPr>
        <p:txBody>
          <a:bodyPr spcFirstLastPara="1" wrap="square" lIns="121900" tIns="60933" rIns="121900" bIns="60933" anchor="t" anchorCtr="0">
            <a:spAutoFit/>
          </a:bodyPr>
          <a:lstStyle/>
          <a:p>
            <a:pPr>
              <a:buClr>
                <a:schemeClr val="dk1"/>
              </a:buClr>
              <a:buSzPts val="2000"/>
            </a:pPr>
            <a:endParaRPr sz="2667" dirty="0">
              <a:solidFill>
                <a:schemeClr val="dk1"/>
              </a:solidFill>
              <a:latin typeface="Garamond"/>
              <a:ea typeface="Garamond"/>
              <a:cs typeface="Garamond"/>
              <a:sym typeface="Garamond"/>
            </a:endParaRPr>
          </a:p>
          <a:p>
            <a:pPr>
              <a:buClr>
                <a:schemeClr val="dk1"/>
              </a:buClr>
              <a:buSzPts val="2000"/>
            </a:pPr>
            <a:r>
              <a:rPr lang="en-IN" sz="2667" dirty="0">
                <a:solidFill>
                  <a:schemeClr val="dk1"/>
                </a:solidFill>
                <a:latin typeface="Garamond"/>
                <a:ea typeface="Garamond"/>
                <a:cs typeface="Garamond"/>
                <a:sym typeface="Garamond"/>
              </a:rPr>
              <a:t> Ex. An outbreak of Salmonella-related illness was attributed to ice cream produced at a certain factory. Scientists measured the level of Salmonella in 9 randomly sampled batches of ice cream. The levels (in MPN/g) were </a:t>
            </a:r>
            <a:endParaRPr sz="1867" dirty="0">
              <a:solidFill>
                <a:srgbClr val="000000"/>
              </a:solidFill>
              <a:latin typeface="Arial"/>
              <a:ea typeface="Arial"/>
              <a:cs typeface="Arial"/>
              <a:sym typeface="Arial"/>
            </a:endParaRPr>
          </a:p>
          <a:p>
            <a:pPr>
              <a:buClr>
                <a:schemeClr val="dk1"/>
              </a:buClr>
              <a:buSzPts val="2000"/>
            </a:pPr>
            <a:endParaRPr sz="2667" dirty="0">
              <a:solidFill>
                <a:schemeClr val="dk1"/>
              </a:solidFill>
              <a:latin typeface="Garamond"/>
              <a:ea typeface="Garamond"/>
              <a:cs typeface="Garamond"/>
              <a:sym typeface="Garamond"/>
            </a:endParaRPr>
          </a:p>
          <a:p>
            <a:pPr>
              <a:buClr>
                <a:schemeClr val="dk1"/>
              </a:buClr>
              <a:buSzPts val="2000"/>
            </a:pPr>
            <a:r>
              <a:rPr lang="en-IN" sz="2667" i="1" dirty="0">
                <a:solidFill>
                  <a:schemeClr val="dk1"/>
                </a:solidFill>
                <a:latin typeface="Garamond"/>
                <a:ea typeface="Garamond"/>
                <a:cs typeface="Garamond"/>
                <a:sym typeface="Garamond"/>
              </a:rPr>
              <a:t>0.593, 0.142, 0.329, 0.691, 0.231, 0.793, 0.519, 0.392, 0.418</a:t>
            </a:r>
            <a:endParaRPr sz="2667" dirty="0">
              <a:solidFill>
                <a:schemeClr val="dk1"/>
              </a:solidFill>
              <a:latin typeface="Garamond"/>
              <a:ea typeface="Garamond"/>
              <a:cs typeface="Garamond"/>
              <a:sym typeface="Garamond"/>
            </a:endParaRPr>
          </a:p>
        </p:txBody>
      </p:sp>
      <p:sp>
        <p:nvSpPr>
          <p:cNvPr id="318" name="Google Shape;318;p28"/>
          <p:cNvSpPr/>
          <p:nvPr/>
        </p:nvSpPr>
        <p:spPr>
          <a:xfrm>
            <a:off x="419232" y="2887677"/>
            <a:ext cx="7751233" cy="779518"/>
          </a:xfrm>
          <a:prstGeom prst="rect">
            <a:avLst/>
          </a:prstGeom>
          <a:noFill/>
          <a:ln>
            <a:noFill/>
          </a:ln>
        </p:spPr>
        <p:txBody>
          <a:bodyPr spcFirstLastPara="1" wrap="square" lIns="121900" tIns="60933" rIns="121900" bIns="60933" anchor="t" anchorCtr="0">
            <a:spAutoFit/>
          </a:bodyPr>
          <a:lstStyle/>
          <a:p>
            <a:pPr algn="ctr">
              <a:buClr>
                <a:schemeClr val="dk1"/>
              </a:buClr>
              <a:buSzPts val="1600"/>
            </a:pPr>
            <a:endParaRPr sz="2133" dirty="0">
              <a:solidFill>
                <a:schemeClr val="dk1"/>
              </a:solidFill>
              <a:latin typeface="Arial"/>
              <a:ea typeface="Arial"/>
              <a:cs typeface="Arial"/>
              <a:sym typeface="Arial"/>
            </a:endParaRPr>
          </a:p>
          <a:p>
            <a:pPr algn="ctr">
              <a:buClr>
                <a:schemeClr val="dk1"/>
              </a:buClr>
              <a:buSzPts val="1600"/>
            </a:pPr>
            <a:r>
              <a:rPr lang="en-IN" sz="2133" dirty="0">
                <a:solidFill>
                  <a:schemeClr val="dk1"/>
                </a:solidFill>
                <a:latin typeface="Arial"/>
                <a:ea typeface="Arial"/>
                <a:cs typeface="Arial"/>
                <a:sym typeface="Arial"/>
              </a:rPr>
              <a:t> </a:t>
            </a:r>
            <a:endParaRPr sz="1867" dirty="0">
              <a:solidFill>
                <a:srgbClr val="000000"/>
              </a:solidFill>
              <a:latin typeface="Arial"/>
              <a:ea typeface="Arial"/>
              <a:cs typeface="Arial"/>
              <a:sym typeface="Arial"/>
            </a:endParaRPr>
          </a:p>
        </p:txBody>
      </p:sp>
      <p:sp>
        <p:nvSpPr>
          <p:cNvPr id="319" name="Google Shape;319;p28"/>
          <p:cNvSpPr/>
          <p:nvPr/>
        </p:nvSpPr>
        <p:spPr>
          <a:xfrm>
            <a:off x="475105" y="4244694"/>
            <a:ext cx="10752667" cy="2175221"/>
          </a:xfrm>
          <a:prstGeom prst="rect">
            <a:avLst/>
          </a:prstGeom>
          <a:noFill/>
          <a:ln>
            <a:noFill/>
          </a:ln>
        </p:spPr>
        <p:txBody>
          <a:bodyPr spcFirstLastPara="1" wrap="square" lIns="121900" tIns="60933" rIns="121900" bIns="60933" anchor="t" anchorCtr="0">
            <a:spAutoFit/>
          </a:bodyPr>
          <a:lstStyle/>
          <a:p>
            <a:pPr algn="ctr">
              <a:buClr>
                <a:schemeClr val="dk1"/>
              </a:buClr>
              <a:buSzPts val="2000"/>
            </a:pPr>
            <a:r>
              <a:rPr lang="en-IN" sz="2667" dirty="0">
                <a:solidFill>
                  <a:schemeClr val="dk1"/>
                </a:solidFill>
                <a:latin typeface="Garamond"/>
                <a:ea typeface="Garamond"/>
                <a:cs typeface="Garamond"/>
                <a:sym typeface="Garamond"/>
              </a:rPr>
              <a:t>Is</a:t>
            </a:r>
            <a:r>
              <a:rPr lang="en-IN" sz="2667" b="1" dirty="0">
                <a:solidFill>
                  <a:schemeClr val="dk1"/>
                </a:solidFill>
                <a:latin typeface="Garamond"/>
                <a:ea typeface="Garamond"/>
                <a:cs typeface="Garamond"/>
                <a:sym typeface="Garamond"/>
              </a:rPr>
              <a:t> </a:t>
            </a:r>
            <a:r>
              <a:rPr lang="en-IN" sz="2667" dirty="0">
                <a:solidFill>
                  <a:schemeClr val="dk1"/>
                </a:solidFill>
                <a:latin typeface="Garamond"/>
                <a:ea typeface="Garamond"/>
                <a:cs typeface="Garamond"/>
                <a:sym typeface="Garamond"/>
              </a:rPr>
              <a:t>there evidence that the mean level of Salmonella in the ice cream is greater than 0.3 MPN/g? </a:t>
            </a:r>
            <a:endParaRPr sz="1867" dirty="0">
              <a:solidFill>
                <a:srgbClr val="000000"/>
              </a:solidFill>
              <a:latin typeface="Arial"/>
              <a:ea typeface="Arial"/>
              <a:cs typeface="Arial"/>
              <a:sym typeface="Arial"/>
            </a:endParaRPr>
          </a:p>
          <a:p>
            <a:pPr algn="ctr">
              <a:buClr>
                <a:schemeClr val="dk1"/>
              </a:buClr>
              <a:buSzPts val="2000"/>
            </a:pPr>
            <a:endParaRPr sz="2667" dirty="0">
              <a:solidFill>
                <a:schemeClr val="dk1"/>
              </a:solidFill>
              <a:latin typeface="Garamond"/>
              <a:ea typeface="Garamond"/>
              <a:cs typeface="Garamond"/>
              <a:sym typeface="Garamond"/>
            </a:endParaRPr>
          </a:p>
          <a:p>
            <a:pPr algn="ctr">
              <a:buClr>
                <a:schemeClr val="dk1"/>
              </a:buClr>
              <a:buSzPts val="2000"/>
            </a:pPr>
            <a:r>
              <a:rPr lang="en-IN" sz="2667" dirty="0">
                <a:solidFill>
                  <a:schemeClr val="dk1"/>
                </a:solidFill>
                <a:latin typeface="Garamond"/>
                <a:ea typeface="Garamond"/>
                <a:cs typeface="Garamond"/>
                <a:sym typeface="Garamond"/>
              </a:rPr>
              <a:t>Let us try in Python</a:t>
            </a:r>
            <a:endParaRPr sz="1867" dirty="0">
              <a:solidFill>
                <a:srgbClr val="000000"/>
              </a:solidFill>
              <a:latin typeface="Arial"/>
              <a:ea typeface="Arial"/>
              <a:cs typeface="Arial"/>
              <a:sym typeface="Arial"/>
            </a:endParaRPr>
          </a:p>
          <a:p>
            <a:pPr algn="ctr">
              <a:buClr>
                <a:schemeClr val="dk1"/>
              </a:buClr>
              <a:buSzPts val="2000"/>
            </a:pPr>
            <a:endParaRPr sz="2667" dirty="0">
              <a:solidFill>
                <a:schemeClr val="dk1"/>
              </a:solidFill>
              <a:latin typeface="Garamond"/>
              <a:ea typeface="Garamond"/>
              <a:cs typeface="Garamond"/>
              <a:sym typeface="Garamond"/>
            </a:endParaRPr>
          </a:p>
        </p:txBody>
      </p:sp>
    </p:spTree>
    <p:extLst>
      <p:ext uri="{BB962C8B-B14F-4D97-AF65-F5344CB8AC3E}">
        <p14:creationId xmlns:p14="http://schemas.microsoft.com/office/powerpoint/2010/main" val="1235454954"/>
      </p:ext>
    </p:extLst>
  </p:cSld>
  <p:clrMapOvr>
    <a:masterClrMapping/>
  </p:clrMapOvr>
  <p:transition>
    <p:push dir="r"/>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Google Shape;324;p29"/>
          <p:cNvSpPr/>
          <p:nvPr/>
        </p:nvSpPr>
        <p:spPr>
          <a:xfrm>
            <a:off x="624417" y="1267884"/>
            <a:ext cx="9889067" cy="2175221"/>
          </a:xfrm>
          <a:prstGeom prst="rect">
            <a:avLst/>
          </a:prstGeom>
          <a:noFill/>
          <a:ln>
            <a:noFill/>
          </a:ln>
        </p:spPr>
        <p:txBody>
          <a:bodyPr spcFirstLastPara="1" wrap="square" lIns="121900" tIns="60933" rIns="121900" bIns="60933" anchor="t" anchorCtr="0">
            <a:spAutoFit/>
          </a:bodyPr>
          <a:lstStyle/>
          <a:p>
            <a:pPr>
              <a:buClr>
                <a:schemeClr val="dk1"/>
              </a:buClr>
              <a:buSzPts val="2000"/>
            </a:pPr>
            <a:r>
              <a:rPr lang="en-IN" sz="2667" dirty="0">
                <a:solidFill>
                  <a:schemeClr val="dk1"/>
                </a:solidFill>
                <a:latin typeface="Garamond"/>
                <a:ea typeface="Garamond"/>
                <a:cs typeface="Garamond"/>
                <a:sym typeface="Garamond"/>
              </a:rPr>
              <a:t>Let be the mean level of Salmonella in all batches of ice cream. Here the hypothesis of interest can be expressed as: </a:t>
            </a:r>
            <a:endParaRPr sz="1867" dirty="0">
              <a:solidFill>
                <a:srgbClr val="000000"/>
              </a:solidFill>
              <a:latin typeface="Arial"/>
              <a:ea typeface="Arial"/>
              <a:cs typeface="Arial"/>
              <a:sym typeface="Arial"/>
            </a:endParaRPr>
          </a:p>
          <a:p>
            <a:pPr>
              <a:buClr>
                <a:schemeClr val="dk1"/>
              </a:buClr>
              <a:buSzPts val="2000"/>
            </a:pPr>
            <a:endParaRPr sz="2667" dirty="0">
              <a:solidFill>
                <a:schemeClr val="dk1"/>
              </a:solidFill>
              <a:latin typeface="Garamond"/>
              <a:ea typeface="Garamond"/>
              <a:cs typeface="Garamond"/>
              <a:sym typeface="Garamond"/>
            </a:endParaRPr>
          </a:p>
          <a:p>
            <a:pPr>
              <a:buClr>
                <a:schemeClr val="dk1"/>
              </a:buClr>
              <a:buSzPts val="2000"/>
            </a:pPr>
            <a:r>
              <a:rPr lang="en-IN" sz="2667" dirty="0">
                <a:solidFill>
                  <a:schemeClr val="dk1"/>
                </a:solidFill>
                <a:latin typeface="Garamond"/>
                <a:ea typeface="Garamond"/>
                <a:cs typeface="Garamond"/>
                <a:sym typeface="Garamond"/>
              </a:rPr>
              <a:t>H0: &lt;= 0.3 </a:t>
            </a:r>
            <a:endParaRPr sz="1867" dirty="0">
              <a:solidFill>
                <a:srgbClr val="000000"/>
              </a:solidFill>
              <a:latin typeface="Arial"/>
              <a:ea typeface="Arial"/>
              <a:cs typeface="Arial"/>
              <a:sym typeface="Arial"/>
            </a:endParaRPr>
          </a:p>
          <a:p>
            <a:pPr>
              <a:buClr>
                <a:schemeClr val="dk1"/>
              </a:buClr>
              <a:buSzPts val="2000"/>
            </a:pPr>
            <a:r>
              <a:rPr lang="en-IN" sz="2667" dirty="0">
                <a:solidFill>
                  <a:schemeClr val="dk1"/>
                </a:solidFill>
                <a:latin typeface="Garamond"/>
                <a:ea typeface="Garamond"/>
                <a:cs typeface="Garamond"/>
                <a:sym typeface="Garamond"/>
              </a:rPr>
              <a:t>Ha: &gt; 0.3 </a:t>
            </a:r>
            <a:endParaRPr sz="1867" dirty="0">
              <a:solidFill>
                <a:srgbClr val="000000"/>
              </a:solidFill>
              <a:latin typeface="Arial"/>
              <a:ea typeface="Arial"/>
              <a:cs typeface="Arial"/>
              <a:sym typeface="Arial"/>
            </a:endParaRPr>
          </a:p>
        </p:txBody>
      </p:sp>
      <p:sp>
        <p:nvSpPr>
          <p:cNvPr id="325" name="Google Shape;325;p29"/>
          <p:cNvSpPr/>
          <p:nvPr/>
        </p:nvSpPr>
        <p:spPr>
          <a:xfrm>
            <a:off x="624418" y="4197085"/>
            <a:ext cx="11233149" cy="861720"/>
          </a:xfrm>
          <a:prstGeom prst="rect">
            <a:avLst/>
          </a:prstGeom>
          <a:noFill/>
          <a:ln>
            <a:noFill/>
          </a:ln>
        </p:spPr>
        <p:txBody>
          <a:bodyPr spcFirstLastPara="1" wrap="square" lIns="121900" tIns="60933" rIns="121900" bIns="60933" anchor="t" anchorCtr="0">
            <a:spAutoFit/>
          </a:bodyPr>
          <a:lstStyle/>
          <a:p>
            <a:pPr>
              <a:buClr>
                <a:schemeClr val="lt1"/>
              </a:buClr>
              <a:buSzPts val="1800"/>
            </a:pPr>
            <a:r>
              <a:rPr lang="en-IN" sz="2400" dirty="0">
                <a:solidFill>
                  <a:schemeClr val="lt1"/>
                </a:solidFill>
                <a:latin typeface="Arial"/>
                <a:ea typeface="Arial"/>
                <a:cs typeface="Arial"/>
                <a:sym typeface="Arial"/>
              </a:rPr>
              <a:t>Data = pd.Series([0.593, 0.142, 0.329, 0.691, 0.231, 0.793, 0.519, 0.392, 0.418])</a:t>
            </a:r>
            <a:endParaRPr sz="1867" dirty="0">
              <a:solidFill>
                <a:srgbClr val="000000"/>
              </a:solidFill>
              <a:latin typeface="Arial"/>
              <a:ea typeface="Arial"/>
              <a:cs typeface="Arial"/>
              <a:sym typeface="Arial"/>
            </a:endParaRPr>
          </a:p>
          <a:p>
            <a:pPr>
              <a:buClr>
                <a:schemeClr val="lt1"/>
              </a:buClr>
              <a:buSzPts val="1800"/>
            </a:pPr>
            <a:r>
              <a:rPr lang="en-IN" sz="2400" dirty="0">
                <a:solidFill>
                  <a:schemeClr val="lt1"/>
                </a:solidFill>
                <a:latin typeface="Arial"/>
                <a:ea typeface="Arial"/>
                <a:cs typeface="Arial"/>
                <a:sym typeface="Arial"/>
              </a:rPr>
              <a:t>scipy.stats.ttest_1samp(data,0.3)</a:t>
            </a:r>
            <a:endParaRPr sz="1867"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4180824318"/>
      </p:ext>
    </p:extLst>
  </p:cSld>
  <p:clrMapOvr>
    <a:masterClrMapping/>
  </p:clrMapOvr>
  <p:transition>
    <p:push dir="r"/>
  </p:transition>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Google Shape;330;p30"/>
          <p:cNvSpPr/>
          <p:nvPr/>
        </p:nvSpPr>
        <p:spPr>
          <a:xfrm>
            <a:off x="164974" y="332318"/>
            <a:ext cx="4517220" cy="738609"/>
          </a:xfrm>
          <a:prstGeom prst="rect">
            <a:avLst/>
          </a:prstGeom>
          <a:noFill/>
          <a:ln>
            <a:noFill/>
          </a:ln>
        </p:spPr>
        <p:txBody>
          <a:bodyPr spcFirstLastPara="1" wrap="square" lIns="121900" tIns="60933" rIns="121900" bIns="60933" anchor="t" anchorCtr="0">
            <a:spAutoFit/>
          </a:bodyPr>
          <a:lstStyle/>
          <a:p>
            <a:pPr marL="16933" algn="ctr">
              <a:buClr>
                <a:srgbClr val="FF9300"/>
              </a:buClr>
              <a:buSzPts val="3000"/>
            </a:pPr>
            <a:r>
              <a:rPr lang="en-IN" sz="4000" b="1" dirty="0">
                <a:solidFill>
                  <a:srgbClr val="FF9300"/>
                </a:solidFill>
                <a:latin typeface="Garamond"/>
                <a:ea typeface="Garamond"/>
                <a:cs typeface="Garamond"/>
                <a:sym typeface="Garamond"/>
              </a:rPr>
              <a:t>Two-sample t-tests </a:t>
            </a:r>
            <a:endParaRPr sz="1867" dirty="0">
              <a:solidFill>
                <a:srgbClr val="000000"/>
              </a:solidFill>
              <a:latin typeface="Arial"/>
              <a:ea typeface="Arial"/>
              <a:cs typeface="Arial"/>
              <a:sym typeface="Arial"/>
            </a:endParaRPr>
          </a:p>
        </p:txBody>
      </p:sp>
      <p:sp>
        <p:nvSpPr>
          <p:cNvPr id="331" name="Google Shape;331;p30"/>
          <p:cNvSpPr/>
          <p:nvPr/>
        </p:nvSpPr>
        <p:spPr>
          <a:xfrm>
            <a:off x="334434" y="1126067"/>
            <a:ext cx="11330517" cy="1764788"/>
          </a:xfrm>
          <a:prstGeom prst="rect">
            <a:avLst/>
          </a:prstGeom>
          <a:noFill/>
          <a:ln>
            <a:noFill/>
          </a:ln>
        </p:spPr>
        <p:txBody>
          <a:bodyPr spcFirstLastPara="1" wrap="square" lIns="121900" tIns="60933" rIns="121900" bIns="60933" anchor="t" anchorCtr="0">
            <a:spAutoFit/>
          </a:bodyPr>
          <a:lstStyle/>
          <a:p>
            <a:pPr>
              <a:buClr>
                <a:schemeClr val="dk1"/>
              </a:buClr>
              <a:buSzPts val="2000"/>
            </a:pPr>
            <a:r>
              <a:rPr lang="en-IN" sz="2667" dirty="0">
                <a:solidFill>
                  <a:schemeClr val="dk1"/>
                </a:solidFill>
                <a:latin typeface="Garamond"/>
                <a:ea typeface="Garamond"/>
                <a:cs typeface="Garamond"/>
                <a:sym typeface="Garamond"/>
              </a:rPr>
              <a:t>Ex. 6 subjects were given a drug (treatment group) and an additional 6 subjects a placebo (control group). Their reaction time to a stimulus was measured (in </a:t>
            </a:r>
            <a:r>
              <a:rPr lang="en-IN" sz="2667" i="1" dirty="0">
                <a:solidFill>
                  <a:schemeClr val="dk1"/>
                </a:solidFill>
                <a:latin typeface="Garamond"/>
                <a:ea typeface="Garamond"/>
                <a:cs typeface="Garamond"/>
                <a:sym typeface="Garamond"/>
              </a:rPr>
              <a:t>ms). </a:t>
            </a:r>
            <a:r>
              <a:rPr lang="en-IN" sz="2667" dirty="0">
                <a:solidFill>
                  <a:schemeClr val="dk1"/>
                </a:solidFill>
                <a:latin typeface="Garamond"/>
                <a:ea typeface="Garamond"/>
                <a:cs typeface="Garamond"/>
                <a:sym typeface="Garamond"/>
              </a:rPr>
              <a:t>We want to perform a two-sample t-test for comparing the means of the treatment and control groups. </a:t>
            </a:r>
            <a:endParaRPr sz="1867" dirty="0">
              <a:solidFill>
                <a:srgbClr val="000000"/>
              </a:solidFill>
              <a:latin typeface="Arial"/>
              <a:ea typeface="Arial"/>
              <a:cs typeface="Arial"/>
              <a:sym typeface="Arial"/>
            </a:endParaRPr>
          </a:p>
        </p:txBody>
      </p:sp>
      <p:sp>
        <p:nvSpPr>
          <p:cNvPr id="332" name="Google Shape;332;p30"/>
          <p:cNvSpPr/>
          <p:nvPr/>
        </p:nvSpPr>
        <p:spPr>
          <a:xfrm>
            <a:off x="334434" y="3495332"/>
            <a:ext cx="9984317" cy="943922"/>
          </a:xfrm>
          <a:prstGeom prst="rect">
            <a:avLst/>
          </a:prstGeom>
          <a:noFill/>
          <a:ln>
            <a:noFill/>
          </a:ln>
        </p:spPr>
        <p:txBody>
          <a:bodyPr spcFirstLastPara="1" wrap="square" lIns="121900" tIns="60933" rIns="121900" bIns="60933" anchor="t" anchorCtr="0">
            <a:spAutoFit/>
          </a:bodyPr>
          <a:lstStyle/>
          <a:p>
            <a:pPr>
              <a:buClr>
                <a:schemeClr val="dk1"/>
              </a:buClr>
              <a:buSzPts val="2000"/>
            </a:pPr>
            <a:r>
              <a:rPr lang="en-IN" sz="2667" dirty="0">
                <a:solidFill>
                  <a:schemeClr val="dk1"/>
                </a:solidFill>
                <a:latin typeface="Garamond"/>
                <a:ea typeface="Garamond"/>
                <a:cs typeface="Garamond"/>
                <a:sym typeface="Garamond"/>
              </a:rPr>
              <a:t>Control  : 91, 87, 99, 77, 88, 91</a:t>
            </a:r>
            <a:endParaRPr sz="1867" dirty="0">
              <a:solidFill>
                <a:srgbClr val="000000"/>
              </a:solidFill>
              <a:latin typeface="Arial"/>
              <a:ea typeface="Arial"/>
              <a:cs typeface="Arial"/>
              <a:sym typeface="Arial"/>
            </a:endParaRPr>
          </a:p>
          <a:p>
            <a:pPr>
              <a:buClr>
                <a:schemeClr val="dk1"/>
              </a:buClr>
              <a:buSzPts val="2000"/>
            </a:pPr>
            <a:r>
              <a:rPr lang="en-IN" sz="2667" dirty="0">
                <a:solidFill>
                  <a:schemeClr val="dk1"/>
                </a:solidFill>
                <a:latin typeface="Garamond"/>
                <a:ea typeface="Garamond"/>
                <a:cs typeface="Garamond"/>
                <a:sym typeface="Garamond"/>
              </a:rPr>
              <a:t>Treat :101, 110, 103, 93, 99, 104  </a:t>
            </a:r>
            <a:endParaRPr sz="1867"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2347699265"/>
      </p:ext>
    </p:extLst>
  </p:cSld>
  <p:clrMapOvr>
    <a:masterClrMapping/>
  </p:clrMapOvr>
  <p:transition>
    <p:push dir="r"/>
  </p:transition>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Google Shape;337;p31"/>
          <p:cNvSpPr/>
          <p:nvPr/>
        </p:nvSpPr>
        <p:spPr>
          <a:xfrm>
            <a:off x="719667" y="933451"/>
            <a:ext cx="11040963" cy="2175221"/>
          </a:xfrm>
          <a:prstGeom prst="rect">
            <a:avLst/>
          </a:prstGeom>
          <a:noFill/>
          <a:ln>
            <a:noFill/>
          </a:ln>
        </p:spPr>
        <p:txBody>
          <a:bodyPr spcFirstLastPara="1" wrap="square" lIns="121900" tIns="60933" rIns="121900" bIns="60933" anchor="t" anchorCtr="0">
            <a:spAutoFit/>
          </a:bodyPr>
          <a:lstStyle/>
          <a:p>
            <a:pPr>
              <a:buClr>
                <a:schemeClr val="dk1"/>
              </a:buClr>
              <a:buSzPts val="2000"/>
            </a:pPr>
            <a:r>
              <a:rPr lang="en-IN" sz="2667" dirty="0">
                <a:solidFill>
                  <a:schemeClr val="dk1"/>
                </a:solidFill>
                <a:latin typeface="Garamond"/>
                <a:ea typeface="Garamond"/>
                <a:cs typeface="Garamond"/>
                <a:sym typeface="Garamond"/>
              </a:rPr>
              <a:t>Let Mu1 be the mean of the population taking medicine and Mu2 the mean of the untreated population. Here the hypothesis of interest can be expressed as: </a:t>
            </a:r>
            <a:endParaRPr sz="1867" dirty="0">
              <a:solidFill>
                <a:srgbClr val="000000"/>
              </a:solidFill>
              <a:latin typeface="Arial"/>
              <a:ea typeface="Arial"/>
              <a:cs typeface="Arial"/>
              <a:sym typeface="Arial"/>
            </a:endParaRPr>
          </a:p>
          <a:p>
            <a:pPr>
              <a:buClr>
                <a:schemeClr val="dk1"/>
              </a:buClr>
              <a:buSzPts val="2000"/>
            </a:pPr>
            <a:endParaRPr sz="2667" dirty="0">
              <a:solidFill>
                <a:schemeClr val="dk1"/>
              </a:solidFill>
              <a:latin typeface="Garamond"/>
              <a:ea typeface="Garamond"/>
              <a:cs typeface="Garamond"/>
              <a:sym typeface="Garamond"/>
            </a:endParaRPr>
          </a:p>
          <a:p>
            <a:pPr>
              <a:buClr>
                <a:schemeClr val="dk1"/>
              </a:buClr>
              <a:buSzPts val="2000"/>
            </a:pPr>
            <a:r>
              <a:rPr lang="en-IN" sz="2667" dirty="0">
                <a:solidFill>
                  <a:schemeClr val="dk1"/>
                </a:solidFill>
                <a:latin typeface="Garamond"/>
                <a:ea typeface="Garamond"/>
                <a:cs typeface="Garamond"/>
                <a:sym typeface="Garamond"/>
              </a:rPr>
              <a:t>H0: Mu1-Mu2=0 </a:t>
            </a:r>
            <a:endParaRPr sz="1867" dirty="0">
              <a:solidFill>
                <a:srgbClr val="000000"/>
              </a:solidFill>
              <a:latin typeface="Arial"/>
              <a:ea typeface="Arial"/>
              <a:cs typeface="Arial"/>
              <a:sym typeface="Arial"/>
            </a:endParaRPr>
          </a:p>
          <a:p>
            <a:pPr>
              <a:buClr>
                <a:schemeClr val="dk1"/>
              </a:buClr>
              <a:buSzPts val="2000"/>
            </a:pPr>
            <a:r>
              <a:rPr lang="en-IN" sz="2667" dirty="0">
                <a:solidFill>
                  <a:schemeClr val="dk1"/>
                </a:solidFill>
                <a:latin typeface="Garamond"/>
                <a:ea typeface="Garamond"/>
                <a:cs typeface="Garamond"/>
                <a:sym typeface="Garamond"/>
              </a:rPr>
              <a:t>Ha: Mu1-Mu2 !=0 </a:t>
            </a:r>
            <a:endParaRPr sz="1867" dirty="0">
              <a:solidFill>
                <a:srgbClr val="000000"/>
              </a:solidFill>
              <a:latin typeface="Arial"/>
              <a:ea typeface="Arial"/>
              <a:cs typeface="Arial"/>
              <a:sym typeface="Arial"/>
            </a:endParaRPr>
          </a:p>
        </p:txBody>
      </p:sp>
      <p:sp>
        <p:nvSpPr>
          <p:cNvPr id="338" name="Google Shape;338;p31"/>
          <p:cNvSpPr/>
          <p:nvPr/>
        </p:nvSpPr>
        <p:spPr>
          <a:xfrm>
            <a:off x="624418" y="3934884"/>
            <a:ext cx="9984316" cy="1107749"/>
          </a:xfrm>
          <a:prstGeom prst="rect">
            <a:avLst/>
          </a:prstGeom>
          <a:noFill/>
          <a:ln>
            <a:noFill/>
          </a:ln>
        </p:spPr>
        <p:txBody>
          <a:bodyPr spcFirstLastPara="1" wrap="square" lIns="121900" tIns="60933" rIns="121900" bIns="60933" anchor="t" anchorCtr="0">
            <a:spAutoFit/>
          </a:bodyPr>
          <a:lstStyle/>
          <a:p>
            <a:pPr>
              <a:buClr>
                <a:schemeClr val="lt1"/>
              </a:buClr>
              <a:buSzPts val="1600"/>
            </a:pPr>
            <a:r>
              <a:rPr lang="en-IN" sz="2133" dirty="0">
                <a:solidFill>
                  <a:schemeClr val="lt1"/>
                </a:solidFill>
                <a:latin typeface="Garamond"/>
                <a:ea typeface="Garamond"/>
                <a:cs typeface="Garamond"/>
                <a:sym typeface="Garamond"/>
              </a:rPr>
              <a:t>Control=pd.Series([91, 87, 99, 77, 88, 91])</a:t>
            </a:r>
            <a:endParaRPr sz="1867" dirty="0">
              <a:solidFill>
                <a:srgbClr val="000000"/>
              </a:solidFill>
              <a:latin typeface="Arial"/>
              <a:ea typeface="Arial"/>
              <a:cs typeface="Arial"/>
              <a:sym typeface="Arial"/>
            </a:endParaRPr>
          </a:p>
          <a:p>
            <a:pPr>
              <a:buClr>
                <a:schemeClr val="lt1"/>
              </a:buClr>
              <a:buSzPts val="1600"/>
            </a:pPr>
            <a:r>
              <a:rPr lang="en-IN" sz="2133" dirty="0">
                <a:solidFill>
                  <a:schemeClr val="lt1"/>
                </a:solidFill>
                <a:latin typeface="Garamond"/>
                <a:ea typeface="Garamond"/>
                <a:cs typeface="Garamond"/>
                <a:sym typeface="Garamond"/>
              </a:rPr>
              <a:t>Treat =pd.Series([101, 110, 103, 93, 99, 104])</a:t>
            </a:r>
            <a:endParaRPr sz="1867" dirty="0">
              <a:solidFill>
                <a:srgbClr val="000000"/>
              </a:solidFill>
              <a:latin typeface="Arial"/>
              <a:ea typeface="Arial"/>
              <a:cs typeface="Arial"/>
              <a:sym typeface="Arial"/>
            </a:endParaRPr>
          </a:p>
          <a:p>
            <a:pPr>
              <a:buClr>
                <a:schemeClr val="lt1"/>
              </a:buClr>
              <a:buSzPts val="1600"/>
            </a:pPr>
            <a:r>
              <a:rPr lang="en-IN" sz="2133" dirty="0">
                <a:solidFill>
                  <a:schemeClr val="lt1"/>
                </a:solidFill>
                <a:latin typeface="Garamond"/>
                <a:ea typeface="Garamond"/>
                <a:cs typeface="Garamond"/>
                <a:sym typeface="Garamond"/>
              </a:rPr>
              <a:t>stats.ttest_ind( control,Treat)</a:t>
            </a:r>
            <a:endParaRPr sz="1867" dirty="0">
              <a:solidFill>
                <a:srgbClr val="000000"/>
              </a:solidFill>
              <a:latin typeface="Arial"/>
              <a:ea typeface="Arial"/>
              <a:cs typeface="Arial"/>
              <a:sym typeface="Arial"/>
            </a:endParaRPr>
          </a:p>
        </p:txBody>
      </p:sp>
      <p:sp>
        <p:nvSpPr>
          <p:cNvPr id="339" name="Google Shape;339;p31"/>
          <p:cNvSpPr/>
          <p:nvPr/>
        </p:nvSpPr>
        <p:spPr>
          <a:xfrm>
            <a:off x="527382" y="5727344"/>
            <a:ext cx="10752169" cy="451287"/>
          </a:xfrm>
          <a:prstGeom prst="rect">
            <a:avLst/>
          </a:prstGeom>
          <a:noFill/>
          <a:ln>
            <a:noFill/>
          </a:ln>
        </p:spPr>
        <p:txBody>
          <a:bodyPr spcFirstLastPara="1" wrap="square" lIns="121900" tIns="60933" rIns="121900" bIns="60933" anchor="t" anchorCtr="0">
            <a:spAutoFit/>
          </a:bodyPr>
          <a:lstStyle/>
          <a:p>
            <a:pPr>
              <a:buClr>
                <a:srgbClr val="00B050"/>
              </a:buClr>
              <a:buSzPts val="1600"/>
            </a:pPr>
            <a:r>
              <a:rPr lang="en-IN" sz="2133" dirty="0">
                <a:solidFill>
                  <a:srgbClr val="00B050"/>
                </a:solidFill>
                <a:latin typeface="Arial"/>
                <a:ea typeface="Arial"/>
                <a:cs typeface="Arial"/>
                <a:sym typeface="Arial"/>
              </a:rPr>
              <a:t>Ttest_indResult(statistic=-3.445612673536487, pvalue=0.006272124350809803)</a:t>
            </a:r>
            <a:endParaRPr sz="2133" dirty="0">
              <a:solidFill>
                <a:srgbClr val="00B050"/>
              </a:solidFill>
              <a:latin typeface="Arial"/>
              <a:ea typeface="Arial"/>
              <a:cs typeface="Arial"/>
              <a:sym typeface="Arial"/>
            </a:endParaRPr>
          </a:p>
        </p:txBody>
      </p:sp>
    </p:spTree>
    <p:extLst>
      <p:ext uri="{BB962C8B-B14F-4D97-AF65-F5344CB8AC3E}">
        <p14:creationId xmlns:p14="http://schemas.microsoft.com/office/powerpoint/2010/main" val="2620129070"/>
      </p:ext>
    </p:extLst>
  </p:cSld>
  <p:clrMapOvr>
    <a:masterClrMapping/>
  </p:clrMapOvr>
  <p:transition>
    <p:push dir="r"/>
  </p:transition>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344;p32">
            <a:extLst>
              <a:ext uri="{FF2B5EF4-FFF2-40B4-BE49-F238E27FC236}">
                <a16:creationId xmlns:a16="http://schemas.microsoft.com/office/drawing/2014/main" id="{E6E00B34-9B43-3BE4-EA78-64D5E15D29F6}"/>
              </a:ext>
            </a:extLst>
          </p:cNvPr>
          <p:cNvSpPr txBox="1"/>
          <p:nvPr/>
        </p:nvSpPr>
        <p:spPr>
          <a:xfrm>
            <a:off x="3576298" y="2672346"/>
            <a:ext cx="3934839" cy="738609"/>
          </a:xfrm>
          <a:prstGeom prst="rect">
            <a:avLst/>
          </a:prstGeom>
          <a:noFill/>
          <a:ln>
            <a:noFill/>
          </a:ln>
        </p:spPr>
        <p:txBody>
          <a:bodyPr spcFirstLastPara="1" wrap="square" lIns="121900" tIns="60933" rIns="121900" bIns="60933" anchor="t" anchorCtr="0">
            <a:spAutoFit/>
          </a:bodyPr>
          <a:lstStyle/>
          <a:p>
            <a:pPr>
              <a:buClr>
                <a:srgbClr val="000000"/>
              </a:buClr>
              <a:buSzPts val="3000"/>
            </a:pPr>
            <a:r>
              <a:rPr lang="en-IN" sz="4000" dirty="0">
                <a:solidFill>
                  <a:srgbClr val="FF6700"/>
                </a:solidFill>
                <a:latin typeface="Garamond"/>
                <a:ea typeface="Garamond"/>
                <a:cs typeface="Garamond"/>
                <a:sym typeface="Garamond"/>
              </a:rPr>
              <a:t>2 Proportion t test</a:t>
            </a:r>
            <a:endParaRPr sz="3000" dirty="0">
              <a:solidFill>
                <a:srgbClr val="FF6700"/>
              </a:solidFill>
              <a:latin typeface="Garamond"/>
              <a:ea typeface="Garamond"/>
              <a:cs typeface="Garamond"/>
              <a:sym typeface="Garamond"/>
            </a:endParaRPr>
          </a:p>
        </p:txBody>
      </p:sp>
    </p:spTree>
    <p:extLst>
      <p:ext uri="{BB962C8B-B14F-4D97-AF65-F5344CB8AC3E}">
        <p14:creationId xmlns:p14="http://schemas.microsoft.com/office/powerpoint/2010/main" val="2679381872"/>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349;p33">
            <a:extLst>
              <a:ext uri="{FF2B5EF4-FFF2-40B4-BE49-F238E27FC236}">
                <a16:creationId xmlns:a16="http://schemas.microsoft.com/office/drawing/2014/main" id="{FBD80140-7A61-B1DA-E841-8F083B96B788}"/>
              </a:ext>
            </a:extLst>
          </p:cNvPr>
          <p:cNvSpPr/>
          <p:nvPr/>
        </p:nvSpPr>
        <p:spPr>
          <a:xfrm>
            <a:off x="13625" y="836713"/>
            <a:ext cx="12406795" cy="5458684"/>
          </a:xfrm>
          <a:prstGeom prst="rect">
            <a:avLst/>
          </a:prstGeom>
          <a:noFill/>
          <a:ln>
            <a:noFill/>
          </a:ln>
        </p:spPr>
        <p:txBody>
          <a:bodyPr spcFirstLastPara="1" wrap="square" lIns="121900" tIns="60933" rIns="121900" bIns="60933" anchor="t" anchorCtr="0">
            <a:spAutoFit/>
          </a:bodyPr>
          <a:lstStyle/>
          <a:p>
            <a:pPr>
              <a:buClr>
                <a:srgbClr val="000000"/>
              </a:buClr>
              <a:buSzPts val="2000"/>
            </a:pPr>
            <a:r>
              <a:rPr lang="en-IN" sz="2667" b="1" dirty="0">
                <a:solidFill>
                  <a:srgbClr val="292929"/>
                </a:solidFill>
                <a:latin typeface="Garamond"/>
                <a:ea typeface="Garamond"/>
                <a:cs typeface="Garamond"/>
                <a:sym typeface="Garamond"/>
              </a:rPr>
              <a:t>Usecase : </a:t>
            </a:r>
            <a:r>
              <a:rPr lang="en-IN" sz="2667" dirty="0">
                <a:solidFill>
                  <a:srgbClr val="292929"/>
                </a:solidFill>
                <a:latin typeface="Garamond"/>
                <a:ea typeface="Garamond"/>
                <a:cs typeface="Garamond"/>
                <a:sym typeface="Garamond"/>
              </a:rPr>
              <a:t>Is there a significant difference between the population proportions of  state 1 and state 2 who report that they have been placed immediately after education?</a:t>
            </a:r>
            <a:endParaRPr sz="1867" dirty="0">
              <a:solidFill>
                <a:srgbClr val="000000"/>
              </a:solidFill>
              <a:latin typeface="Arial"/>
              <a:ea typeface="Arial"/>
              <a:cs typeface="Arial"/>
              <a:sym typeface="Arial"/>
            </a:endParaRPr>
          </a:p>
          <a:p>
            <a:pPr>
              <a:buClr>
                <a:srgbClr val="000000"/>
              </a:buClr>
              <a:buSzPts val="2000"/>
            </a:pPr>
            <a:endParaRPr sz="2667" dirty="0">
              <a:solidFill>
                <a:srgbClr val="292929"/>
              </a:solidFill>
              <a:latin typeface="Garamond"/>
              <a:ea typeface="Garamond"/>
              <a:cs typeface="Garamond"/>
              <a:sym typeface="Garamond"/>
            </a:endParaRPr>
          </a:p>
          <a:p>
            <a:pPr>
              <a:buClr>
                <a:srgbClr val="000000"/>
              </a:buClr>
              <a:buSzPts val="2000"/>
            </a:pPr>
            <a:r>
              <a:rPr lang="en-IN" sz="2667" b="1" dirty="0">
                <a:solidFill>
                  <a:srgbClr val="000000"/>
                </a:solidFill>
                <a:latin typeface="Garamond"/>
                <a:ea typeface="Garamond"/>
                <a:cs typeface="Garamond"/>
                <a:sym typeface="Garamond"/>
              </a:rPr>
              <a:t>Populations</a:t>
            </a:r>
            <a:r>
              <a:rPr lang="en-IN" sz="2667" dirty="0">
                <a:solidFill>
                  <a:srgbClr val="000000"/>
                </a:solidFill>
                <a:latin typeface="Garamond"/>
                <a:ea typeface="Garamond"/>
                <a:cs typeface="Garamond"/>
                <a:sym typeface="Garamond"/>
              </a:rPr>
              <a:t>: All Students who have completed graduation and Post graduation in both Use case states</a:t>
            </a:r>
            <a:br>
              <a:rPr lang="en-IN" sz="2667" dirty="0">
                <a:solidFill>
                  <a:srgbClr val="000000"/>
                </a:solidFill>
                <a:latin typeface="Garamond"/>
                <a:ea typeface="Garamond"/>
                <a:cs typeface="Garamond"/>
                <a:sym typeface="Garamond"/>
              </a:rPr>
            </a:br>
            <a:r>
              <a:rPr lang="en-IN" sz="2667" b="1" dirty="0">
                <a:solidFill>
                  <a:srgbClr val="000000"/>
                </a:solidFill>
                <a:latin typeface="Garamond"/>
                <a:ea typeface="Garamond"/>
                <a:cs typeface="Garamond"/>
                <a:sym typeface="Garamond"/>
              </a:rPr>
              <a:t>Parameter of Interest</a:t>
            </a:r>
            <a:r>
              <a:rPr lang="en-IN" sz="2667" dirty="0">
                <a:solidFill>
                  <a:srgbClr val="000000"/>
                </a:solidFill>
                <a:latin typeface="Garamond"/>
                <a:ea typeface="Garamond"/>
                <a:cs typeface="Garamond"/>
                <a:sym typeface="Garamond"/>
              </a:rPr>
              <a:t>: p1 — p2, where p1 = state1 and p2 = state2</a:t>
            </a:r>
            <a:endParaRPr sz="1867" dirty="0">
              <a:solidFill>
                <a:srgbClr val="000000"/>
              </a:solidFill>
              <a:latin typeface="Arial"/>
              <a:ea typeface="Arial"/>
              <a:cs typeface="Arial"/>
              <a:sym typeface="Arial"/>
            </a:endParaRPr>
          </a:p>
          <a:p>
            <a:pPr>
              <a:buClr>
                <a:srgbClr val="000000"/>
              </a:buClr>
              <a:buSzPts val="2000"/>
            </a:pPr>
            <a:endParaRPr sz="2667" dirty="0">
              <a:solidFill>
                <a:srgbClr val="000000"/>
              </a:solidFill>
              <a:latin typeface="Garamond"/>
              <a:ea typeface="Garamond"/>
              <a:cs typeface="Garamond"/>
              <a:sym typeface="Garamond"/>
            </a:endParaRPr>
          </a:p>
          <a:p>
            <a:pPr>
              <a:buClr>
                <a:srgbClr val="000000"/>
              </a:buClr>
              <a:buSzPts val="2000"/>
            </a:pPr>
            <a:r>
              <a:rPr lang="en-IN" sz="2667" b="1" dirty="0">
                <a:solidFill>
                  <a:srgbClr val="000000"/>
                </a:solidFill>
                <a:latin typeface="Garamond"/>
                <a:ea typeface="Garamond"/>
                <a:cs typeface="Garamond"/>
                <a:sym typeface="Garamond"/>
              </a:rPr>
              <a:t>Data</a:t>
            </a:r>
            <a:r>
              <a:rPr lang="en-IN" sz="2667" dirty="0">
                <a:solidFill>
                  <a:srgbClr val="000000"/>
                </a:solidFill>
                <a:latin typeface="Garamond"/>
                <a:ea typeface="Garamond"/>
                <a:cs typeface="Garamond"/>
                <a:sym typeface="Garamond"/>
              </a:rPr>
              <a:t>: 247 students from state 1. 36.8% of students report that they have got the job.</a:t>
            </a:r>
            <a:endParaRPr sz="1867" dirty="0">
              <a:solidFill>
                <a:srgbClr val="000000"/>
              </a:solidFill>
              <a:latin typeface="Arial"/>
              <a:ea typeface="Arial"/>
              <a:cs typeface="Arial"/>
              <a:sym typeface="Arial"/>
            </a:endParaRPr>
          </a:p>
          <a:p>
            <a:pPr>
              <a:buClr>
                <a:srgbClr val="000000"/>
              </a:buClr>
              <a:buSzPts val="2000"/>
            </a:pPr>
            <a:r>
              <a:rPr lang="en-IN" sz="2667" dirty="0">
                <a:solidFill>
                  <a:srgbClr val="000000"/>
                </a:solidFill>
                <a:latin typeface="Garamond"/>
                <a:ea typeface="Garamond"/>
                <a:cs typeface="Garamond"/>
                <a:sym typeface="Garamond"/>
              </a:rPr>
              <a:t>          308 students from state 2. 38.9% of students report that they have got the job.</a:t>
            </a:r>
            <a:endParaRPr sz="1867" dirty="0">
              <a:solidFill>
                <a:srgbClr val="000000"/>
              </a:solidFill>
              <a:latin typeface="Arial"/>
              <a:ea typeface="Arial"/>
              <a:cs typeface="Arial"/>
              <a:sym typeface="Arial"/>
            </a:endParaRPr>
          </a:p>
          <a:p>
            <a:pPr>
              <a:buClr>
                <a:srgbClr val="000000"/>
              </a:buClr>
              <a:buSzPts val="2000"/>
            </a:pPr>
            <a:endParaRPr sz="2667" dirty="0">
              <a:solidFill>
                <a:srgbClr val="000000"/>
              </a:solidFill>
              <a:latin typeface="Garamond"/>
              <a:ea typeface="Garamond"/>
              <a:cs typeface="Garamond"/>
              <a:sym typeface="Garamond"/>
            </a:endParaRPr>
          </a:p>
          <a:p>
            <a:pPr>
              <a:buClr>
                <a:srgbClr val="000000"/>
              </a:buClr>
              <a:buSzPts val="2000"/>
            </a:pPr>
            <a:r>
              <a:rPr lang="en-IN" sz="2667" dirty="0">
                <a:solidFill>
                  <a:srgbClr val="000000"/>
                </a:solidFill>
                <a:latin typeface="Garamond"/>
                <a:ea typeface="Garamond"/>
                <a:cs typeface="Garamond"/>
                <a:sym typeface="Garamond"/>
              </a:rPr>
              <a:t>Hypothesis Definition:</a:t>
            </a:r>
            <a:endParaRPr sz="1867" dirty="0">
              <a:solidFill>
                <a:srgbClr val="000000"/>
              </a:solidFill>
              <a:latin typeface="Arial"/>
              <a:ea typeface="Arial"/>
              <a:cs typeface="Arial"/>
              <a:sym typeface="Arial"/>
            </a:endParaRPr>
          </a:p>
          <a:p>
            <a:pPr>
              <a:buClr>
                <a:srgbClr val="000000"/>
              </a:buClr>
              <a:buSzPts val="2000"/>
            </a:pPr>
            <a:r>
              <a:rPr lang="en-IN" sz="2667" b="1" dirty="0">
                <a:solidFill>
                  <a:srgbClr val="000000"/>
                </a:solidFill>
                <a:latin typeface="Garamond"/>
                <a:ea typeface="Garamond"/>
                <a:cs typeface="Garamond"/>
                <a:sym typeface="Garamond"/>
              </a:rPr>
              <a:t>Null Hypothesis:</a:t>
            </a:r>
            <a:r>
              <a:rPr lang="en-IN" sz="2667" dirty="0">
                <a:solidFill>
                  <a:srgbClr val="000000"/>
                </a:solidFill>
                <a:latin typeface="Garamond"/>
                <a:ea typeface="Garamond"/>
                <a:cs typeface="Garamond"/>
                <a:sym typeface="Garamond"/>
              </a:rPr>
              <a:t> p1 - p2 = 0</a:t>
            </a:r>
            <a:br>
              <a:rPr lang="en-IN" sz="2667" dirty="0">
                <a:solidFill>
                  <a:srgbClr val="000000"/>
                </a:solidFill>
                <a:latin typeface="Garamond"/>
                <a:ea typeface="Garamond"/>
                <a:cs typeface="Garamond"/>
                <a:sym typeface="Garamond"/>
              </a:rPr>
            </a:br>
            <a:r>
              <a:rPr lang="en-IN" sz="2667" b="1" dirty="0">
                <a:solidFill>
                  <a:srgbClr val="000000"/>
                </a:solidFill>
                <a:latin typeface="Garamond"/>
                <a:ea typeface="Garamond"/>
                <a:cs typeface="Garamond"/>
                <a:sym typeface="Garamond"/>
              </a:rPr>
              <a:t>Alternative Hypothesis:</a:t>
            </a:r>
            <a:r>
              <a:rPr lang="en-IN" sz="2667" dirty="0">
                <a:solidFill>
                  <a:srgbClr val="000000"/>
                </a:solidFill>
                <a:latin typeface="Garamond"/>
                <a:ea typeface="Garamond"/>
                <a:cs typeface="Garamond"/>
                <a:sym typeface="Garamond"/>
              </a:rPr>
              <a:t> p1 -p2 ≠ 0</a:t>
            </a:r>
            <a:endParaRPr sz="2667" dirty="0">
              <a:solidFill>
                <a:srgbClr val="000000"/>
              </a:solidFill>
              <a:latin typeface="Garamond"/>
              <a:ea typeface="Garamond"/>
              <a:cs typeface="Garamond"/>
              <a:sym typeface="Garamond"/>
            </a:endParaRPr>
          </a:p>
        </p:txBody>
      </p:sp>
    </p:spTree>
    <p:extLst>
      <p:ext uri="{BB962C8B-B14F-4D97-AF65-F5344CB8AC3E}">
        <p14:creationId xmlns:p14="http://schemas.microsoft.com/office/powerpoint/2010/main" val="1846448228"/>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354;p34">
            <a:extLst>
              <a:ext uri="{FF2B5EF4-FFF2-40B4-BE49-F238E27FC236}">
                <a16:creationId xmlns:a16="http://schemas.microsoft.com/office/drawing/2014/main" id="{F4127F25-AF77-6135-F270-99E22D749981}"/>
              </a:ext>
            </a:extLst>
          </p:cNvPr>
          <p:cNvSpPr/>
          <p:nvPr/>
        </p:nvSpPr>
        <p:spPr>
          <a:xfrm>
            <a:off x="143339" y="289679"/>
            <a:ext cx="11277600" cy="6279550"/>
          </a:xfrm>
          <a:prstGeom prst="rect">
            <a:avLst/>
          </a:prstGeom>
          <a:noFill/>
          <a:ln>
            <a:noFill/>
          </a:ln>
        </p:spPr>
        <p:txBody>
          <a:bodyPr spcFirstLastPara="1" wrap="square" lIns="121900" tIns="60933" rIns="121900" bIns="60933" anchor="t" anchorCtr="0">
            <a:spAutoFit/>
          </a:bodyPr>
          <a:lstStyle/>
          <a:p>
            <a:pPr>
              <a:buClr>
                <a:srgbClr val="000000"/>
              </a:buClr>
              <a:buSzPts val="2000"/>
            </a:pPr>
            <a:r>
              <a:rPr lang="en-IN" sz="2667" dirty="0">
                <a:solidFill>
                  <a:srgbClr val="292929"/>
                </a:solidFill>
                <a:latin typeface="Garamond"/>
                <a:ea typeface="Garamond"/>
                <a:cs typeface="Garamond"/>
                <a:sym typeface="Garamond"/>
              </a:rPr>
              <a:t>The difference in population proportion needs </a:t>
            </a:r>
            <a:r>
              <a:rPr lang="en-IN" sz="2667" b="1" u="sng" dirty="0">
                <a:solidFill>
                  <a:srgbClr val="000000"/>
                </a:solidFill>
                <a:latin typeface="Garamond"/>
                <a:ea typeface="Garamond"/>
                <a:cs typeface="Garamond"/>
                <a:sym typeface="Garamond"/>
                <a:hlinkClick r:id="rId2">
                  <a:extLst>
                    <a:ext uri="{A12FA001-AC4F-418D-AE19-62706E023703}">
                      <ahyp:hlinkClr xmlns:ahyp="http://schemas.microsoft.com/office/drawing/2018/hyperlinkcolor" val="tx"/>
                    </a:ext>
                  </a:extLst>
                </a:hlinkClick>
              </a:rPr>
              <a:t>t-test</a:t>
            </a:r>
            <a:r>
              <a:rPr lang="en-IN" sz="2667" dirty="0">
                <a:solidFill>
                  <a:srgbClr val="292929"/>
                </a:solidFill>
                <a:latin typeface="Garamond"/>
                <a:ea typeface="Garamond"/>
                <a:cs typeface="Garamond"/>
                <a:sym typeface="Garamond"/>
              </a:rPr>
              <a:t>. Also, the population follows a binomial distribution here. We can just pass on the two population quantities with the appropriate binomial distribution parameters to the t-test function</a:t>
            </a:r>
            <a:endParaRPr sz="1867" dirty="0">
              <a:solidFill>
                <a:srgbClr val="000000"/>
              </a:solidFill>
              <a:latin typeface="Arial"/>
              <a:ea typeface="Arial"/>
              <a:cs typeface="Arial"/>
              <a:sym typeface="Arial"/>
            </a:endParaRPr>
          </a:p>
          <a:p>
            <a:pPr>
              <a:buClr>
                <a:srgbClr val="000000"/>
              </a:buClr>
              <a:buSzPts val="2000"/>
            </a:pPr>
            <a:endParaRPr sz="2667" dirty="0">
              <a:solidFill>
                <a:srgbClr val="292929"/>
              </a:solidFill>
              <a:latin typeface="Garamond"/>
              <a:ea typeface="Garamond"/>
              <a:cs typeface="Garamond"/>
              <a:sym typeface="Garamond"/>
            </a:endParaRPr>
          </a:p>
          <a:p>
            <a:pPr>
              <a:buClr>
                <a:srgbClr val="000000"/>
              </a:buClr>
              <a:buSzPts val="2000"/>
            </a:pPr>
            <a:endParaRPr sz="2667" dirty="0">
              <a:solidFill>
                <a:srgbClr val="292929"/>
              </a:solidFill>
              <a:latin typeface="Garamond"/>
              <a:ea typeface="Garamond"/>
              <a:cs typeface="Garamond"/>
              <a:sym typeface="Garamond"/>
            </a:endParaRPr>
          </a:p>
          <a:p>
            <a:pPr>
              <a:buClr>
                <a:srgbClr val="000000"/>
              </a:buClr>
              <a:buSzPts val="2000"/>
            </a:pPr>
            <a:r>
              <a:rPr lang="en-IN" sz="2667" dirty="0">
                <a:solidFill>
                  <a:srgbClr val="000000"/>
                </a:solidFill>
                <a:latin typeface="Garamond"/>
                <a:ea typeface="Garamond"/>
                <a:cs typeface="Garamond"/>
                <a:sym typeface="Garamond"/>
              </a:rPr>
              <a:t>We can use the ttest_ind() function from Statsmodels. </a:t>
            </a:r>
            <a:endParaRPr sz="1867" dirty="0">
              <a:solidFill>
                <a:srgbClr val="000000"/>
              </a:solidFill>
              <a:latin typeface="Arial"/>
              <a:ea typeface="Arial"/>
              <a:cs typeface="Arial"/>
              <a:sym typeface="Arial"/>
            </a:endParaRPr>
          </a:p>
          <a:p>
            <a:pPr>
              <a:buClr>
                <a:srgbClr val="000000"/>
              </a:buClr>
              <a:buSzPts val="2000"/>
            </a:pPr>
            <a:r>
              <a:rPr lang="en-IN" sz="2667" dirty="0">
                <a:solidFill>
                  <a:srgbClr val="000000"/>
                </a:solidFill>
                <a:latin typeface="Garamond"/>
                <a:ea typeface="Garamond"/>
                <a:cs typeface="Garamond"/>
                <a:sym typeface="Garamond"/>
              </a:rPr>
              <a:t>The function returns three values: (a) test statistic, (b) p-value of the t-test, and (c) degrees of freedom used in the t-test</a:t>
            </a:r>
            <a:endParaRPr sz="1867" dirty="0">
              <a:solidFill>
                <a:srgbClr val="000000"/>
              </a:solidFill>
              <a:latin typeface="Arial"/>
              <a:ea typeface="Arial"/>
              <a:cs typeface="Arial"/>
              <a:sym typeface="Arial"/>
            </a:endParaRPr>
          </a:p>
          <a:p>
            <a:pPr>
              <a:buClr>
                <a:srgbClr val="000000"/>
              </a:buClr>
              <a:buSzPts val="2000"/>
            </a:pPr>
            <a:endParaRPr sz="2667" dirty="0">
              <a:solidFill>
                <a:srgbClr val="000000"/>
              </a:solidFill>
              <a:latin typeface="Garamond"/>
              <a:ea typeface="Garamond"/>
              <a:cs typeface="Garamond"/>
              <a:sym typeface="Garamond"/>
            </a:endParaRPr>
          </a:p>
          <a:p>
            <a:pPr>
              <a:buClr>
                <a:srgbClr val="000000"/>
              </a:buClr>
              <a:buSzPts val="2000"/>
            </a:pPr>
            <a:r>
              <a:rPr lang="en-IN" sz="2667" dirty="0">
                <a:solidFill>
                  <a:srgbClr val="000000"/>
                </a:solidFill>
                <a:latin typeface="Garamond"/>
                <a:ea typeface="Garamond"/>
                <a:cs typeface="Garamond"/>
                <a:sym typeface="Garamond"/>
              </a:rPr>
              <a:t>Data Given:</a:t>
            </a:r>
            <a:endParaRPr sz="1867" dirty="0">
              <a:solidFill>
                <a:srgbClr val="000000"/>
              </a:solidFill>
              <a:latin typeface="Arial"/>
              <a:ea typeface="Arial"/>
              <a:cs typeface="Arial"/>
              <a:sym typeface="Arial"/>
            </a:endParaRPr>
          </a:p>
          <a:p>
            <a:pPr>
              <a:buClr>
                <a:srgbClr val="000000"/>
              </a:buClr>
              <a:buSzPts val="2000"/>
            </a:pPr>
            <a:r>
              <a:rPr lang="en-IN" sz="2667" dirty="0">
                <a:solidFill>
                  <a:srgbClr val="000000"/>
                </a:solidFill>
                <a:latin typeface="Garamond"/>
                <a:ea typeface="Garamond"/>
                <a:cs typeface="Garamond"/>
                <a:sym typeface="Garamond"/>
              </a:rPr>
              <a:t>n1 = 247</a:t>
            </a:r>
            <a:br>
              <a:rPr lang="en-IN" sz="2667" dirty="0">
                <a:solidFill>
                  <a:srgbClr val="000000"/>
                </a:solidFill>
                <a:latin typeface="Garamond"/>
                <a:ea typeface="Garamond"/>
                <a:cs typeface="Garamond"/>
                <a:sym typeface="Garamond"/>
              </a:rPr>
            </a:br>
            <a:r>
              <a:rPr lang="en-IN" sz="2667" dirty="0">
                <a:solidFill>
                  <a:srgbClr val="000000"/>
                </a:solidFill>
                <a:latin typeface="Garamond"/>
                <a:ea typeface="Garamond"/>
                <a:cs typeface="Garamond"/>
                <a:sym typeface="Garamond"/>
              </a:rPr>
              <a:t>p1 = .37</a:t>
            </a:r>
            <a:br>
              <a:rPr lang="en-IN" sz="2667" dirty="0">
                <a:solidFill>
                  <a:srgbClr val="000000"/>
                </a:solidFill>
                <a:latin typeface="Garamond"/>
                <a:ea typeface="Garamond"/>
                <a:cs typeface="Garamond"/>
                <a:sym typeface="Garamond"/>
              </a:rPr>
            </a:br>
            <a:br>
              <a:rPr lang="en-IN" sz="2667" dirty="0">
                <a:solidFill>
                  <a:srgbClr val="000000"/>
                </a:solidFill>
                <a:latin typeface="Garamond"/>
                <a:ea typeface="Garamond"/>
                <a:cs typeface="Garamond"/>
                <a:sym typeface="Garamond"/>
              </a:rPr>
            </a:br>
            <a:r>
              <a:rPr lang="en-IN" sz="2667" dirty="0">
                <a:solidFill>
                  <a:srgbClr val="000000"/>
                </a:solidFill>
                <a:latin typeface="Garamond"/>
                <a:ea typeface="Garamond"/>
                <a:cs typeface="Garamond"/>
                <a:sym typeface="Garamond"/>
              </a:rPr>
              <a:t>n2 = 308</a:t>
            </a:r>
            <a:br>
              <a:rPr lang="en-IN" sz="2667" dirty="0">
                <a:solidFill>
                  <a:srgbClr val="000000"/>
                </a:solidFill>
                <a:latin typeface="Garamond"/>
                <a:ea typeface="Garamond"/>
                <a:cs typeface="Garamond"/>
                <a:sym typeface="Garamond"/>
              </a:rPr>
            </a:br>
            <a:r>
              <a:rPr lang="en-IN" sz="2667" dirty="0">
                <a:solidFill>
                  <a:srgbClr val="000000"/>
                </a:solidFill>
                <a:latin typeface="Garamond"/>
                <a:ea typeface="Garamond"/>
                <a:cs typeface="Garamond"/>
                <a:sym typeface="Garamond"/>
              </a:rPr>
              <a:t>p2 = .39</a:t>
            </a:r>
            <a:endParaRPr sz="2667" dirty="0">
              <a:solidFill>
                <a:srgbClr val="000000"/>
              </a:solidFill>
              <a:latin typeface="Garamond"/>
              <a:ea typeface="Garamond"/>
              <a:cs typeface="Garamond"/>
              <a:sym typeface="Garamond"/>
            </a:endParaRPr>
          </a:p>
        </p:txBody>
      </p:sp>
    </p:spTree>
    <p:extLst>
      <p:ext uri="{BB962C8B-B14F-4D97-AF65-F5344CB8AC3E}">
        <p14:creationId xmlns:p14="http://schemas.microsoft.com/office/powerpoint/2010/main" val="309299998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
          <p:cNvSpPr txBox="1"/>
          <p:nvPr/>
        </p:nvSpPr>
        <p:spPr>
          <a:xfrm>
            <a:off x="307460" y="1920895"/>
            <a:ext cx="11761425" cy="30931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4500" b="0" i="0" u="none" strike="noStrike" cap="none">
                <a:solidFill>
                  <a:srgbClr val="1F3864"/>
                </a:solidFill>
                <a:latin typeface="Garamond"/>
                <a:ea typeface="Garamond"/>
                <a:cs typeface="Garamond"/>
                <a:sym typeface="Garamond"/>
              </a:rPr>
              <a:t>Exploratory Data Analysis-1 (EDA-1)</a:t>
            </a:r>
            <a:endParaRPr/>
          </a:p>
          <a:p>
            <a:pPr marL="914400" marR="0" lvl="1" indent="-457200" algn="l" rtl="0">
              <a:spcBef>
                <a:spcPts val="0"/>
              </a:spcBef>
              <a:spcAft>
                <a:spcPts val="0"/>
              </a:spcAft>
              <a:buClr>
                <a:srgbClr val="1F3864"/>
              </a:buClr>
              <a:buSzPts val="3000"/>
              <a:buFont typeface="Arial"/>
              <a:buChar char="•"/>
            </a:pPr>
            <a:r>
              <a:rPr lang="en-IN" sz="3000" b="0" i="0" u="none" strike="noStrike" cap="none">
                <a:solidFill>
                  <a:srgbClr val="1F3864"/>
                </a:solidFill>
                <a:latin typeface="Garamond"/>
                <a:ea typeface="Garamond"/>
                <a:cs typeface="Garamond"/>
                <a:sym typeface="Garamond"/>
              </a:rPr>
              <a:t>Data Cleaning,</a:t>
            </a:r>
            <a:endParaRPr/>
          </a:p>
          <a:p>
            <a:pPr marL="914400" marR="0" lvl="1" indent="-457200" algn="l" rtl="0">
              <a:spcBef>
                <a:spcPts val="0"/>
              </a:spcBef>
              <a:spcAft>
                <a:spcPts val="0"/>
              </a:spcAft>
              <a:buClr>
                <a:srgbClr val="1F3864"/>
              </a:buClr>
              <a:buSzPts val="3000"/>
              <a:buFont typeface="Arial"/>
              <a:buChar char="•"/>
            </a:pPr>
            <a:r>
              <a:rPr lang="en-IN" sz="3000" b="0" i="0" u="none" strike="noStrike" cap="none">
                <a:solidFill>
                  <a:srgbClr val="1F3864"/>
                </a:solidFill>
                <a:latin typeface="Garamond"/>
                <a:ea typeface="Garamond"/>
                <a:cs typeface="Garamond"/>
                <a:sym typeface="Garamond"/>
              </a:rPr>
              <a:t>Imputation Techniques,</a:t>
            </a:r>
            <a:endParaRPr/>
          </a:p>
          <a:p>
            <a:pPr marL="914400" marR="0" lvl="1" indent="-457200" algn="l" rtl="0">
              <a:spcBef>
                <a:spcPts val="0"/>
              </a:spcBef>
              <a:spcAft>
                <a:spcPts val="0"/>
              </a:spcAft>
              <a:buClr>
                <a:srgbClr val="1F3864"/>
              </a:buClr>
              <a:buSzPts val="3000"/>
              <a:buFont typeface="Arial"/>
              <a:buChar char="•"/>
            </a:pPr>
            <a:r>
              <a:rPr lang="en-IN" sz="3000" b="0" i="0" u="none" strike="noStrike" cap="none">
                <a:solidFill>
                  <a:srgbClr val="1F3864"/>
                </a:solidFill>
                <a:latin typeface="Garamond"/>
                <a:ea typeface="Garamond"/>
                <a:cs typeface="Garamond"/>
                <a:sym typeface="Garamond"/>
              </a:rPr>
              <a:t>Data Analysis and Visualization(Scatter Diagram, Correlation Analysis),</a:t>
            </a:r>
            <a:endParaRPr/>
          </a:p>
          <a:p>
            <a:pPr marL="914400" marR="0" lvl="1" indent="-457200" algn="l" rtl="0">
              <a:spcBef>
                <a:spcPts val="0"/>
              </a:spcBef>
              <a:spcAft>
                <a:spcPts val="0"/>
              </a:spcAft>
              <a:buClr>
                <a:srgbClr val="1F3864"/>
              </a:buClr>
              <a:buSzPts val="3000"/>
              <a:buFont typeface="Arial"/>
              <a:buChar char="•"/>
            </a:pPr>
            <a:r>
              <a:rPr lang="en-IN" sz="3000" b="0" i="0" u="none" strike="noStrike" cap="none">
                <a:solidFill>
                  <a:srgbClr val="1F3864"/>
                </a:solidFill>
                <a:latin typeface="Garamond"/>
                <a:ea typeface="Garamond"/>
                <a:cs typeface="Garamond"/>
                <a:sym typeface="Garamond"/>
              </a:rPr>
              <a:t>Transformations </a:t>
            </a:r>
            <a:endParaRPr/>
          </a:p>
          <a:p>
            <a:pPr marL="914400" marR="0" lvl="1" indent="-457200" algn="l" rtl="0">
              <a:spcBef>
                <a:spcPts val="0"/>
              </a:spcBef>
              <a:spcAft>
                <a:spcPts val="0"/>
              </a:spcAft>
              <a:buClr>
                <a:srgbClr val="1F3864"/>
              </a:buClr>
              <a:buSzPts val="3000"/>
              <a:buFont typeface="Arial"/>
              <a:buChar char="•"/>
            </a:pPr>
            <a:r>
              <a:rPr lang="en-IN" sz="3000" b="0" i="0" u="none" strike="noStrike" cap="none">
                <a:solidFill>
                  <a:srgbClr val="1F3864"/>
                </a:solidFill>
                <a:latin typeface="Garamond"/>
                <a:ea typeface="Garamond"/>
                <a:cs typeface="Garamond"/>
                <a:sym typeface="Garamond"/>
              </a:rPr>
              <a:t>Auto EDA libraries</a:t>
            </a:r>
            <a:endParaRPr sz="3000" b="0" i="0" u="none" strike="noStrike" cap="none">
              <a:solidFill>
                <a:srgbClr val="1F3864"/>
              </a:solidFill>
              <a:latin typeface="Garamond"/>
              <a:ea typeface="Garamond"/>
              <a:cs typeface="Garamond"/>
              <a:sym typeface="Garamond"/>
            </a:endParaRPr>
          </a:p>
        </p:txBody>
      </p:sp>
    </p:spTree>
    <p:extLst>
      <p:ext uri="{BB962C8B-B14F-4D97-AF65-F5344CB8AC3E}">
        <p14:creationId xmlns:p14="http://schemas.microsoft.com/office/powerpoint/2010/main" val="544954182"/>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
          <p:cNvSpPr txBox="1"/>
          <p:nvPr/>
        </p:nvSpPr>
        <p:spPr>
          <a:xfrm>
            <a:off x="307460" y="1920895"/>
            <a:ext cx="11761425" cy="309315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4500" b="0" i="0" u="none" strike="noStrike" kern="1200" cap="none" spc="0" normalizeH="0" baseline="0" noProof="0">
                <a:ln>
                  <a:noFill/>
                </a:ln>
                <a:solidFill>
                  <a:srgbClr val="1F3864"/>
                </a:solidFill>
                <a:effectLst/>
                <a:uLnTx/>
                <a:uFillTx/>
                <a:latin typeface="Garamond"/>
                <a:ea typeface="Garamond"/>
                <a:cs typeface="Garamond"/>
                <a:sym typeface="Garamond"/>
              </a:rPr>
              <a:t>Exploratory Data Analysis-1 (EDA-1)</a:t>
            </a: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a:p>
            <a:pPr marL="914400" marR="0" lvl="1" indent="-457200" algn="l" defTabSz="914400" rtl="0" eaLnBrk="1" fontAlgn="auto" latinLnBrk="0" hangingPunct="1">
              <a:lnSpc>
                <a:spcPct val="100000"/>
              </a:lnSpc>
              <a:spcBef>
                <a:spcPts val="0"/>
              </a:spcBef>
              <a:spcAft>
                <a:spcPts val="0"/>
              </a:spcAft>
              <a:buClr>
                <a:srgbClr val="1F3864"/>
              </a:buClr>
              <a:buSzPts val="3000"/>
              <a:buFont typeface="Arial"/>
              <a:buChar char="•"/>
              <a:tabLst/>
              <a:defRPr/>
            </a:pPr>
            <a:r>
              <a:rPr kumimoji="0" lang="en-IN" sz="3000" b="0" i="0" u="none" strike="noStrike" kern="1200" cap="none" spc="0" normalizeH="0" baseline="0" noProof="0">
                <a:ln>
                  <a:noFill/>
                </a:ln>
                <a:solidFill>
                  <a:srgbClr val="1F3864"/>
                </a:solidFill>
                <a:effectLst/>
                <a:uLnTx/>
                <a:uFillTx/>
                <a:latin typeface="Garamond"/>
                <a:ea typeface="Garamond"/>
                <a:cs typeface="Garamond"/>
                <a:sym typeface="Garamond"/>
              </a:rPr>
              <a:t>Data Cleaning,</a:t>
            </a: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a:p>
            <a:pPr marL="914400" marR="0" lvl="1" indent="-457200" algn="l" defTabSz="914400" rtl="0" eaLnBrk="1" fontAlgn="auto" latinLnBrk="0" hangingPunct="1">
              <a:lnSpc>
                <a:spcPct val="100000"/>
              </a:lnSpc>
              <a:spcBef>
                <a:spcPts val="0"/>
              </a:spcBef>
              <a:spcAft>
                <a:spcPts val="0"/>
              </a:spcAft>
              <a:buClr>
                <a:srgbClr val="1F3864"/>
              </a:buClr>
              <a:buSzPts val="3000"/>
              <a:buFont typeface="Arial"/>
              <a:buChar char="•"/>
              <a:tabLst/>
              <a:defRPr/>
            </a:pPr>
            <a:r>
              <a:rPr kumimoji="0" lang="en-IN" sz="3000" b="0" i="0" u="none" strike="noStrike" kern="1200" cap="none" spc="0" normalizeH="0" baseline="0" noProof="0">
                <a:ln>
                  <a:noFill/>
                </a:ln>
                <a:solidFill>
                  <a:srgbClr val="1F3864"/>
                </a:solidFill>
                <a:effectLst/>
                <a:uLnTx/>
                <a:uFillTx/>
                <a:latin typeface="Garamond"/>
                <a:ea typeface="Garamond"/>
                <a:cs typeface="Garamond"/>
                <a:sym typeface="Garamond"/>
              </a:rPr>
              <a:t>Imputation Techniques,</a:t>
            </a: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a:p>
            <a:pPr marL="914400" marR="0" lvl="1" indent="-457200" algn="l" defTabSz="914400" rtl="0" eaLnBrk="1" fontAlgn="auto" latinLnBrk="0" hangingPunct="1">
              <a:lnSpc>
                <a:spcPct val="100000"/>
              </a:lnSpc>
              <a:spcBef>
                <a:spcPts val="0"/>
              </a:spcBef>
              <a:spcAft>
                <a:spcPts val="0"/>
              </a:spcAft>
              <a:buClr>
                <a:srgbClr val="1F3864"/>
              </a:buClr>
              <a:buSzPts val="3000"/>
              <a:buFont typeface="Arial"/>
              <a:buChar char="•"/>
              <a:tabLst/>
              <a:defRPr/>
            </a:pPr>
            <a:r>
              <a:rPr kumimoji="0" lang="en-IN" sz="3000" b="0" i="0" u="none" strike="noStrike" kern="1200" cap="none" spc="0" normalizeH="0" baseline="0" noProof="0">
                <a:ln>
                  <a:noFill/>
                </a:ln>
                <a:solidFill>
                  <a:srgbClr val="1F3864"/>
                </a:solidFill>
                <a:effectLst/>
                <a:uLnTx/>
                <a:uFillTx/>
                <a:latin typeface="Garamond"/>
                <a:ea typeface="Garamond"/>
                <a:cs typeface="Garamond"/>
                <a:sym typeface="Garamond"/>
              </a:rPr>
              <a:t>Data Analysis and Visualization(Scatter Diagram, Correlation Analysis),</a:t>
            </a: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a:p>
            <a:pPr marL="914400" marR="0" lvl="1" indent="-457200" algn="l" defTabSz="914400" rtl="0" eaLnBrk="1" fontAlgn="auto" latinLnBrk="0" hangingPunct="1">
              <a:lnSpc>
                <a:spcPct val="100000"/>
              </a:lnSpc>
              <a:spcBef>
                <a:spcPts val="0"/>
              </a:spcBef>
              <a:spcAft>
                <a:spcPts val="0"/>
              </a:spcAft>
              <a:buClr>
                <a:srgbClr val="1F3864"/>
              </a:buClr>
              <a:buSzPts val="3000"/>
              <a:buFont typeface="Arial"/>
              <a:buChar char="•"/>
              <a:tabLst/>
              <a:defRPr/>
            </a:pPr>
            <a:r>
              <a:rPr kumimoji="0" lang="en-IN" sz="3000" b="0" i="0" u="none" strike="noStrike" kern="1200" cap="none" spc="0" normalizeH="0" baseline="0" noProof="0">
                <a:ln>
                  <a:noFill/>
                </a:ln>
                <a:solidFill>
                  <a:srgbClr val="1F3864"/>
                </a:solidFill>
                <a:effectLst/>
                <a:uLnTx/>
                <a:uFillTx/>
                <a:latin typeface="Garamond"/>
                <a:ea typeface="Garamond"/>
                <a:cs typeface="Garamond"/>
                <a:sym typeface="Garamond"/>
              </a:rPr>
              <a:t>Transformations </a:t>
            </a: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a:p>
            <a:pPr marL="914400" marR="0" lvl="1" indent="-457200" algn="l" defTabSz="914400" rtl="0" eaLnBrk="1" fontAlgn="auto" latinLnBrk="0" hangingPunct="1">
              <a:lnSpc>
                <a:spcPct val="100000"/>
              </a:lnSpc>
              <a:spcBef>
                <a:spcPts val="0"/>
              </a:spcBef>
              <a:spcAft>
                <a:spcPts val="0"/>
              </a:spcAft>
              <a:buClr>
                <a:srgbClr val="1F3864"/>
              </a:buClr>
              <a:buSzPts val="3000"/>
              <a:buFont typeface="Arial"/>
              <a:buChar char="•"/>
              <a:tabLst/>
              <a:defRPr/>
            </a:pPr>
            <a:r>
              <a:rPr kumimoji="0" lang="en-IN" sz="3000" b="0" i="0" u="none" strike="noStrike" kern="1200" cap="none" spc="0" normalizeH="0" baseline="0" noProof="0">
                <a:ln>
                  <a:noFill/>
                </a:ln>
                <a:solidFill>
                  <a:srgbClr val="1F3864"/>
                </a:solidFill>
                <a:effectLst/>
                <a:uLnTx/>
                <a:uFillTx/>
                <a:latin typeface="Garamond"/>
                <a:ea typeface="Garamond"/>
                <a:cs typeface="Garamond"/>
                <a:sym typeface="Garamond"/>
              </a:rPr>
              <a:t>Auto EDA libraries</a:t>
            </a:r>
            <a:endParaRPr kumimoji="0" sz="3000" b="0" i="0" u="none" strike="noStrike" kern="1200" cap="none" spc="0" normalizeH="0" baseline="0" noProof="0">
              <a:ln>
                <a:noFill/>
              </a:ln>
              <a:solidFill>
                <a:srgbClr val="1F3864"/>
              </a:solidFill>
              <a:effectLst/>
              <a:uLnTx/>
              <a:uFillTx/>
              <a:latin typeface="Garamond"/>
              <a:ea typeface="Garamond"/>
              <a:cs typeface="Garamond"/>
              <a:sym typeface="Garamond"/>
            </a:endParaRPr>
          </a:p>
        </p:txBody>
      </p:sp>
    </p:spTree>
    <p:extLst>
      <p:ext uri="{BB962C8B-B14F-4D97-AF65-F5344CB8AC3E}">
        <p14:creationId xmlns:p14="http://schemas.microsoft.com/office/powerpoint/2010/main" val="3323190398"/>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2"/>
          <p:cNvSpPr txBox="1">
            <a:spLocks noGrp="1"/>
          </p:cNvSpPr>
          <p:nvPr>
            <p:ph type="title"/>
          </p:nvPr>
        </p:nvSpPr>
        <p:spPr>
          <a:xfrm>
            <a:off x="0" y="1"/>
            <a:ext cx="1633728" cy="890016"/>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FF6700"/>
              </a:buClr>
              <a:buSzPts val="4500"/>
              <a:buFont typeface="Garamond"/>
              <a:buNone/>
            </a:pPr>
            <a:r>
              <a:rPr lang="en-IN" sz="4500">
                <a:solidFill>
                  <a:srgbClr val="FF6700"/>
                </a:solidFill>
              </a:rPr>
              <a:t>EDA</a:t>
            </a:r>
            <a:endParaRPr/>
          </a:p>
        </p:txBody>
      </p:sp>
      <p:sp>
        <p:nvSpPr>
          <p:cNvPr id="95" name="Google Shape;95;p2"/>
          <p:cNvSpPr/>
          <p:nvPr/>
        </p:nvSpPr>
        <p:spPr>
          <a:xfrm>
            <a:off x="109728" y="1896886"/>
            <a:ext cx="11277600" cy="2346348"/>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2500" b="0" i="0" u="none" strike="noStrike" kern="1200" cap="none" spc="0" normalizeH="0" baseline="0" noProof="0">
                <a:ln>
                  <a:noFill/>
                </a:ln>
                <a:solidFill>
                  <a:srgbClr val="2F5496"/>
                </a:solidFill>
                <a:effectLst/>
                <a:uLnTx/>
                <a:uFillTx/>
                <a:latin typeface="Garamond"/>
                <a:ea typeface="Garamond"/>
                <a:cs typeface="Garamond"/>
                <a:sym typeface="Garamond"/>
              </a:rPr>
              <a:t>1) </a:t>
            </a:r>
            <a:r>
              <a:rPr kumimoji="0" lang="en-IN" sz="2500" b="1" i="0" u="none" strike="noStrike" kern="1200" cap="none" spc="0" normalizeH="0" baseline="0" noProof="0">
                <a:ln>
                  <a:noFill/>
                </a:ln>
                <a:solidFill>
                  <a:srgbClr val="2F5496"/>
                </a:solidFill>
                <a:effectLst/>
                <a:uLnTx/>
                <a:uFillTx/>
                <a:latin typeface="Garamond"/>
                <a:ea typeface="Garamond"/>
                <a:cs typeface="Garamond"/>
                <a:sym typeface="Garamond"/>
              </a:rPr>
              <a:t>Describe a dataset</a:t>
            </a:r>
            <a:r>
              <a:rPr kumimoji="0" lang="en-IN" sz="2500" b="0" i="0" u="none" strike="noStrike" kern="1200" cap="none" spc="0" normalizeH="0" baseline="0" noProof="0">
                <a:ln>
                  <a:noFill/>
                </a:ln>
                <a:solidFill>
                  <a:srgbClr val="2F5496"/>
                </a:solidFill>
                <a:effectLst/>
                <a:uLnTx/>
                <a:uFillTx/>
                <a:latin typeface="Garamond"/>
                <a:ea typeface="Garamond"/>
                <a:cs typeface="Garamond"/>
                <a:sym typeface="Garamond"/>
              </a:rPr>
              <a:t>: Number of rows/columns, missing data, data types, preview.</a:t>
            </a: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2500" b="0" i="0" u="none" strike="noStrike" kern="1200" cap="none" spc="0" normalizeH="0" baseline="0" noProof="0">
                <a:ln>
                  <a:noFill/>
                </a:ln>
                <a:solidFill>
                  <a:srgbClr val="2F5496"/>
                </a:solidFill>
                <a:effectLst/>
                <a:uLnTx/>
                <a:uFillTx/>
                <a:latin typeface="Garamond"/>
                <a:ea typeface="Garamond"/>
                <a:cs typeface="Garamond"/>
                <a:sym typeface="Garamond"/>
              </a:rPr>
              <a:t>2) </a:t>
            </a:r>
            <a:r>
              <a:rPr kumimoji="0" lang="en-IN" sz="2500" b="1" i="0" u="none" strike="noStrike" kern="1200" cap="none" spc="0" normalizeH="0" baseline="0" noProof="0">
                <a:ln>
                  <a:noFill/>
                </a:ln>
                <a:solidFill>
                  <a:srgbClr val="2F5496"/>
                </a:solidFill>
                <a:effectLst/>
                <a:uLnTx/>
                <a:uFillTx/>
                <a:latin typeface="Garamond"/>
                <a:ea typeface="Garamond"/>
                <a:cs typeface="Garamond"/>
                <a:sym typeface="Garamond"/>
              </a:rPr>
              <a:t>Clean data : </a:t>
            </a:r>
            <a:r>
              <a:rPr kumimoji="0" lang="en-IN" sz="2500" b="0" i="0" u="none" strike="noStrike" kern="1200" cap="none" spc="0" normalizeH="0" baseline="0" noProof="0">
                <a:ln>
                  <a:noFill/>
                </a:ln>
                <a:solidFill>
                  <a:srgbClr val="2F5496"/>
                </a:solidFill>
                <a:effectLst/>
                <a:uLnTx/>
                <a:uFillTx/>
                <a:latin typeface="Garamond"/>
                <a:ea typeface="Garamond"/>
                <a:cs typeface="Garamond"/>
                <a:sym typeface="Garamond"/>
              </a:rPr>
              <a:t>Handle missing data, invalid data types, incorrect values and outliers</a:t>
            </a: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2500" b="0" i="0" u="none" strike="noStrike" kern="1200" cap="none" spc="0" normalizeH="0" baseline="0" noProof="0">
                <a:ln>
                  <a:noFill/>
                </a:ln>
                <a:solidFill>
                  <a:srgbClr val="2F5496"/>
                </a:solidFill>
                <a:effectLst/>
                <a:uLnTx/>
                <a:uFillTx/>
                <a:latin typeface="Garamond"/>
                <a:ea typeface="Garamond"/>
                <a:cs typeface="Garamond"/>
                <a:sym typeface="Garamond"/>
              </a:rPr>
              <a:t>3) </a:t>
            </a:r>
            <a:r>
              <a:rPr kumimoji="0" lang="en-IN" sz="2500" b="1" i="0" u="none" strike="noStrike" kern="1200" cap="none" spc="0" normalizeH="0" baseline="0" noProof="0">
                <a:ln>
                  <a:noFill/>
                </a:ln>
                <a:solidFill>
                  <a:srgbClr val="2F5496"/>
                </a:solidFill>
                <a:effectLst/>
                <a:uLnTx/>
                <a:uFillTx/>
                <a:latin typeface="Garamond"/>
                <a:ea typeface="Garamond"/>
                <a:cs typeface="Garamond"/>
                <a:sym typeface="Garamond"/>
              </a:rPr>
              <a:t>Visualize data distributions: </a:t>
            </a:r>
            <a:r>
              <a:rPr kumimoji="0" lang="en-IN" sz="2500" b="0" i="0" u="none" strike="noStrike" kern="1200" cap="none" spc="0" normalizeH="0" baseline="0" noProof="0">
                <a:ln>
                  <a:noFill/>
                </a:ln>
                <a:solidFill>
                  <a:srgbClr val="2F5496"/>
                </a:solidFill>
                <a:effectLst/>
                <a:uLnTx/>
                <a:uFillTx/>
                <a:latin typeface="Garamond"/>
                <a:ea typeface="Garamond"/>
                <a:cs typeface="Garamond"/>
                <a:sym typeface="Garamond"/>
              </a:rPr>
              <a:t>Bar charts, histograms, box plots.</a:t>
            </a: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2500" b="0" i="0" u="none" strike="noStrike" kern="1200" cap="none" spc="0" normalizeH="0" baseline="0" noProof="0">
                <a:ln>
                  <a:noFill/>
                </a:ln>
                <a:solidFill>
                  <a:srgbClr val="2F5496"/>
                </a:solidFill>
                <a:effectLst/>
                <a:uLnTx/>
                <a:uFillTx/>
                <a:latin typeface="Garamond"/>
                <a:ea typeface="Garamond"/>
                <a:cs typeface="Garamond"/>
                <a:sym typeface="Garamond"/>
              </a:rPr>
              <a:t>4) </a:t>
            </a:r>
            <a:r>
              <a:rPr kumimoji="0" lang="en-IN" sz="2500" b="1" i="0" u="none" strike="noStrike" kern="1200" cap="none" spc="0" normalizeH="0" baseline="0" noProof="0">
                <a:ln>
                  <a:noFill/>
                </a:ln>
                <a:solidFill>
                  <a:srgbClr val="2F5496"/>
                </a:solidFill>
                <a:effectLst/>
                <a:uLnTx/>
                <a:uFillTx/>
                <a:latin typeface="Garamond"/>
                <a:ea typeface="Garamond"/>
                <a:cs typeface="Garamond"/>
                <a:sym typeface="Garamond"/>
              </a:rPr>
              <a:t>Calculate and visualize: C</a:t>
            </a:r>
            <a:r>
              <a:rPr kumimoji="0" lang="en-IN" sz="2500" b="0" i="0" u="none" strike="noStrike" kern="1200" cap="none" spc="0" normalizeH="0" baseline="0" noProof="0">
                <a:ln>
                  <a:noFill/>
                </a:ln>
                <a:solidFill>
                  <a:srgbClr val="2F5496"/>
                </a:solidFill>
                <a:effectLst/>
                <a:uLnTx/>
                <a:uFillTx/>
                <a:latin typeface="Garamond"/>
                <a:ea typeface="Garamond"/>
                <a:cs typeface="Garamond"/>
                <a:sym typeface="Garamond"/>
              </a:rPr>
              <a:t>orrelations (relationships) between variables, Heat map</a:t>
            </a:r>
            <a:endParaRPr kumimoji="0" sz="2500" b="0" i="0" u="none" strike="noStrike" kern="1200" cap="none" spc="0" normalizeH="0" baseline="0" noProof="0">
              <a:ln>
                <a:noFill/>
              </a:ln>
              <a:solidFill>
                <a:srgbClr val="2F5496"/>
              </a:solidFill>
              <a:effectLst/>
              <a:uLnTx/>
              <a:uFillTx/>
              <a:latin typeface="Garamond"/>
              <a:ea typeface="Garamond"/>
              <a:cs typeface="Garamond"/>
              <a:sym typeface="Garamond"/>
            </a:endParaRPr>
          </a:p>
        </p:txBody>
      </p:sp>
    </p:spTree>
    <p:extLst>
      <p:ext uri="{BB962C8B-B14F-4D97-AF65-F5344CB8AC3E}">
        <p14:creationId xmlns:p14="http://schemas.microsoft.com/office/powerpoint/2010/main" val="18200681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D2A92A-2B02-4F89-95FA-196B0B7D10EF}"/>
              </a:ext>
            </a:extLst>
          </p:cNvPr>
          <p:cNvSpPr>
            <a:spLocks noGrp="1"/>
          </p:cNvSpPr>
          <p:nvPr>
            <p:ph type="title"/>
          </p:nvPr>
        </p:nvSpPr>
        <p:spPr>
          <a:xfrm>
            <a:off x="0" y="2117"/>
            <a:ext cx="10972800" cy="878416"/>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tyle>
          <a:lnRef idx="2">
            <a:schemeClr val="accent3">
              <a:shade val="50000"/>
            </a:schemeClr>
          </a:lnRef>
          <a:fillRef idx="1">
            <a:schemeClr val="accent3"/>
          </a:fillRef>
          <a:effectRef idx="0">
            <a:schemeClr val="accent3"/>
          </a:effectRef>
          <a:fontRef idx="minor">
            <a:schemeClr val="lt1"/>
          </a:fontRef>
        </p:style>
        <p:txBody>
          <a:bodyPr rtlCol="0">
            <a:normAutofit/>
          </a:bodyPr>
          <a:lstStyle/>
          <a:p>
            <a:pPr>
              <a:defRPr/>
            </a:pPr>
            <a:r>
              <a:rPr lang="en-GB" sz="4267" dirty="0">
                <a:solidFill>
                  <a:schemeClr val="accent5">
                    <a:lumMod val="75000"/>
                  </a:schemeClr>
                </a:solidFill>
                <a:latin typeface="Times New Roman" pitchFamily="18" charset="0"/>
                <a:ea typeface="+mj-ea"/>
                <a:cs typeface="Times New Roman" pitchFamily="18" charset="0"/>
              </a:rPr>
              <a:t>Data Types – Continuous &amp; Discrete</a:t>
            </a:r>
            <a:endParaRPr lang="en-IN" sz="4267" dirty="0">
              <a:solidFill>
                <a:schemeClr val="accent5">
                  <a:lumMod val="75000"/>
                </a:schemeClr>
              </a:solidFill>
              <a:latin typeface="Times New Roman" pitchFamily="18" charset="0"/>
              <a:ea typeface="+mj-ea"/>
              <a:cs typeface="Times New Roman" pitchFamily="18" charset="0"/>
            </a:endParaRPr>
          </a:p>
        </p:txBody>
      </p:sp>
      <p:pic>
        <p:nvPicPr>
          <p:cNvPr id="174082" name="Picture 2">
            <a:extLst>
              <a:ext uri="{FF2B5EF4-FFF2-40B4-BE49-F238E27FC236}">
                <a16:creationId xmlns:a16="http://schemas.microsoft.com/office/drawing/2014/main" id="{E9FBA22D-34D1-4431-8305-68AF26D5B40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49301" y="1375834"/>
            <a:ext cx="2806700" cy="1858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083" name="Picture 4">
            <a:extLst>
              <a:ext uri="{FF2B5EF4-FFF2-40B4-BE49-F238E27FC236}">
                <a16:creationId xmlns:a16="http://schemas.microsoft.com/office/drawing/2014/main" id="{8BE6E36A-CA95-4CDF-87AE-12174AE79B9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064000" y="1371600"/>
            <a:ext cx="3556000"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084" name="Picture 5">
            <a:extLst>
              <a:ext uri="{FF2B5EF4-FFF2-40B4-BE49-F238E27FC236}">
                <a16:creationId xmlns:a16="http://schemas.microsoft.com/office/drawing/2014/main" id="{6057846F-BAAF-40DE-A053-1EBF848C28BC}"/>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7823200" y="1375833"/>
            <a:ext cx="3860800" cy="1873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085" name="Picture 6">
            <a:extLst>
              <a:ext uri="{FF2B5EF4-FFF2-40B4-BE49-F238E27FC236}">
                <a16:creationId xmlns:a16="http://schemas.microsoft.com/office/drawing/2014/main" id="{433582B7-14BE-4EA9-A059-5C1D5461F071}"/>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609600" y="3953934"/>
            <a:ext cx="3251200" cy="20383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086" name="Picture 7">
            <a:extLst>
              <a:ext uri="{FF2B5EF4-FFF2-40B4-BE49-F238E27FC236}">
                <a16:creationId xmlns:a16="http://schemas.microsoft.com/office/drawing/2014/main" id="{6BACA4D2-2DC6-4B43-A78A-32761E362641}"/>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4064000" y="3953933"/>
            <a:ext cx="3759200" cy="20658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087" name="Picture 8">
            <a:extLst>
              <a:ext uri="{FF2B5EF4-FFF2-40B4-BE49-F238E27FC236}">
                <a16:creationId xmlns:a16="http://schemas.microsoft.com/office/drawing/2014/main" id="{83610D32-FD89-4EF5-A42D-61FEBACA0710}"/>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8026400" y="3953934"/>
            <a:ext cx="3674533" cy="20383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3"/>
          <p:cNvSpPr/>
          <p:nvPr/>
        </p:nvSpPr>
        <p:spPr>
          <a:xfrm>
            <a:off x="4079812" y="3036585"/>
            <a:ext cx="4032376" cy="784830"/>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4500" b="0" i="0" u="none" strike="noStrike" kern="1200" cap="none" spc="0" normalizeH="0" baseline="0" noProof="0">
                <a:ln>
                  <a:noFill/>
                </a:ln>
                <a:solidFill>
                  <a:srgbClr val="FF6700"/>
                </a:solidFill>
                <a:effectLst/>
                <a:uLnTx/>
                <a:uFillTx/>
                <a:latin typeface="Garamond"/>
                <a:ea typeface="Garamond"/>
                <a:cs typeface="Garamond"/>
                <a:sym typeface="Garamond"/>
              </a:rPr>
              <a:t>Data Cleaning</a:t>
            </a: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01457053"/>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4"/>
          <p:cNvSpPr/>
          <p:nvPr/>
        </p:nvSpPr>
        <p:spPr>
          <a:xfrm>
            <a:off x="140208" y="1430173"/>
            <a:ext cx="11759184" cy="5093702"/>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500" b="1" i="0" u="none" strike="noStrike" kern="1200" cap="none" spc="0" normalizeH="0" baseline="0" noProof="0">
                <a:ln>
                  <a:noFill/>
                </a:ln>
                <a:solidFill>
                  <a:srgbClr val="2F5496"/>
                </a:solidFill>
                <a:effectLst/>
                <a:uLnTx/>
                <a:uFillTx/>
                <a:latin typeface="Garamond"/>
                <a:ea typeface="Garamond"/>
                <a:cs typeface="Garamond"/>
                <a:sym typeface="Garamond"/>
              </a:rPr>
              <a:t>Data cleaning or cleansing</a:t>
            </a:r>
            <a:r>
              <a:rPr kumimoji="0" lang="en-IN" sz="2500" b="0" i="0" u="none" strike="noStrike" kern="1200" cap="none" spc="0" normalizeH="0" baseline="0" noProof="0">
                <a:ln>
                  <a:noFill/>
                </a:ln>
                <a:solidFill>
                  <a:srgbClr val="2F5496"/>
                </a:solidFill>
                <a:effectLst/>
                <a:uLnTx/>
                <a:uFillTx/>
                <a:latin typeface="Garamond"/>
                <a:ea typeface="Garamond"/>
                <a:cs typeface="Garamond"/>
                <a:sym typeface="Garamond"/>
              </a:rPr>
              <a:t> is the process of detecting and correcting (or removing) corrupt or inaccurate records from a record set, table, or database and refers to identifying incomplete, incorrect, inaccurate or irrelevant parts of the data and then replacing, modifying, or deleting the dirty or coarse data.</a:t>
            </a: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500" b="0" i="0" u="none" strike="noStrike" kern="1200" cap="none" spc="0" normalizeH="0" baseline="0" noProof="0">
              <a:ln>
                <a:noFill/>
              </a:ln>
              <a:solidFill>
                <a:srgbClr val="2F5496"/>
              </a:solidFill>
              <a:effectLst/>
              <a:uLnTx/>
              <a:uFillTx/>
              <a:latin typeface="Garamond"/>
              <a:ea typeface="Garamond"/>
              <a:cs typeface="Garamond"/>
              <a:sym typeface="Garamond"/>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500" b="0" i="0" u="none" strike="noStrike" kern="1200" cap="none" spc="0" normalizeH="0" baseline="0" noProof="0">
              <a:ln>
                <a:noFill/>
              </a:ln>
              <a:solidFill>
                <a:srgbClr val="2F5496"/>
              </a:solidFill>
              <a:effectLst/>
              <a:uLnTx/>
              <a:uFillTx/>
              <a:latin typeface="Garamond"/>
              <a:ea typeface="Garamond"/>
              <a:cs typeface="Garamond"/>
              <a:sym typeface="Garamond"/>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500" b="0" i="0" u="none" strike="noStrike" kern="1200" cap="none" spc="0" normalizeH="0" baseline="0" noProof="0">
                <a:ln>
                  <a:noFill/>
                </a:ln>
                <a:solidFill>
                  <a:srgbClr val="2F5496"/>
                </a:solidFill>
                <a:effectLst/>
                <a:uLnTx/>
                <a:uFillTx/>
                <a:latin typeface="Garamond"/>
                <a:ea typeface="Garamond"/>
                <a:cs typeface="Garamond"/>
                <a:sym typeface="Garamond"/>
              </a:rPr>
              <a:t>Data Quality:</a:t>
            </a: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a:p>
            <a:pPr marL="800100" marR="0" lvl="1" indent="-342900" algn="l" defTabSz="914400" rtl="0" eaLnBrk="1" fontAlgn="auto" latinLnBrk="0" hangingPunct="1">
              <a:lnSpc>
                <a:spcPct val="100000"/>
              </a:lnSpc>
              <a:spcBef>
                <a:spcPts val="0"/>
              </a:spcBef>
              <a:spcAft>
                <a:spcPts val="0"/>
              </a:spcAft>
              <a:buClr>
                <a:srgbClr val="2F5496"/>
              </a:buClr>
              <a:buSzPts val="2500"/>
              <a:buFont typeface="Arial"/>
              <a:buChar char="•"/>
              <a:tabLst/>
              <a:defRPr/>
            </a:pPr>
            <a:r>
              <a:rPr kumimoji="0" lang="en-IN" sz="2500" b="0" i="0" u="none" strike="noStrike" kern="1200" cap="none" spc="0" normalizeH="0" baseline="0" noProof="0">
                <a:ln>
                  <a:noFill/>
                </a:ln>
                <a:solidFill>
                  <a:srgbClr val="2F5496"/>
                </a:solidFill>
                <a:effectLst/>
                <a:uLnTx/>
                <a:uFillTx/>
                <a:latin typeface="Garamond"/>
                <a:ea typeface="Garamond"/>
                <a:cs typeface="Garamond"/>
                <a:sym typeface="Garamond"/>
              </a:rPr>
              <a:t>Validity,</a:t>
            </a: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a:p>
            <a:pPr marL="800100" marR="0" lvl="1" indent="-342900" algn="l" defTabSz="914400" rtl="0" eaLnBrk="1" fontAlgn="auto" latinLnBrk="0" hangingPunct="1">
              <a:lnSpc>
                <a:spcPct val="100000"/>
              </a:lnSpc>
              <a:spcBef>
                <a:spcPts val="0"/>
              </a:spcBef>
              <a:spcAft>
                <a:spcPts val="0"/>
              </a:spcAft>
              <a:buClr>
                <a:srgbClr val="2F5496"/>
              </a:buClr>
              <a:buSzPts val="2500"/>
              <a:buFont typeface="Arial"/>
              <a:buChar char="•"/>
              <a:tabLst/>
              <a:defRPr/>
            </a:pPr>
            <a:r>
              <a:rPr kumimoji="0" lang="en-IN" sz="2500" b="0" i="0" u="none" strike="noStrike" kern="1200" cap="none" spc="0" normalizeH="0" baseline="0" noProof="0">
                <a:ln>
                  <a:noFill/>
                </a:ln>
                <a:solidFill>
                  <a:srgbClr val="2F5496"/>
                </a:solidFill>
                <a:effectLst/>
                <a:uLnTx/>
                <a:uFillTx/>
                <a:latin typeface="Garamond"/>
                <a:ea typeface="Garamond"/>
                <a:cs typeface="Garamond"/>
                <a:sym typeface="Garamond"/>
              </a:rPr>
              <a:t>Accuracy, </a:t>
            </a: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a:p>
            <a:pPr marL="800100" marR="0" lvl="1" indent="-342900" algn="l" defTabSz="914400" rtl="0" eaLnBrk="1" fontAlgn="auto" latinLnBrk="0" hangingPunct="1">
              <a:lnSpc>
                <a:spcPct val="100000"/>
              </a:lnSpc>
              <a:spcBef>
                <a:spcPts val="0"/>
              </a:spcBef>
              <a:spcAft>
                <a:spcPts val="0"/>
              </a:spcAft>
              <a:buClr>
                <a:srgbClr val="2F5496"/>
              </a:buClr>
              <a:buSzPts val="2500"/>
              <a:buFont typeface="Arial"/>
              <a:buChar char="•"/>
              <a:tabLst/>
              <a:defRPr/>
            </a:pPr>
            <a:r>
              <a:rPr kumimoji="0" lang="en-IN" sz="2500" b="0" i="0" u="none" strike="noStrike" kern="1200" cap="none" spc="0" normalizeH="0" baseline="0" noProof="0">
                <a:ln>
                  <a:noFill/>
                </a:ln>
                <a:solidFill>
                  <a:srgbClr val="2F5496"/>
                </a:solidFill>
                <a:effectLst/>
                <a:uLnTx/>
                <a:uFillTx/>
                <a:latin typeface="Garamond"/>
                <a:ea typeface="Garamond"/>
                <a:cs typeface="Garamond"/>
                <a:sym typeface="Garamond"/>
              </a:rPr>
              <a:t>Completeness, </a:t>
            </a:r>
            <a:endParaRPr kumimoji="0" sz="2500" b="0" i="0" u="sng" strike="noStrike" kern="1200" cap="none" spc="0" normalizeH="0" baseline="0" noProof="0">
              <a:ln>
                <a:noFill/>
              </a:ln>
              <a:solidFill>
                <a:srgbClr val="2F5496"/>
              </a:solidFill>
              <a:effectLst/>
              <a:uLnTx/>
              <a:uFillTx/>
              <a:latin typeface="Garamond"/>
              <a:ea typeface="Garamond"/>
              <a:cs typeface="Garamond"/>
              <a:sym typeface="Garamond"/>
              <a:hlinkClick r:id="rId3">
                <a:extLst>
                  <a:ext uri="{A12FA001-AC4F-418D-AE19-62706E023703}">
                    <ahyp:hlinkClr xmlns:ahyp="http://schemas.microsoft.com/office/drawing/2018/hyperlinkcolor" val="tx"/>
                  </a:ext>
                </a:extLst>
              </a:hlinkClick>
            </a:endParaRPr>
          </a:p>
          <a:p>
            <a:pPr marL="800100" marR="0" lvl="1" indent="-342900" algn="l" defTabSz="914400" rtl="0" eaLnBrk="1" fontAlgn="auto" latinLnBrk="0" hangingPunct="1">
              <a:lnSpc>
                <a:spcPct val="100000"/>
              </a:lnSpc>
              <a:spcBef>
                <a:spcPts val="0"/>
              </a:spcBef>
              <a:spcAft>
                <a:spcPts val="0"/>
              </a:spcAft>
              <a:buClr>
                <a:srgbClr val="2F5496"/>
              </a:buClr>
              <a:buSzPts val="2500"/>
              <a:buFont typeface="Arial"/>
              <a:buChar char="•"/>
              <a:tabLst/>
              <a:defRPr/>
            </a:pPr>
            <a:r>
              <a:rPr kumimoji="0" lang="en-IN" sz="2500" b="0" i="0" u="none" strike="noStrike" kern="1200" cap="none" spc="0" normalizeH="0" baseline="0" noProof="0">
                <a:ln>
                  <a:noFill/>
                </a:ln>
                <a:solidFill>
                  <a:srgbClr val="2F5496"/>
                </a:solidFill>
                <a:effectLst/>
                <a:uLnTx/>
                <a:uFillTx/>
                <a:latin typeface="Garamond"/>
                <a:ea typeface="Garamond"/>
                <a:cs typeface="Garamond"/>
                <a:sym typeface="Garamond"/>
              </a:rPr>
              <a:t>Consistency, </a:t>
            </a: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a:p>
            <a:pPr marL="800100" marR="0" lvl="1" indent="-342900" algn="l" defTabSz="914400" rtl="0" eaLnBrk="1" fontAlgn="auto" latinLnBrk="0" hangingPunct="1">
              <a:lnSpc>
                <a:spcPct val="100000"/>
              </a:lnSpc>
              <a:spcBef>
                <a:spcPts val="0"/>
              </a:spcBef>
              <a:spcAft>
                <a:spcPts val="0"/>
              </a:spcAft>
              <a:buClr>
                <a:srgbClr val="2F5496"/>
              </a:buClr>
              <a:buSzPts val="2500"/>
              <a:buFont typeface="Arial"/>
              <a:buChar char="•"/>
              <a:tabLst/>
              <a:defRPr/>
            </a:pPr>
            <a:r>
              <a:rPr kumimoji="0" lang="en-IN" sz="2500" b="0" i="0" u="none" strike="noStrike" kern="1200" cap="none" spc="0" normalizeH="0" baseline="0" noProof="0">
                <a:ln>
                  <a:noFill/>
                </a:ln>
                <a:solidFill>
                  <a:srgbClr val="2F5496"/>
                </a:solidFill>
                <a:effectLst/>
                <a:uLnTx/>
                <a:uFillTx/>
                <a:latin typeface="Garamond"/>
                <a:ea typeface="Garamond"/>
                <a:cs typeface="Garamond"/>
                <a:sym typeface="Garamond"/>
              </a:rPr>
              <a:t>Uniformity.</a:t>
            </a:r>
            <a:endParaRPr kumimoji="0" sz="2500" b="0" i="0" u="none" strike="noStrike" kern="1200" cap="none" spc="0" normalizeH="0" baseline="0" noProof="0">
              <a:ln>
                <a:noFill/>
              </a:ln>
              <a:solidFill>
                <a:srgbClr val="2F5496"/>
              </a:solidFill>
              <a:effectLst/>
              <a:uLnTx/>
              <a:uFillTx/>
              <a:latin typeface="Garamond"/>
              <a:ea typeface="Garamond"/>
              <a:cs typeface="Garamond"/>
              <a:sym typeface="Garamond"/>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500" b="0" i="0" u="none" strike="noStrike" kern="1200" cap="none" spc="0" normalizeH="0" baseline="0" noProof="0">
              <a:ln>
                <a:noFill/>
              </a:ln>
              <a:solidFill>
                <a:srgbClr val="2F5496"/>
              </a:solidFill>
              <a:effectLst/>
              <a:uLnTx/>
              <a:uFillTx/>
              <a:latin typeface="Garamond"/>
              <a:ea typeface="Garamond"/>
              <a:cs typeface="Garamond"/>
              <a:sym typeface="Garamond"/>
            </a:endParaRPr>
          </a:p>
        </p:txBody>
      </p:sp>
      <p:sp>
        <p:nvSpPr>
          <p:cNvPr id="106" name="Google Shape;106;p4"/>
          <p:cNvSpPr/>
          <p:nvPr/>
        </p:nvSpPr>
        <p:spPr>
          <a:xfrm>
            <a:off x="0" y="0"/>
            <a:ext cx="3363421" cy="784830"/>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4500" b="0" i="0" u="none" strike="noStrike" kern="1200" cap="none" spc="0" normalizeH="0" baseline="0" noProof="0">
                <a:ln>
                  <a:noFill/>
                </a:ln>
                <a:solidFill>
                  <a:srgbClr val="FF6700"/>
                </a:solidFill>
                <a:effectLst/>
                <a:uLnTx/>
                <a:uFillTx/>
                <a:latin typeface="Garamond"/>
                <a:ea typeface="Garamond"/>
                <a:cs typeface="Garamond"/>
                <a:sym typeface="Garamond"/>
              </a:rPr>
              <a:t>Data Cleaning</a:t>
            </a: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87320052"/>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5"/>
          <p:cNvSpPr/>
          <p:nvPr/>
        </p:nvSpPr>
        <p:spPr>
          <a:xfrm>
            <a:off x="514211" y="1222444"/>
            <a:ext cx="10875264" cy="4077591"/>
          </a:xfrm>
          <a:prstGeom prst="rect">
            <a:avLst/>
          </a:prstGeom>
          <a:noFill/>
          <a:ln>
            <a:noFill/>
          </a:ln>
        </p:spPr>
        <p:txBody>
          <a:bodyPr spcFirstLastPara="1" wrap="square" lIns="91425" tIns="45700" rIns="91425" bIns="45700" anchor="t" anchorCtr="0">
            <a:spAutoFit/>
          </a:bodyPr>
          <a:lstStyle/>
          <a:p>
            <a:pPr marL="0" marR="0" lvl="0" indent="-158750" algn="l" defTabSz="914400" rtl="0" eaLnBrk="1" fontAlgn="auto" latinLnBrk="0" hangingPunct="1">
              <a:lnSpc>
                <a:spcPct val="150000"/>
              </a:lnSpc>
              <a:spcBef>
                <a:spcPts val="0"/>
              </a:spcBef>
              <a:spcAft>
                <a:spcPts val="0"/>
              </a:spcAft>
              <a:buClr>
                <a:srgbClr val="2F5496"/>
              </a:buClr>
              <a:buSzPts val="2500"/>
              <a:buFont typeface="Arial"/>
              <a:buChar char="•"/>
              <a:tabLst/>
              <a:defRPr/>
            </a:pPr>
            <a:r>
              <a:rPr kumimoji="0" lang="en-IN" sz="2500" b="1" i="0" u="none" strike="noStrike" kern="1200" cap="none" spc="0" normalizeH="0" baseline="0" noProof="0">
                <a:ln>
                  <a:noFill/>
                </a:ln>
                <a:solidFill>
                  <a:srgbClr val="2F5496"/>
                </a:solidFill>
                <a:effectLst/>
                <a:uLnTx/>
                <a:uFillTx/>
                <a:latin typeface="Garamond"/>
                <a:ea typeface="Garamond"/>
                <a:cs typeface="Garamond"/>
                <a:sym typeface="Garamond"/>
              </a:rPr>
              <a:t>Data-Type Constraints:</a:t>
            </a:r>
            <a:r>
              <a:rPr kumimoji="0" lang="en-IN" sz="2500" b="0" i="0" u="none" strike="noStrike" kern="1200" cap="none" spc="0" normalizeH="0" baseline="0" noProof="0">
                <a:ln>
                  <a:noFill/>
                </a:ln>
                <a:solidFill>
                  <a:srgbClr val="2F5496"/>
                </a:solidFill>
                <a:effectLst/>
                <a:uLnTx/>
                <a:uFillTx/>
                <a:latin typeface="Garamond"/>
                <a:ea typeface="Garamond"/>
                <a:cs typeface="Garamond"/>
                <a:sym typeface="Garamond"/>
              </a:rPr>
              <a:t> values in a particular column must be of a particular datatype, e.g., boolean, numeric, date, etc.</a:t>
            </a: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158750" algn="l" defTabSz="914400" rtl="0" eaLnBrk="1" fontAlgn="auto" latinLnBrk="0" hangingPunct="1">
              <a:lnSpc>
                <a:spcPct val="150000"/>
              </a:lnSpc>
              <a:spcBef>
                <a:spcPts val="0"/>
              </a:spcBef>
              <a:spcAft>
                <a:spcPts val="0"/>
              </a:spcAft>
              <a:buClr>
                <a:srgbClr val="2F5496"/>
              </a:buClr>
              <a:buSzPts val="2500"/>
              <a:buFont typeface="Arial"/>
              <a:buChar char="•"/>
              <a:tabLst/>
              <a:defRPr/>
            </a:pPr>
            <a:r>
              <a:rPr kumimoji="0" lang="en-IN" sz="2500" b="1" i="0" u="none" strike="noStrike" kern="1200" cap="none" spc="0" normalizeH="0" baseline="0" noProof="0">
                <a:ln>
                  <a:noFill/>
                </a:ln>
                <a:solidFill>
                  <a:srgbClr val="2F5496"/>
                </a:solidFill>
                <a:effectLst/>
                <a:uLnTx/>
                <a:uFillTx/>
                <a:latin typeface="Garamond"/>
                <a:ea typeface="Garamond"/>
                <a:cs typeface="Garamond"/>
                <a:sym typeface="Garamond"/>
              </a:rPr>
              <a:t>Range Constraints:</a:t>
            </a:r>
            <a:r>
              <a:rPr kumimoji="0" lang="en-IN" sz="2500" b="0" i="0" u="none" strike="noStrike" kern="1200" cap="none" spc="0" normalizeH="0" baseline="0" noProof="0">
                <a:ln>
                  <a:noFill/>
                </a:ln>
                <a:solidFill>
                  <a:srgbClr val="2F5496"/>
                </a:solidFill>
                <a:effectLst/>
                <a:uLnTx/>
                <a:uFillTx/>
                <a:latin typeface="Garamond"/>
                <a:ea typeface="Garamond"/>
                <a:cs typeface="Garamond"/>
                <a:sym typeface="Garamond"/>
              </a:rPr>
              <a:t> typically, numbers or dates should fall within a certain range.</a:t>
            </a: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158750" algn="l" defTabSz="914400" rtl="0" eaLnBrk="1" fontAlgn="auto" latinLnBrk="0" hangingPunct="1">
              <a:lnSpc>
                <a:spcPct val="150000"/>
              </a:lnSpc>
              <a:spcBef>
                <a:spcPts val="0"/>
              </a:spcBef>
              <a:spcAft>
                <a:spcPts val="0"/>
              </a:spcAft>
              <a:buClr>
                <a:srgbClr val="2F5496"/>
              </a:buClr>
              <a:buSzPts val="2500"/>
              <a:buFont typeface="Arial"/>
              <a:buChar char="•"/>
              <a:tabLst/>
              <a:defRPr/>
            </a:pPr>
            <a:r>
              <a:rPr kumimoji="0" lang="en-IN" sz="2500" b="1" i="0" u="none" strike="noStrike" kern="1200" cap="none" spc="0" normalizeH="0" baseline="0" noProof="0">
                <a:ln>
                  <a:noFill/>
                </a:ln>
                <a:solidFill>
                  <a:srgbClr val="2F5496"/>
                </a:solidFill>
                <a:effectLst/>
                <a:uLnTx/>
                <a:uFillTx/>
                <a:latin typeface="Garamond"/>
                <a:ea typeface="Garamond"/>
                <a:cs typeface="Garamond"/>
                <a:sym typeface="Garamond"/>
              </a:rPr>
              <a:t>Mandatory Constraints</a:t>
            </a:r>
            <a:r>
              <a:rPr kumimoji="0" lang="en-IN" sz="2500" b="0" i="0" u="none" strike="noStrike" kern="1200" cap="none" spc="0" normalizeH="0" baseline="0" noProof="0">
                <a:ln>
                  <a:noFill/>
                </a:ln>
                <a:solidFill>
                  <a:srgbClr val="2F5496"/>
                </a:solidFill>
                <a:effectLst/>
                <a:uLnTx/>
                <a:uFillTx/>
                <a:latin typeface="Garamond"/>
                <a:ea typeface="Garamond"/>
                <a:cs typeface="Garamond"/>
                <a:sym typeface="Garamond"/>
              </a:rPr>
              <a:t>: certain columns cannot be empty.</a:t>
            </a: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158750" algn="l" defTabSz="914400" rtl="0" eaLnBrk="1" fontAlgn="auto" latinLnBrk="0" hangingPunct="1">
              <a:lnSpc>
                <a:spcPct val="150000"/>
              </a:lnSpc>
              <a:spcBef>
                <a:spcPts val="0"/>
              </a:spcBef>
              <a:spcAft>
                <a:spcPts val="0"/>
              </a:spcAft>
              <a:buClr>
                <a:srgbClr val="2F5496"/>
              </a:buClr>
              <a:buSzPts val="2500"/>
              <a:buFont typeface="Arial"/>
              <a:buChar char="•"/>
              <a:tabLst/>
              <a:defRPr/>
            </a:pPr>
            <a:r>
              <a:rPr kumimoji="0" lang="en-IN" sz="2500" b="1" i="0" u="none" strike="noStrike" kern="1200" cap="none" spc="0" normalizeH="0" baseline="0" noProof="0">
                <a:ln>
                  <a:noFill/>
                </a:ln>
                <a:solidFill>
                  <a:srgbClr val="2F5496"/>
                </a:solidFill>
                <a:effectLst/>
                <a:uLnTx/>
                <a:uFillTx/>
                <a:latin typeface="Garamond"/>
                <a:ea typeface="Garamond"/>
                <a:cs typeface="Garamond"/>
                <a:sym typeface="Garamond"/>
              </a:rPr>
              <a:t>Set-Membership constraints:</a:t>
            </a:r>
            <a:r>
              <a:rPr kumimoji="0" lang="en-IN" sz="2500" b="0" i="0" u="none" strike="noStrike" kern="1200" cap="none" spc="0" normalizeH="0" baseline="0" noProof="0">
                <a:ln>
                  <a:noFill/>
                </a:ln>
                <a:solidFill>
                  <a:srgbClr val="2F5496"/>
                </a:solidFill>
                <a:effectLst/>
                <a:uLnTx/>
                <a:uFillTx/>
                <a:latin typeface="Garamond"/>
                <a:ea typeface="Garamond"/>
                <a:cs typeface="Garamond"/>
                <a:sym typeface="Garamond"/>
              </a:rPr>
              <a:t> values of a column come from a set of discrete values,. For example, Blood Groups – Fixed set of discrete values</a:t>
            </a: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endParaRPr kumimoji="0" sz="2500" b="0" i="0" u="none" strike="noStrike" kern="1200" cap="none" spc="0" normalizeH="0" baseline="0" noProof="0">
              <a:ln>
                <a:noFill/>
              </a:ln>
              <a:solidFill>
                <a:srgbClr val="2F5496"/>
              </a:solidFill>
              <a:effectLst/>
              <a:uLnTx/>
              <a:uFillTx/>
              <a:latin typeface="Garamond"/>
              <a:ea typeface="Garamond"/>
              <a:cs typeface="Garamond"/>
              <a:sym typeface="Garamond"/>
            </a:endParaRPr>
          </a:p>
        </p:txBody>
      </p:sp>
      <p:sp>
        <p:nvSpPr>
          <p:cNvPr id="112" name="Google Shape;112;p5"/>
          <p:cNvSpPr/>
          <p:nvPr/>
        </p:nvSpPr>
        <p:spPr>
          <a:xfrm>
            <a:off x="-1" y="0"/>
            <a:ext cx="2948473" cy="784830"/>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4500" b="0" i="0" u="none" strike="noStrike" kern="1200" cap="none" spc="0" normalizeH="0" baseline="0" noProof="0" dirty="0">
                <a:ln>
                  <a:noFill/>
                </a:ln>
                <a:solidFill>
                  <a:srgbClr val="FF6700"/>
                </a:solidFill>
                <a:effectLst/>
                <a:uLnTx/>
                <a:uFillTx/>
                <a:latin typeface="Garamond"/>
                <a:ea typeface="Garamond"/>
                <a:cs typeface="Garamond"/>
                <a:sym typeface="Garamond"/>
              </a:rPr>
              <a:t>Validity</a:t>
            </a:r>
            <a:endParaRPr kumimoji="0" sz="4500" b="0" i="0" u="none" strike="noStrike" kern="1200" cap="none" spc="0" normalizeH="0" baseline="0" noProof="0" dirty="0">
              <a:ln>
                <a:noFill/>
              </a:ln>
              <a:solidFill>
                <a:srgbClr val="FF6700"/>
              </a:solidFill>
              <a:effectLst/>
              <a:uLnTx/>
              <a:uFillTx/>
              <a:latin typeface="Garamond"/>
              <a:ea typeface="Garamond"/>
              <a:cs typeface="Garamond"/>
              <a:sym typeface="Garamond"/>
            </a:endParaRPr>
          </a:p>
        </p:txBody>
      </p:sp>
    </p:spTree>
    <p:extLst>
      <p:ext uri="{BB962C8B-B14F-4D97-AF65-F5344CB8AC3E}">
        <p14:creationId xmlns:p14="http://schemas.microsoft.com/office/powerpoint/2010/main" val="297638604"/>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6"/>
          <p:cNvSpPr/>
          <p:nvPr/>
        </p:nvSpPr>
        <p:spPr>
          <a:xfrm>
            <a:off x="560832" y="1429708"/>
            <a:ext cx="10875264" cy="3500510"/>
          </a:xfrm>
          <a:prstGeom prst="rect">
            <a:avLst/>
          </a:prstGeom>
          <a:noFill/>
          <a:ln>
            <a:noFill/>
          </a:ln>
        </p:spPr>
        <p:txBody>
          <a:bodyPr spcFirstLastPara="1" wrap="square" lIns="91425" tIns="45700" rIns="91425" bIns="45700" anchor="t" anchorCtr="0">
            <a:spAutoFit/>
          </a:bodyPr>
          <a:lstStyle/>
          <a:p>
            <a:pPr marL="0" marR="0" lvl="0" indent="-158750" algn="l" defTabSz="914400" rtl="0" eaLnBrk="1" fontAlgn="auto" latinLnBrk="0" hangingPunct="1">
              <a:lnSpc>
                <a:spcPct val="150000"/>
              </a:lnSpc>
              <a:spcBef>
                <a:spcPts val="0"/>
              </a:spcBef>
              <a:spcAft>
                <a:spcPts val="0"/>
              </a:spcAft>
              <a:buClr>
                <a:srgbClr val="2F5496"/>
              </a:buClr>
              <a:buSzPts val="2500"/>
              <a:buFont typeface="Arial"/>
              <a:buChar char="•"/>
              <a:tabLst/>
              <a:defRPr/>
            </a:pPr>
            <a:r>
              <a:rPr kumimoji="0" lang="en-IN" sz="2500" b="1" i="0" u="none" strike="noStrike" kern="1200" cap="none" spc="0" normalizeH="0" baseline="0" noProof="0">
                <a:ln>
                  <a:noFill/>
                </a:ln>
                <a:solidFill>
                  <a:srgbClr val="2F5496"/>
                </a:solidFill>
                <a:effectLst/>
                <a:uLnTx/>
                <a:uFillTx/>
                <a:latin typeface="Garamond"/>
                <a:ea typeface="Garamond"/>
                <a:cs typeface="Garamond"/>
                <a:sym typeface="Garamond"/>
              </a:rPr>
              <a:t>Regular expression patterns: </a:t>
            </a:r>
            <a:r>
              <a:rPr kumimoji="0" lang="en-IN" sz="2500" b="0" i="0" u="none" strike="noStrike" kern="1200" cap="none" spc="0" normalizeH="0" baseline="0" noProof="0">
                <a:ln>
                  <a:noFill/>
                </a:ln>
                <a:solidFill>
                  <a:srgbClr val="2F5496"/>
                </a:solidFill>
                <a:effectLst/>
                <a:uLnTx/>
                <a:uFillTx/>
                <a:latin typeface="Garamond"/>
                <a:ea typeface="Garamond"/>
                <a:cs typeface="Garamond"/>
                <a:sym typeface="Garamond"/>
              </a:rPr>
              <a:t>text fields that have to be in a certain pattern. For example, phone numbers may be required to have the pattern (999) 999–9999.</a:t>
            </a: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158750" algn="l" defTabSz="914400" rtl="0" eaLnBrk="1" fontAlgn="auto" latinLnBrk="0" hangingPunct="1">
              <a:lnSpc>
                <a:spcPct val="150000"/>
              </a:lnSpc>
              <a:spcBef>
                <a:spcPts val="0"/>
              </a:spcBef>
              <a:spcAft>
                <a:spcPts val="0"/>
              </a:spcAft>
              <a:buClr>
                <a:srgbClr val="2F5496"/>
              </a:buClr>
              <a:buSzPts val="2500"/>
              <a:buFont typeface="Arial"/>
              <a:buChar char="•"/>
              <a:tabLst/>
              <a:defRPr/>
            </a:pPr>
            <a:r>
              <a:rPr kumimoji="0" lang="en-IN" sz="2500" b="1" i="0" u="none" strike="noStrike" kern="1200" cap="none" spc="0" normalizeH="0" baseline="0" noProof="0">
                <a:ln>
                  <a:noFill/>
                </a:ln>
                <a:solidFill>
                  <a:srgbClr val="2F5496"/>
                </a:solidFill>
                <a:effectLst/>
                <a:uLnTx/>
                <a:uFillTx/>
                <a:latin typeface="Garamond"/>
                <a:ea typeface="Garamond"/>
                <a:cs typeface="Garamond"/>
                <a:sym typeface="Garamond"/>
              </a:rPr>
              <a:t>Cross-field validation:</a:t>
            </a:r>
            <a:r>
              <a:rPr kumimoji="0" lang="en-IN" sz="2500" b="0" i="0" u="none" strike="noStrike" kern="1200" cap="none" spc="0" normalizeH="0" baseline="0" noProof="0">
                <a:ln>
                  <a:noFill/>
                </a:ln>
                <a:solidFill>
                  <a:srgbClr val="2F5496"/>
                </a:solidFill>
                <a:effectLst/>
                <a:uLnTx/>
                <a:uFillTx/>
                <a:latin typeface="Garamond"/>
                <a:ea typeface="Garamond"/>
                <a:cs typeface="Garamond"/>
                <a:sym typeface="Garamond"/>
              </a:rPr>
              <a:t> certain conditions that span across multiple fields must hold. For example, a patient’s date of discharge from the hospital cannot be earlier than the date of admission.</a:t>
            </a: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50000"/>
              </a:lnSpc>
              <a:spcBef>
                <a:spcPts val="0"/>
              </a:spcBef>
              <a:spcAft>
                <a:spcPts val="0"/>
              </a:spcAft>
              <a:buClr>
                <a:prstClr val="black"/>
              </a:buClr>
              <a:buSzPts val="2500"/>
              <a:buFont typeface="Arial"/>
              <a:buNone/>
              <a:tabLst/>
              <a:defRPr/>
            </a:pPr>
            <a:endParaRPr kumimoji="0" sz="2500" b="0" i="0" u="none" strike="noStrike" kern="1200" cap="none" spc="0" normalizeH="0" baseline="0" noProof="0">
              <a:ln>
                <a:noFill/>
              </a:ln>
              <a:solidFill>
                <a:srgbClr val="2F5496"/>
              </a:solidFill>
              <a:effectLst/>
              <a:uLnTx/>
              <a:uFillTx/>
              <a:latin typeface="Garamond"/>
              <a:ea typeface="Garamond"/>
              <a:cs typeface="Garamond"/>
              <a:sym typeface="Garamond"/>
            </a:endParaRPr>
          </a:p>
        </p:txBody>
      </p:sp>
      <p:sp>
        <p:nvSpPr>
          <p:cNvPr id="118" name="Google Shape;118;p6"/>
          <p:cNvSpPr/>
          <p:nvPr/>
        </p:nvSpPr>
        <p:spPr>
          <a:xfrm>
            <a:off x="0" y="0"/>
            <a:ext cx="2369976" cy="784830"/>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4500" b="0" i="0" u="none" strike="noStrike" kern="1200" cap="none" spc="0" normalizeH="0" baseline="0" noProof="0" dirty="0">
                <a:ln>
                  <a:noFill/>
                </a:ln>
                <a:solidFill>
                  <a:srgbClr val="FF6700"/>
                </a:solidFill>
                <a:effectLst/>
                <a:uLnTx/>
                <a:uFillTx/>
                <a:latin typeface="Garamond"/>
                <a:ea typeface="Garamond"/>
                <a:cs typeface="Garamond"/>
                <a:sym typeface="Garamond"/>
              </a:rPr>
              <a:t>Validity</a:t>
            </a:r>
            <a:endParaRPr kumimoji="0" sz="4500" b="0" i="0" u="none" strike="noStrike" kern="1200" cap="none" spc="0" normalizeH="0" baseline="0" noProof="0" dirty="0">
              <a:ln>
                <a:noFill/>
              </a:ln>
              <a:solidFill>
                <a:srgbClr val="FF6700"/>
              </a:solidFill>
              <a:effectLst/>
              <a:uLnTx/>
              <a:uFillTx/>
              <a:latin typeface="Garamond"/>
              <a:ea typeface="Garamond"/>
              <a:cs typeface="Garamond"/>
              <a:sym typeface="Garamond"/>
            </a:endParaRPr>
          </a:p>
        </p:txBody>
      </p:sp>
    </p:spTree>
    <p:extLst>
      <p:ext uri="{BB962C8B-B14F-4D97-AF65-F5344CB8AC3E}">
        <p14:creationId xmlns:p14="http://schemas.microsoft.com/office/powerpoint/2010/main" val="349176292"/>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7"/>
          <p:cNvSpPr/>
          <p:nvPr/>
        </p:nvSpPr>
        <p:spPr>
          <a:xfrm>
            <a:off x="152400" y="1335084"/>
            <a:ext cx="11423904" cy="3170099"/>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500" b="0" i="0" u="none" strike="noStrike" kern="1200" cap="none" spc="0" normalizeH="0" baseline="0" noProof="0">
                <a:ln>
                  <a:noFill/>
                </a:ln>
                <a:solidFill>
                  <a:srgbClr val="2F5496"/>
                </a:solidFill>
                <a:effectLst/>
                <a:uLnTx/>
                <a:uFillTx/>
                <a:latin typeface="Garamond"/>
                <a:ea typeface="Garamond"/>
                <a:cs typeface="Garamond"/>
                <a:sym typeface="Garamond"/>
              </a:rPr>
              <a:t>The degree to which the data is close to the true values.</a:t>
            </a: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500" b="0" i="0" u="none" strike="noStrike" kern="1200" cap="none" spc="0" normalizeH="0" baseline="0" noProof="0">
                <a:ln>
                  <a:noFill/>
                </a:ln>
                <a:solidFill>
                  <a:srgbClr val="2F5496"/>
                </a:solidFill>
                <a:effectLst/>
                <a:uLnTx/>
                <a:uFillTx/>
                <a:latin typeface="Garamond"/>
                <a:ea typeface="Garamond"/>
                <a:cs typeface="Garamond"/>
                <a:sym typeface="Garamond"/>
              </a:rPr>
              <a:t>While defining all possible valid values allows invalid values to be easily spotted, it does not mean that they are accurate.</a:t>
            </a: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500" b="0" i="0" u="none" strike="noStrike" kern="1200" cap="none" spc="0" normalizeH="0" baseline="0" noProof="0">
                <a:ln>
                  <a:noFill/>
                </a:ln>
                <a:solidFill>
                  <a:srgbClr val="2F5496"/>
                </a:solidFill>
                <a:effectLst/>
                <a:uLnTx/>
                <a:uFillTx/>
                <a:latin typeface="Garamond"/>
                <a:ea typeface="Garamond"/>
                <a:cs typeface="Garamond"/>
                <a:sym typeface="Garamond"/>
              </a:rPr>
              <a:t>A </a:t>
            </a:r>
            <a:r>
              <a:rPr kumimoji="0" lang="en-IN" sz="2500" b="0" i="1" u="none" strike="noStrike" kern="1200" cap="none" spc="0" normalizeH="0" baseline="0" noProof="0">
                <a:ln>
                  <a:noFill/>
                </a:ln>
                <a:solidFill>
                  <a:srgbClr val="2F5496"/>
                </a:solidFill>
                <a:effectLst/>
                <a:uLnTx/>
                <a:uFillTx/>
                <a:latin typeface="Garamond"/>
                <a:ea typeface="Garamond"/>
                <a:cs typeface="Garamond"/>
                <a:sym typeface="Garamond"/>
              </a:rPr>
              <a:t>valid</a:t>
            </a:r>
            <a:r>
              <a:rPr kumimoji="0" lang="en-IN" sz="2500" b="0" i="0" u="none" strike="noStrike" kern="1200" cap="none" spc="0" normalizeH="0" baseline="0" noProof="0">
                <a:ln>
                  <a:noFill/>
                </a:ln>
                <a:solidFill>
                  <a:srgbClr val="2F5496"/>
                </a:solidFill>
                <a:effectLst/>
                <a:uLnTx/>
                <a:uFillTx/>
                <a:latin typeface="Garamond"/>
                <a:ea typeface="Garamond"/>
                <a:cs typeface="Garamond"/>
                <a:sym typeface="Garamond"/>
              </a:rPr>
              <a:t> street address mightn’t actually exist. </a:t>
            </a: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500" b="0" i="0" u="none" strike="noStrike" kern="1200" cap="none" spc="0" normalizeH="0" baseline="0" noProof="0">
              <a:ln>
                <a:noFill/>
              </a:ln>
              <a:solidFill>
                <a:srgbClr val="2F5496"/>
              </a:solidFill>
              <a:effectLst/>
              <a:uLnTx/>
              <a:uFillTx/>
              <a:latin typeface="Garamond"/>
              <a:ea typeface="Garamond"/>
              <a:cs typeface="Garamond"/>
              <a:sym typeface="Garamond"/>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500" b="0" i="0" u="none" strike="noStrike" kern="1200" cap="none" spc="0" normalizeH="0" baseline="0" noProof="0">
                <a:ln>
                  <a:noFill/>
                </a:ln>
                <a:solidFill>
                  <a:srgbClr val="2F5496"/>
                </a:solidFill>
                <a:effectLst/>
                <a:uLnTx/>
                <a:uFillTx/>
                <a:latin typeface="Garamond"/>
                <a:ea typeface="Garamond"/>
                <a:cs typeface="Garamond"/>
                <a:sym typeface="Garamond"/>
              </a:rPr>
              <a:t>Another thing to note is the difference between accuracy and precision. Saying that you live on the earth is, actually true. But, not precise. Where on the earth?. Saying that you live at a particular street address is more precise.</a:t>
            </a:r>
            <a:endParaRPr kumimoji="0" sz="2500" b="0" i="0" u="none" strike="noStrike" kern="1200" cap="none" spc="0" normalizeH="0" baseline="0" noProof="0">
              <a:ln>
                <a:noFill/>
              </a:ln>
              <a:solidFill>
                <a:srgbClr val="2F5496"/>
              </a:solidFill>
              <a:effectLst/>
              <a:uLnTx/>
              <a:uFillTx/>
              <a:latin typeface="Garamond"/>
              <a:ea typeface="Garamond"/>
              <a:cs typeface="Garamond"/>
              <a:sym typeface="Garamond"/>
            </a:endParaRPr>
          </a:p>
        </p:txBody>
      </p:sp>
      <p:sp>
        <p:nvSpPr>
          <p:cNvPr id="124" name="Google Shape;124;p7"/>
          <p:cNvSpPr/>
          <p:nvPr/>
        </p:nvSpPr>
        <p:spPr>
          <a:xfrm>
            <a:off x="0" y="0"/>
            <a:ext cx="2246128" cy="784830"/>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4500" b="0" i="0" u="none" strike="noStrike" kern="1200" cap="none" spc="0" normalizeH="0" baseline="0" noProof="0">
                <a:ln>
                  <a:noFill/>
                </a:ln>
                <a:solidFill>
                  <a:srgbClr val="FF6700"/>
                </a:solidFill>
                <a:effectLst/>
                <a:uLnTx/>
                <a:uFillTx/>
                <a:latin typeface="Garamond"/>
                <a:ea typeface="Garamond"/>
                <a:cs typeface="Garamond"/>
                <a:sym typeface="Garamond"/>
              </a:rPr>
              <a:t>Accuracy</a:t>
            </a: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83416795"/>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8"/>
          <p:cNvSpPr/>
          <p:nvPr/>
        </p:nvSpPr>
        <p:spPr>
          <a:xfrm>
            <a:off x="85344" y="1191227"/>
            <a:ext cx="10838688" cy="5478423"/>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500" b="0" i="0" u="none" strike="noStrike" kern="1200" cap="none" spc="0" normalizeH="0" baseline="0" noProof="0">
                <a:ln>
                  <a:noFill/>
                </a:ln>
                <a:solidFill>
                  <a:srgbClr val="2F5496"/>
                </a:solidFill>
                <a:effectLst/>
                <a:uLnTx/>
                <a:uFillTx/>
                <a:latin typeface="Garamond"/>
                <a:ea typeface="Garamond"/>
                <a:cs typeface="Garamond"/>
                <a:sym typeface="Garamond"/>
              </a:rPr>
              <a:t>The degree to which the data is consistent, within the same data set or across multiple data sets.</a:t>
            </a: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500" b="0" i="0" u="none" strike="noStrike" kern="1200" cap="none" spc="0" normalizeH="0" baseline="0" noProof="0">
                <a:ln>
                  <a:noFill/>
                </a:ln>
                <a:solidFill>
                  <a:srgbClr val="2F5496"/>
                </a:solidFill>
                <a:effectLst/>
                <a:uLnTx/>
                <a:uFillTx/>
                <a:latin typeface="Garamond"/>
                <a:ea typeface="Garamond"/>
                <a:cs typeface="Garamond"/>
                <a:sym typeface="Garamond"/>
              </a:rPr>
              <a:t>Inconsistency occurs when two values in the data set contradict each other.</a:t>
            </a: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500" b="0" i="0" u="none" strike="noStrike" kern="1200" cap="none" spc="0" normalizeH="0" baseline="0" noProof="0">
              <a:ln>
                <a:noFill/>
              </a:ln>
              <a:solidFill>
                <a:srgbClr val="2F5496"/>
              </a:solidFill>
              <a:effectLst/>
              <a:uLnTx/>
              <a:uFillTx/>
              <a:latin typeface="Garamond"/>
              <a:ea typeface="Garamond"/>
              <a:cs typeface="Garamond"/>
              <a:sym typeface="Garamond"/>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500" b="0" i="0" u="none" strike="noStrike" kern="1200" cap="none" spc="0" normalizeH="0" baseline="0" noProof="0">
                <a:ln>
                  <a:noFill/>
                </a:ln>
                <a:solidFill>
                  <a:srgbClr val="2F5496"/>
                </a:solidFill>
                <a:effectLst/>
                <a:uLnTx/>
                <a:uFillTx/>
                <a:latin typeface="Garamond"/>
                <a:ea typeface="Garamond"/>
                <a:cs typeface="Garamond"/>
                <a:sym typeface="Garamond"/>
              </a:rPr>
              <a:t>A valid age, say 3, mightn’t match with the marital status, say divorced. </a:t>
            </a: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500" b="0" i="0" u="none" strike="noStrike" kern="1200" cap="none" spc="0" normalizeH="0" baseline="0" noProof="0">
                <a:ln>
                  <a:noFill/>
                </a:ln>
                <a:solidFill>
                  <a:srgbClr val="2F5496"/>
                </a:solidFill>
                <a:effectLst/>
                <a:uLnTx/>
                <a:uFillTx/>
                <a:latin typeface="Garamond"/>
                <a:ea typeface="Garamond"/>
                <a:cs typeface="Garamond"/>
                <a:sym typeface="Garamond"/>
              </a:rPr>
              <a:t>A customer is recorded in two different tables with two different Genders.</a:t>
            </a: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500" b="0" i="0" u="none" strike="noStrike" kern="1200" cap="none" spc="0" normalizeH="0" baseline="0" noProof="0">
                <a:ln>
                  <a:noFill/>
                </a:ln>
                <a:solidFill>
                  <a:srgbClr val="2F5496"/>
                </a:solidFill>
                <a:effectLst/>
                <a:uLnTx/>
                <a:uFillTx/>
                <a:latin typeface="Garamond"/>
                <a:ea typeface="Garamond"/>
                <a:cs typeface="Garamond"/>
                <a:sym typeface="Garamond"/>
              </a:rPr>
              <a:t>Which one is true?.</a:t>
            </a: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500" b="0" i="0" u="none" strike="noStrike" kern="1200" cap="none" spc="0" normalizeH="0" baseline="0" noProof="0">
              <a:ln>
                <a:noFill/>
              </a:ln>
              <a:solidFill>
                <a:srgbClr val="2F5496"/>
              </a:solidFill>
              <a:effectLst/>
              <a:uLnTx/>
              <a:uFillTx/>
              <a:latin typeface="Garamond"/>
              <a:ea typeface="Garamond"/>
              <a:cs typeface="Garamond"/>
              <a:sym typeface="Garamond"/>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500" b="0" i="0" u="none" strike="noStrike" kern="1200" cap="none" spc="0" normalizeH="0" baseline="0" noProof="0">
              <a:ln>
                <a:noFill/>
              </a:ln>
              <a:solidFill>
                <a:srgbClr val="2F5496"/>
              </a:solidFill>
              <a:effectLst/>
              <a:uLnTx/>
              <a:uFillTx/>
              <a:latin typeface="Garamond"/>
              <a:ea typeface="Garamond"/>
              <a:cs typeface="Garamond"/>
              <a:sym typeface="Garamond"/>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500" b="0" i="0" u="none" strike="noStrike" kern="1200" cap="none" spc="0" normalizeH="0" baseline="0" noProof="0">
                <a:ln>
                  <a:noFill/>
                </a:ln>
                <a:solidFill>
                  <a:srgbClr val="2F5496"/>
                </a:solidFill>
                <a:effectLst/>
                <a:uLnTx/>
                <a:uFillTx/>
                <a:latin typeface="Garamond"/>
                <a:ea typeface="Garamond"/>
                <a:cs typeface="Garamond"/>
                <a:sym typeface="Garamond"/>
              </a:rPr>
              <a:t>The degree to which the data is specified using the same unit of measure.</a:t>
            </a: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500" b="0" i="0" u="none" strike="noStrike" kern="1200" cap="none" spc="0" normalizeH="0" baseline="0" noProof="0">
                <a:ln>
                  <a:noFill/>
                </a:ln>
                <a:solidFill>
                  <a:srgbClr val="2F5496"/>
                </a:solidFill>
                <a:effectLst/>
                <a:uLnTx/>
                <a:uFillTx/>
                <a:latin typeface="Garamond"/>
                <a:ea typeface="Garamond"/>
                <a:cs typeface="Garamond"/>
                <a:sym typeface="Garamond"/>
              </a:rPr>
              <a:t>The weight may be recorded either in pounds or kilos. The date might follow the USA format or European format. The currency is sometimes in USD and sometimes in Euros.</a:t>
            </a: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500" b="0" i="0" u="none" strike="noStrike" kern="1200" cap="none" spc="0" normalizeH="0" baseline="0" noProof="0">
                <a:ln>
                  <a:noFill/>
                </a:ln>
                <a:solidFill>
                  <a:srgbClr val="2F5496"/>
                </a:solidFill>
                <a:effectLst/>
                <a:uLnTx/>
                <a:uFillTx/>
                <a:latin typeface="Garamond"/>
                <a:ea typeface="Garamond"/>
                <a:cs typeface="Garamond"/>
                <a:sym typeface="Garamond"/>
              </a:rPr>
              <a:t>And so data must be converted to a single measure unit.</a:t>
            </a: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0" name="Google Shape;130;p8"/>
          <p:cNvSpPr/>
          <p:nvPr/>
        </p:nvSpPr>
        <p:spPr>
          <a:xfrm>
            <a:off x="0" y="0"/>
            <a:ext cx="6499472" cy="1061829"/>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4500" b="0" i="0" u="none" strike="noStrike" kern="1200" cap="none" spc="0" normalizeH="0" baseline="0" noProof="0">
                <a:ln>
                  <a:noFill/>
                </a:ln>
                <a:solidFill>
                  <a:srgbClr val="FF6700"/>
                </a:solidFill>
                <a:effectLst/>
                <a:uLnTx/>
                <a:uFillTx/>
                <a:latin typeface="Garamond"/>
                <a:ea typeface="Garamond"/>
                <a:cs typeface="Garamond"/>
                <a:sym typeface="Garamond"/>
              </a:rPr>
              <a:t>Consistency and Uniformity</a:t>
            </a: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2F5496"/>
              </a:solidFill>
              <a:effectLst/>
              <a:uLnTx/>
              <a:uFillTx/>
              <a:latin typeface="Garamond"/>
              <a:ea typeface="Garamond"/>
              <a:cs typeface="Garamond"/>
              <a:sym typeface="Garamond"/>
            </a:endParaRPr>
          </a:p>
        </p:txBody>
      </p:sp>
    </p:spTree>
    <p:extLst>
      <p:ext uri="{BB962C8B-B14F-4D97-AF65-F5344CB8AC3E}">
        <p14:creationId xmlns:p14="http://schemas.microsoft.com/office/powerpoint/2010/main" val="3631852312"/>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9"/>
          <p:cNvSpPr/>
          <p:nvPr/>
        </p:nvSpPr>
        <p:spPr>
          <a:xfrm>
            <a:off x="121793" y="1230713"/>
            <a:ext cx="10515600" cy="3062377"/>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500" b="0" i="0" u="none" strike="noStrike" kern="1200" cap="none" spc="0" normalizeH="0" baseline="0" noProof="0" dirty="0">
                <a:ln>
                  <a:noFill/>
                </a:ln>
                <a:solidFill>
                  <a:srgbClr val="2F5496"/>
                </a:solidFill>
                <a:effectLst/>
                <a:uLnTx/>
                <a:uFillTx/>
                <a:latin typeface="Garamond"/>
                <a:ea typeface="Garamond"/>
                <a:cs typeface="Garamond"/>
                <a:sym typeface="Garamond"/>
              </a:rPr>
              <a:t>Outliers are data that is distinctively different from other observations. They could be real outliers or mistakes.</a:t>
            </a:r>
            <a:endParaRPr kumimoji="0"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500" b="0" i="0" u="none" strike="noStrike" kern="1200" cap="none" spc="0" normalizeH="0" baseline="0" noProof="0" dirty="0">
              <a:ln>
                <a:noFill/>
              </a:ln>
              <a:solidFill>
                <a:srgbClr val="2F5496"/>
              </a:solidFill>
              <a:effectLst/>
              <a:uLnTx/>
              <a:uFillTx/>
              <a:latin typeface="Garamond"/>
              <a:ea typeface="Garamond"/>
              <a:cs typeface="Garamond"/>
              <a:sym typeface="Garamond"/>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500" b="0" i="0" u="none" strike="noStrike" kern="1200" cap="none" spc="0" normalizeH="0" baseline="0" noProof="0" dirty="0">
                <a:ln>
                  <a:noFill/>
                </a:ln>
                <a:solidFill>
                  <a:srgbClr val="2F5496"/>
                </a:solidFill>
                <a:effectLst/>
                <a:uLnTx/>
                <a:uFillTx/>
                <a:latin typeface="Garamond"/>
                <a:ea typeface="Garamond"/>
                <a:cs typeface="Garamond"/>
                <a:sym typeface="Garamond"/>
              </a:rPr>
              <a:t>How to find out?</a:t>
            </a:r>
            <a:endParaRPr kumimoji="0"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500" b="0" i="0" u="none" strike="noStrike" kern="1200" cap="none" spc="0" normalizeH="0" baseline="0" noProof="0" dirty="0">
                <a:ln>
                  <a:noFill/>
                </a:ln>
                <a:solidFill>
                  <a:srgbClr val="2F5496"/>
                </a:solidFill>
                <a:effectLst/>
                <a:uLnTx/>
                <a:uFillTx/>
                <a:latin typeface="Garamond"/>
                <a:ea typeface="Garamond"/>
                <a:cs typeface="Garamond"/>
                <a:sym typeface="Garamond"/>
              </a:rPr>
              <a:t>Depending on whether the feature is numeric or categorical, we can use different techniques to study its distribution to detect outliers.</a:t>
            </a:r>
            <a:endParaRPr kumimoji="0"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500" b="0" i="0" u="none" strike="noStrike" kern="1200" cap="none" spc="0" normalizeH="0" baseline="0" noProof="0" dirty="0">
              <a:ln>
                <a:noFill/>
              </a:ln>
              <a:solidFill>
                <a:srgbClr val="2F5496"/>
              </a:solidFill>
              <a:effectLst/>
              <a:uLnTx/>
              <a:uFillTx/>
              <a:latin typeface="Garamond"/>
              <a:ea typeface="Garamond"/>
              <a:cs typeface="Garamond"/>
              <a:sym typeface="Garamond"/>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2F5496"/>
              </a:solidFill>
              <a:effectLst/>
              <a:uLnTx/>
              <a:uFillTx/>
              <a:latin typeface="Garamond"/>
              <a:ea typeface="Garamond"/>
              <a:cs typeface="Garamond"/>
              <a:sym typeface="Garamond"/>
            </a:endParaRPr>
          </a:p>
        </p:txBody>
      </p:sp>
      <p:sp>
        <p:nvSpPr>
          <p:cNvPr id="136" name="Google Shape;136;p9"/>
          <p:cNvSpPr/>
          <p:nvPr/>
        </p:nvSpPr>
        <p:spPr>
          <a:xfrm>
            <a:off x="0" y="0"/>
            <a:ext cx="1991251" cy="784830"/>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4500" b="0" i="0" u="none" strike="noStrike" kern="1200" cap="none" spc="0" normalizeH="0" baseline="0" noProof="0">
                <a:ln>
                  <a:noFill/>
                </a:ln>
                <a:solidFill>
                  <a:srgbClr val="FF6700"/>
                </a:solidFill>
                <a:effectLst/>
                <a:uLnTx/>
                <a:uFillTx/>
                <a:latin typeface="Garamond"/>
                <a:ea typeface="Garamond"/>
                <a:cs typeface="Garamond"/>
                <a:sym typeface="Garamond"/>
              </a:rPr>
              <a:t>Outliers</a:t>
            </a:r>
            <a:endParaRPr kumimoji="0" sz="4500" b="0" i="0" u="none" strike="noStrike" kern="1200" cap="none" spc="0" normalizeH="0" baseline="0" noProof="0">
              <a:ln>
                <a:noFill/>
              </a:ln>
              <a:solidFill>
                <a:prstClr val="black"/>
              </a:solidFill>
              <a:effectLst/>
              <a:uLnTx/>
              <a:uFillTx/>
              <a:latin typeface="Garamond"/>
              <a:ea typeface="Garamond"/>
              <a:cs typeface="Garamond"/>
              <a:sym typeface="Garamond"/>
            </a:endParaRPr>
          </a:p>
        </p:txBody>
      </p:sp>
    </p:spTree>
    <p:extLst>
      <p:ext uri="{BB962C8B-B14F-4D97-AF65-F5344CB8AC3E}">
        <p14:creationId xmlns:p14="http://schemas.microsoft.com/office/powerpoint/2010/main" val="3077317712"/>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10"/>
          <p:cNvSpPr/>
          <p:nvPr/>
        </p:nvSpPr>
        <p:spPr>
          <a:xfrm>
            <a:off x="289624" y="905463"/>
            <a:ext cx="10515600" cy="1908215"/>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2F5496"/>
              </a:solidFill>
              <a:effectLst/>
              <a:uLnTx/>
              <a:uFillTx/>
              <a:latin typeface="Content"/>
              <a:ea typeface="Content"/>
              <a:cs typeface="Content"/>
              <a:sym typeface="Content"/>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500" b="1" i="0" u="none" strike="noStrike" kern="1200" cap="none" spc="0" normalizeH="0" baseline="0" noProof="0">
                <a:ln>
                  <a:noFill/>
                </a:ln>
                <a:solidFill>
                  <a:srgbClr val="2F5496"/>
                </a:solidFill>
                <a:effectLst/>
                <a:uLnTx/>
                <a:uFillTx/>
                <a:latin typeface="Garamond"/>
                <a:ea typeface="Garamond"/>
                <a:cs typeface="Garamond"/>
                <a:sym typeface="Garamond"/>
              </a:rPr>
              <a:t>Histogram/Box Plot:</a:t>
            </a:r>
            <a:endParaRPr kumimoji="0" sz="2500" b="0" i="0" u="none" strike="noStrike" kern="1200" cap="none" spc="0" normalizeH="0" baseline="0" noProof="0">
              <a:ln>
                <a:noFill/>
              </a:ln>
              <a:solidFill>
                <a:srgbClr val="2F5496"/>
              </a:solidFill>
              <a:effectLst/>
              <a:uLnTx/>
              <a:uFillTx/>
              <a:latin typeface="Garamond"/>
              <a:ea typeface="Garamond"/>
              <a:cs typeface="Garamond"/>
              <a:sym typeface="Garamond"/>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500" b="0" i="0" u="none" strike="noStrike" kern="1200" cap="none" spc="0" normalizeH="0" baseline="0" noProof="0">
                <a:ln>
                  <a:noFill/>
                </a:ln>
                <a:solidFill>
                  <a:srgbClr val="2F5496"/>
                </a:solidFill>
                <a:effectLst/>
                <a:uLnTx/>
                <a:uFillTx/>
                <a:latin typeface="Garamond"/>
                <a:ea typeface="Garamond"/>
                <a:cs typeface="Garamond"/>
                <a:sym typeface="Garamond"/>
              </a:rPr>
              <a:t>When the feature is numeric, we can use a histogram and box plot to detect outliers.</a:t>
            </a: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500" b="0" i="0" u="none" strike="noStrike" kern="1200" cap="none" spc="0" normalizeH="0" baseline="0" noProof="0">
                <a:ln>
                  <a:noFill/>
                </a:ln>
                <a:solidFill>
                  <a:srgbClr val="2F5496"/>
                </a:solidFill>
                <a:effectLst/>
                <a:uLnTx/>
                <a:uFillTx/>
                <a:latin typeface="Garamond"/>
                <a:ea typeface="Garamond"/>
                <a:cs typeface="Garamond"/>
                <a:sym typeface="Garamond"/>
              </a:rPr>
              <a:t>From Histogram, if the data is highly skewed then there is a possibility of outliers and confirm with the boxplot</a:t>
            </a:r>
            <a:endParaRPr kumimoji="0" sz="1800" b="0" i="0" u="none" strike="noStrike" kern="1200" cap="none" spc="0" normalizeH="0" baseline="0" noProof="0">
              <a:ln>
                <a:noFill/>
              </a:ln>
              <a:solidFill>
                <a:srgbClr val="2F5496"/>
              </a:solidFill>
              <a:effectLst/>
              <a:uLnTx/>
              <a:uFillTx/>
              <a:latin typeface="Garamond"/>
              <a:ea typeface="Garamond"/>
              <a:cs typeface="Garamond"/>
              <a:sym typeface="Garamond"/>
            </a:endParaRPr>
          </a:p>
        </p:txBody>
      </p:sp>
      <p:pic>
        <p:nvPicPr>
          <p:cNvPr id="142" name="Google Shape;142;p10"/>
          <p:cNvPicPr preferRelativeResize="0"/>
          <p:nvPr/>
        </p:nvPicPr>
        <p:blipFill rotWithShape="1">
          <a:blip r:embed="rId3">
            <a:alphaModFix/>
          </a:blip>
          <a:srcRect/>
          <a:stretch/>
        </p:blipFill>
        <p:spPr>
          <a:xfrm>
            <a:off x="289624" y="3428999"/>
            <a:ext cx="5096764" cy="3361695"/>
          </a:xfrm>
          <a:prstGeom prst="rect">
            <a:avLst/>
          </a:prstGeom>
          <a:noFill/>
          <a:ln>
            <a:noFill/>
          </a:ln>
        </p:spPr>
      </p:pic>
      <p:pic>
        <p:nvPicPr>
          <p:cNvPr id="143" name="Google Shape;143;p10"/>
          <p:cNvPicPr preferRelativeResize="0"/>
          <p:nvPr/>
        </p:nvPicPr>
        <p:blipFill rotWithShape="1">
          <a:blip r:embed="rId4">
            <a:alphaModFix/>
          </a:blip>
          <a:srcRect/>
          <a:stretch/>
        </p:blipFill>
        <p:spPr>
          <a:xfrm>
            <a:off x="5989574" y="3380233"/>
            <a:ext cx="5096764" cy="3583944"/>
          </a:xfrm>
          <a:prstGeom prst="rect">
            <a:avLst/>
          </a:prstGeom>
          <a:noFill/>
          <a:ln>
            <a:noFill/>
          </a:ln>
        </p:spPr>
      </p:pic>
      <p:sp>
        <p:nvSpPr>
          <p:cNvPr id="144" name="Google Shape;144;p10"/>
          <p:cNvSpPr/>
          <p:nvPr/>
        </p:nvSpPr>
        <p:spPr>
          <a:xfrm>
            <a:off x="0" y="0"/>
            <a:ext cx="1991251" cy="784830"/>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4500" b="0" i="0" u="none" strike="noStrike" kern="1200" cap="none" spc="0" normalizeH="0" baseline="0" noProof="0">
                <a:ln>
                  <a:noFill/>
                </a:ln>
                <a:solidFill>
                  <a:srgbClr val="FF6700"/>
                </a:solidFill>
                <a:effectLst/>
                <a:uLnTx/>
                <a:uFillTx/>
                <a:latin typeface="Garamond"/>
                <a:ea typeface="Garamond"/>
                <a:cs typeface="Garamond"/>
                <a:sym typeface="Garamond"/>
              </a:rPr>
              <a:t>Outliers</a:t>
            </a:r>
            <a:endParaRPr kumimoji="0" sz="4500" b="0" i="0" u="none" strike="noStrike" kern="1200" cap="none" spc="0" normalizeH="0" baseline="0" noProof="0">
              <a:ln>
                <a:noFill/>
              </a:ln>
              <a:solidFill>
                <a:prstClr val="black"/>
              </a:solidFill>
              <a:effectLst/>
              <a:uLnTx/>
              <a:uFillTx/>
              <a:latin typeface="Garamond"/>
              <a:ea typeface="Garamond"/>
              <a:cs typeface="Garamond"/>
              <a:sym typeface="Garamond"/>
            </a:endParaRPr>
          </a:p>
        </p:txBody>
      </p:sp>
    </p:spTree>
    <p:extLst>
      <p:ext uri="{BB962C8B-B14F-4D97-AF65-F5344CB8AC3E}">
        <p14:creationId xmlns:p14="http://schemas.microsoft.com/office/powerpoint/2010/main" val="3107687370"/>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11"/>
          <p:cNvSpPr/>
          <p:nvPr/>
        </p:nvSpPr>
        <p:spPr>
          <a:xfrm>
            <a:off x="109728" y="1391331"/>
            <a:ext cx="11338560" cy="2015936"/>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500" b="1" i="0" u="none" strike="noStrike" kern="1200" cap="none" spc="0" normalizeH="0" baseline="0" noProof="0">
                <a:ln>
                  <a:noFill/>
                </a:ln>
                <a:solidFill>
                  <a:srgbClr val="2F5496"/>
                </a:solidFill>
                <a:effectLst/>
                <a:uLnTx/>
                <a:uFillTx/>
                <a:latin typeface="Garamond"/>
                <a:ea typeface="Garamond"/>
                <a:cs typeface="Garamond"/>
                <a:sym typeface="Garamond"/>
              </a:rPr>
              <a:t>Descriptive Statistics:</a:t>
            </a: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500" b="0" i="0" u="none" strike="noStrike" kern="1200" cap="none" spc="0" normalizeH="0" baseline="0" noProof="0">
                <a:ln>
                  <a:noFill/>
                </a:ln>
                <a:solidFill>
                  <a:srgbClr val="2F5496"/>
                </a:solidFill>
                <a:effectLst/>
                <a:uLnTx/>
                <a:uFillTx/>
                <a:latin typeface="Garamond"/>
                <a:ea typeface="Garamond"/>
                <a:cs typeface="Garamond"/>
                <a:sym typeface="Garamond"/>
              </a:rPr>
              <a:t>Also, for numeric features, the outliers could be too distinctive. We can look at their descriptive statistics.</a:t>
            </a: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500" b="0" i="0" u="none" strike="noStrike" kern="1200" cap="none" spc="0" normalizeH="0" baseline="0" noProof="0">
                <a:ln>
                  <a:noFill/>
                </a:ln>
                <a:solidFill>
                  <a:srgbClr val="2F5496"/>
                </a:solidFill>
                <a:effectLst/>
                <a:uLnTx/>
                <a:uFillTx/>
                <a:latin typeface="Garamond"/>
                <a:ea typeface="Garamond"/>
                <a:cs typeface="Garamond"/>
                <a:sym typeface="Garamond"/>
              </a:rPr>
              <a:t>For example, for the feature Ozone, we can see that the maximum value is 168, while the 75% quartile is only 68. The 168 value could be an outlier.</a:t>
            </a: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150" name="Google Shape;150;p11"/>
          <p:cNvPicPr preferRelativeResize="0"/>
          <p:nvPr/>
        </p:nvPicPr>
        <p:blipFill rotWithShape="1">
          <a:blip r:embed="rId3">
            <a:alphaModFix/>
          </a:blip>
          <a:srcRect/>
          <a:stretch/>
        </p:blipFill>
        <p:spPr>
          <a:xfrm>
            <a:off x="376428" y="3825240"/>
            <a:ext cx="3733800" cy="2743200"/>
          </a:xfrm>
          <a:prstGeom prst="rect">
            <a:avLst/>
          </a:prstGeom>
          <a:noFill/>
          <a:ln>
            <a:noFill/>
          </a:ln>
        </p:spPr>
      </p:pic>
      <p:sp>
        <p:nvSpPr>
          <p:cNvPr id="151" name="Google Shape;151;p11"/>
          <p:cNvSpPr/>
          <p:nvPr/>
        </p:nvSpPr>
        <p:spPr>
          <a:xfrm>
            <a:off x="0" y="0"/>
            <a:ext cx="1991251" cy="784830"/>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4500" b="0" i="0" u="none" strike="noStrike" kern="1200" cap="none" spc="0" normalizeH="0" baseline="0" noProof="0">
                <a:ln>
                  <a:noFill/>
                </a:ln>
                <a:solidFill>
                  <a:srgbClr val="FF6700"/>
                </a:solidFill>
                <a:effectLst/>
                <a:uLnTx/>
                <a:uFillTx/>
                <a:latin typeface="Garamond"/>
                <a:ea typeface="Garamond"/>
                <a:cs typeface="Garamond"/>
                <a:sym typeface="Garamond"/>
              </a:rPr>
              <a:t>Outliers</a:t>
            </a:r>
            <a:endParaRPr kumimoji="0" sz="4500" b="0" i="0" u="none" strike="noStrike" kern="1200" cap="none" spc="0" normalizeH="0" baseline="0" noProof="0">
              <a:ln>
                <a:noFill/>
              </a:ln>
              <a:solidFill>
                <a:prstClr val="black"/>
              </a:solidFill>
              <a:effectLst/>
              <a:uLnTx/>
              <a:uFillTx/>
              <a:latin typeface="Garamond"/>
              <a:ea typeface="Garamond"/>
              <a:cs typeface="Garamond"/>
              <a:sym typeface="Garamond"/>
            </a:endParaRPr>
          </a:p>
        </p:txBody>
      </p:sp>
    </p:spTree>
    <p:extLst>
      <p:ext uri="{BB962C8B-B14F-4D97-AF65-F5344CB8AC3E}">
        <p14:creationId xmlns:p14="http://schemas.microsoft.com/office/powerpoint/2010/main" val="3058080626"/>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12"/>
          <p:cNvSpPr/>
          <p:nvPr/>
        </p:nvSpPr>
        <p:spPr>
          <a:xfrm>
            <a:off x="0" y="1274774"/>
            <a:ext cx="11697928" cy="256993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1" i="0" u="none" strike="noStrike" kern="1200" cap="none" spc="0" normalizeH="0" baseline="0" noProof="0">
              <a:ln>
                <a:noFill/>
              </a:ln>
              <a:solidFill>
                <a:srgbClr val="2F5496"/>
              </a:solidFill>
              <a:effectLst/>
              <a:uLnTx/>
              <a:uFillTx/>
              <a:latin typeface="Content"/>
              <a:ea typeface="Content"/>
              <a:cs typeface="Content"/>
              <a:sym typeface="Content"/>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500" b="1" i="0" u="none" strike="noStrike" kern="1200" cap="none" spc="0" normalizeH="0" baseline="0" noProof="0">
                <a:ln>
                  <a:noFill/>
                </a:ln>
                <a:solidFill>
                  <a:srgbClr val="4472C4"/>
                </a:solidFill>
                <a:effectLst/>
                <a:uLnTx/>
                <a:uFillTx/>
                <a:latin typeface="Garamond"/>
                <a:ea typeface="Garamond"/>
                <a:cs typeface="Garamond"/>
                <a:sym typeface="Garamond"/>
              </a:rPr>
              <a:t>Bar Chart:</a:t>
            </a:r>
            <a:endParaRPr kumimoji="0" sz="2500" b="0" i="0" u="none" strike="noStrike" kern="1200" cap="none" spc="0" normalizeH="0" baseline="0" noProof="0">
              <a:ln>
                <a:noFill/>
              </a:ln>
              <a:solidFill>
                <a:srgbClr val="2F5496"/>
              </a:solidFill>
              <a:effectLst/>
              <a:uLnTx/>
              <a:uFillTx/>
              <a:latin typeface="Garamond"/>
              <a:ea typeface="Garamond"/>
              <a:cs typeface="Garamond"/>
              <a:sym typeface="Garamond"/>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500" b="0" i="0" u="none" strike="noStrike" kern="1200" cap="none" spc="0" normalizeH="0" baseline="0" noProof="0">
                <a:ln>
                  <a:noFill/>
                </a:ln>
                <a:solidFill>
                  <a:srgbClr val="2F5496"/>
                </a:solidFill>
                <a:effectLst/>
                <a:uLnTx/>
                <a:uFillTx/>
                <a:latin typeface="Garamond"/>
                <a:ea typeface="Garamond"/>
                <a:cs typeface="Garamond"/>
                <a:sym typeface="Garamond"/>
              </a:rPr>
              <a:t>When the feature is categorical. We can use a bar chart to learn about its categories and distribution.</a:t>
            </a: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500" b="0" i="0" u="none" strike="noStrike" kern="1200" cap="none" spc="0" normalizeH="0" baseline="0" noProof="0">
                <a:ln>
                  <a:noFill/>
                </a:ln>
                <a:solidFill>
                  <a:srgbClr val="2F5496"/>
                </a:solidFill>
                <a:effectLst/>
                <a:uLnTx/>
                <a:uFillTx/>
                <a:latin typeface="Garamond"/>
                <a:ea typeface="Garamond"/>
                <a:cs typeface="Garamond"/>
                <a:sym typeface="Garamond"/>
              </a:rPr>
              <a:t>For example, the feature Month has a reasonable distribution except for category 2 . </a:t>
            </a: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500" b="0" i="0" u="none" strike="noStrike" kern="1200" cap="none" spc="0" normalizeH="0" baseline="0" noProof="0">
                <a:ln>
                  <a:noFill/>
                </a:ln>
                <a:solidFill>
                  <a:srgbClr val="2F5496"/>
                </a:solidFill>
                <a:effectLst/>
                <a:uLnTx/>
                <a:uFillTx/>
                <a:latin typeface="Garamond"/>
                <a:ea typeface="Garamond"/>
                <a:cs typeface="Garamond"/>
                <a:sym typeface="Garamond"/>
              </a:rPr>
              <a:t>2</a:t>
            </a:r>
            <a:r>
              <a:rPr kumimoji="0" lang="en-IN" sz="2500" b="0" i="0" u="none" strike="noStrike" kern="1200" cap="none" spc="0" normalizeH="0" baseline="30000" noProof="0">
                <a:ln>
                  <a:noFill/>
                </a:ln>
                <a:solidFill>
                  <a:srgbClr val="2F5496"/>
                </a:solidFill>
                <a:effectLst/>
                <a:uLnTx/>
                <a:uFillTx/>
                <a:latin typeface="Garamond"/>
                <a:ea typeface="Garamond"/>
                <a:cs typeface="Garamond"/>
                <a:sym typeface="Garamond"/>
              </a:rPr>
              <a:t>nd</a:t>
            </a:r>
            <a:r>
              <a:rPr kumimoji="0" lang="en-IN" sz="2500" b="0" i="0" u="none" strike="noStrike" kern="1200" cap="none" spc="0" normalizeH="0" baseline="0" noProof="0">
                <a:ln>
                  <a:noFill/>
                </a:ln>
                <a:solidFill>
                  <a:srgbClr val="2F5496"/>
                </a:solidFill>
                <a:effectLst/>
                <a:uLnTx/>
                <a:uFillTx/>
                <a:latin typeface="Garamond"/>
                <a:ea typeface="Garamond"/>
                <a:cs typeface="Garamond"/>
                <a:sym typeface="Garamond"/>
              </a:rPr>
              <a:t> Month column has only one value , this can be an outlier.</a:t>
            </a: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2F5496"/>
              </a:solidFill>
              <a:effectLst/>
              <a:uLnTx/>
              <a:uFillTx/>
              <a:latin typeface="Garamond"/>
              <a:ea typeface="Garamond"/>
              <a:cs typeface="Garamond"/>
              <a:sym typeface="Garamond"/>
            </a:endParaRPr>
          </a:p>
        </p:txBody>
      </p:sp>
      <p:sp>
        <p:nvSpPr>
          <p:cNvPr id="157" name="Google Shape;157;p12"/>
          <p:cNvSpPr/>
          <p:nvPr/>
        </p:nvSpPr>
        <p:spPr>
          <a:xfrm>
            <a:off x="0" y="0"/>
            <a:ext cx="1991251" cy="784830"/>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4500" b="0" i="0" u="none" strike="noStrike" kern="1200" cap="none" spc="0" normalizeH="0" baseline="0" noProof="0">
                <a:ln>
                  <a:noFill/>
                </a:ln>
                <a:solidFill>
                  <a:srgbClr val="FF6700"/>
                </a:solidFill>
                <a:effectLst/>
                <a:uLnTx/>
                <a:uFillTx/>
                <a:latin typeface="Garamond"/>
                <a:ea typeface="Garamond"/>
                <a:cs typeface="Garamond"/>
                <a:sym typeface="Garamond"/>
              </a:rPr>
              <a:t>Outliers</a:t>
            </a:r>
            <a:endParaRPr kumimoji="0" sz="4500" b="0" i="0" u="none" strike="noStrike" kern="1200" cap="none" spc="0" normalizeH="0" baseline="0" noProof="0">
              <a:ln>
                <a:noFill/>
              </a:ln>
              <a:solidFill>
                <a:prstClr val="black"/>
              </a:solidFill>
              <a:effectLst/>
              <a:uLnTx/>
              <a:uFillTx/>
              <a:latin typeface="Garamond"/>
              <a:ea typeface="Garamond"/>
              <a:cs typeface="Garamond"/>
              <a:sym typeface="Garamond"/>
            </a:endParaRPr>
          </a:p>
        </p:txBody>
      </p:sp>
      <p:grpSp>
        <p:nvGrpSpPr>
          <p:cNvPr id="158" name="Google Shape;158;p12"/>
          <p:cNvGrpSpPr/>
          <p:nvPr/>
        </p:nvGrpSpPr>
        <p:grpSpPr>
          <a:xfrm>
            <a:off x="2504439" y="3429000"/>
            <a:ext cx="4775200" cy="3429000"/>
            <a:chOff x="2504439" y="3429000"/>
            <a:chExt cx="4775200" cy="3429000"/>
          </a:xfrm>
        </p:grpSpPr>
        <p:pic>
          <p:nvPicPr>
            <p:cNvPr id="159" name="Google Shape;159;p12"/>
            <p:cNvPicPr preferRelativeResize="0"/>
            <p:nvPr/>
          </p:nvPicPr>
          <p:blipFill rotWithShape="1">
            <a:blip r:embed="rId3">
              <a:alphaModFix/>
            </a:blip>
            <a:srcRect/>
            <a:stretch/>
          </p:blipFill>
          <p:spPr>
            <a:xfrm>
              <a:off x="2504439" y="3429000"/>
              <a:ext cx="4775200" cy="3213100"/>
            </a:xfrm>
            <a:prstGeom prst="rect">
              <a:avLst/>
            </a:prstGeom>
            <a:noFill/>
            <a:ln>
              <a:noFill/>
            </a:ln>
          </p:spPr>
        </p:pic>
        <p:grpSp>
          <p:nvGrpSpPr>
            <p:cNvPr id="160" name="Google Shape;160;p12"/>
            <p:cNvGrpSpPr/>
            <p:nvPr/>
          </p:nvGrpSpPr>
          <p:grpSpPr>
            <a:xfrm>
              <a:off x="6502423" y="6306266"/>
              <a:ext cx="542084" cy="551734"/>
              <a:chOff x="7509232" y="4718102"/>
              <a:chExt cx="637214" cy="551734"/>
            </a:xfrm>
          </p:grpSpPr>
          <p:pic>
            <p:nvPicPr>
              <p:cNvPr id="161" name="Google Shape;161;p12"/>
              <p:cNvPicPr preferRelativeResize="0"/>
              <p:nvPr/>
            </p:nvPicPr>
            <p:blipFill rotWithShape="1">
              <a:blip r:embed="rId4">
                <a:alphaModFix/>
              </a:blip>
              <a:srcRect/>
              <a:stretch/>
            </p:blipFill>
            <p:spPr>
              <a:xfrm>
                <a:off x="7509232" y="4718102"/>
                <a:ext cx="637214" cy="551734"/>
              </a:xfrm>
              <a:prstGeom prst="rect">
                <a:avLst/>
              </a:prstGeom>
              <a:noFill/>
              <a:ln>
                <a:noFill/>
              </a:ln>
            </p:spPr>
          </p:pic>
          <p:sp>
            <p:nvSpPr>
              <p:cNvPr id="162" name="Google Shape;162;p12"/>
              <p:cNvSpPr txBox="1"/>
              <p:nvPr/>
            </p:nvSpPr>
            <p:spPr>
              <a:xfrm>
                <a:off x="7655236" y="4809303"/>
                <a:ext cx="301868" cy="276999"/>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a:ln>
                      <a:noFill/>
                    </a:ln>
                    <a:solidFill>
                      <a:prstClr val="black"/>
                    </a:solidFill>
                    <a:effectLst/>
                    <a:uLnTx/>
                    <a:uFillTx/>
                    <a:latin typeface="Garamond"/>
                    <a:ea typeface="Garamond"/>
                    <a:cs typeface="Garamond"/>
                    <a:sym typeface="Garamond"/>
                  </a:rPr>
                  <a:t>2</a:t>
                </a: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spTree>
    <p:extLst>
      <p:ext uri="{BB962C8B-B14F-4D97-AF65-F5344CB8AC3E}">
        <p14:creationId xmlns:p14="http://schemas.microsoft.com/office/powerpoint/2010/main" val="39109548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5">
            <a:extLst>
              <a:ext uri="{FF2B5EF4-FFF2-40B4-BE49-F238E27FC236}">
                <a16:creationId xmlns:a16="http://schemas.microsoft.com/office/drawing/2014/main" id="{15A7154F-0799-4053-A6B3-4DFEC28EC5E8}"/>
              </a:ext>
            </a:extLst>
          </p:cNvPr>
          <p:cNvGrpSpPr>
            <a:grpSpLocks/>
          </p:cNvGrpSpPr>
          <p:nvPr/>
        </p:nvGrpSpPr>
        <p:grpSpPr bwMode="auto">
          <a:xfrm>
            <a:off x="0" y="228600"/>
            <a:ext cx="11887200" cy="6629400"/>
            <a:chOff x="0" y="144"/>
            <a:chExt cx="5616" cy="4176"/>
          </a:xfrm>
        </p:grpSpPr>
        <p:sp>
          <p:nvSpPr>
            <p:cNvPr id="176130" name="AutoShape 2">
              <a:extLst>
                <a:ext uri="{FF2B5EF4-FFF2-40B4-BE49-F238E27FC236}">
                  <a16:creationId xmlns:a16="http://schemas.microsoft.com/office/drawing/2014/main" id="{D6DFA0CD-303D-4F8B-AE1C-81F7C269BE62}"/>
                </a:ext>
              </a:extLst>
            </p:cNvPr>
            <p:cNvSpPr>
              <a:spLocks noChangeArrowheads="1"/>
            </p:cNvSpPr>
            <p:nvPr/>
          </p:nvSpPr>
          <p:spPr bwMode="auto">
            <a:xfrm>
              <a:off x="288" y="768"/>
              <a:ext cx="1584" cy="768"/>
            </a:xfrm>
            <a:prstGeom prst="cloudCallout">
              <a:avLst>
                <a:gd name="adj1" fmla="val 56250"/>
                <a:gd name="adj2" fmla="val 90625"/>
              </a:avLst>
            </a:prstGeom>
            <a:solidFill>
              <a:schemeClr val="bg1"/>
            </a:solidFill>
            <a:ln w="9525">
              <a:solidFill>
                <a:schemeClr val="tx1"/>
              </a:solidFill>
              <a:round/>
              <a:headEnd/>
              <a:tailEnd/>
            </a:ln>
          </p:spPr>
          <p:txBody>
            <a:bodyPr/>
            <a:lstStyle>
              <a:lvl1pPr>
                <a:spcBef>
                  <a:spcPct val="20000"/>
                </a:spcBef>
                <a:buClr>
                  <a:schemeClr val="tx1"/>
                </a:buClr>
                <a:buSzPct val="50000"/>
                <a:buFont typeface="Monotype Sorts" pitchFamily="2" charset="2"/>
                <a:buChar char="l"/>
                <a:defRPr>
                  <a:solidFill>
                    <a:schemeClr val="tx1"/>
                  </a:solidFill>
                  <a:latin typeface="Arial" panose="020B0604020202020204" pitchFamily="34" charset="0"/>
                </a:defRPr>
              </a:lvl1pPr>
              <a:lvl2pPr marL="742950" indent="-285750">
                <a:spcBef>
                  <a:spcPct val="20000"/>
                </a:spcBef>
                <a:buClr>
                  <a:schemeClr val="tx1"/>
                </a:buClr>
                <a:buSzPct val="75000"/>
                <a:buFont typeface="Symbol" panose="05050102010706020507" pitchFamily="18" charset="2"/>
                <a:buChar char="-"/>
                <a:defRPr>
                  <a:solidFill>
                    <a:schemeClr val="tx1"/>
                  </a:solidFill>
                  <a:latin typeface="Arial" panose="020B0604020202020204" pitchFamily="34" charset="0"/>
                </a:defRPr>
              </a:lvl2pPr>
              <a:lvl3pPr marL="1143000" indent="-228600">
                <a:spcBef>
                  <a:spcPct val="20000"/>
                </a:spcBef>
                <a:buClr>
                  <a:schemeClr val="tx1"/>
                </a:buClr>
                <a:buSzPct val="63000"/>
                <a:buFont typeface="Symbol" panose="05050102010706020507" pitchFamily="18" charset="2"/>
                <a:buChar char="&gt;"/>
                <a:defRPr>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SzTx/>
                <a:buFontTx/>
                <a:buNone/>
              </a:pPr>
              <a:r>
                <a:rPr lang="en-US" altLang="en-US" sz="2933" dirty="0">
                  <a:latin typeface="Comic Sans MS" panose="030F0702030302020204" pitchFamily="66" charset="0"/>
                </a:rPr>
                <a:t>Volume of a cereal box</a:t>
              </a:r>
            </a:p>
          </p:txBody>
        </p:sp>
        <p:sp>
          <p:nvSpPr>
            <p:cNvPr id="176131" name="AutoShape 3">
              <a:extLst>
                <a:ext uri="{FF2B5EF4-FFF2-40B4-BE49-F238E27FC236}">
                  <a16:creationId xmlns:a16="http://schemas.microsoft.com/office/drawing/2014/main" id="{BC3961C5-021D-4404-8192-DF6A3053FBC5}"/>
                </a:ext>
              </a:extLst>
            </p:cNvPr>
            <p:cNvSpPr>
              <a:spLocks noChangeArrowheads="1"/>
            </p:cNvSpPr>
            <p:nvPr/>
          </p:nvSpPr>
          <p:spPr bwMode="auto">
            <a:xfrm>
              <a:off x="3552" y="720"/>
              <a:ext cx="1584" cy="768"/>
            </a:xfrm>
            <a:prstGeom prst="cloudCallout">
              <a:avLst>
                <a:gd name="adj1" fmla="val -43750"/>
                <a:gd name="adj2" fmla="val 70051"/>
              </a:avLst>
            </a:prstGeom>
            <a:solidFill>
              <a:schemeClr val="bg1"/>
            </a:solidFill>
            <a:ln w="9525">
              <a:solidFill>
                <a:schemeClr val="tx1"/>
              </a:solidFill>
              <a:round/>
              <a:headEnd/>
              <a:tailEnd/>
            </a:ln>
          </p:spPr>
          <p:txBody>
            <a:bodyPr/>
            <a:lstStyle>
              <a:lvl1pPr>
                <a:spcBef>
                  <a:spcPct val="20000"/>
                </a:spcBef>
                <a:buClr>
                  <a:schemeClr val="tx1"/>
                </a:buClr>
                <a:buSzPct val="50000"/>
                <a:buFont typeface="Monotype Sorts" pitchFamily="2" charset="2"/>
                <a:buChar char="l"/>
                <a:defRPr>
                  <a:solidFill>
                    <a:schemeClr val="tx1"/>
                  </a:solidFill>
                  <a:latin typeface="Arial" panose="020B0604020202020204" pitchFamily="34" charset="0"/>
                </a:defRPr>
              </a:lvl1pPr>
              <a:lvl2pPr marL="742950" indent="-285750">
                <a:spcBef>
                  <a:spcPct val="20000"/>
                </a:spcBef>
                <a:buClr>
                  <a:schemeClr val="tx1"/>
                </a:buClr>
                <a:buSzPct val="75000"/>
                <a:buFont typeface="Symbol" panose="05050102010706020507" pitchFamily="18" charset="2"/>
                <a:buChar char="-"/>
                <a:defRPr>
                  <a:solidFill>
                    <a:schemeClr val="tx1"/>
                  </a:solidFill>
                  <a:latin typeface="Arial" panose="020B0604020202020204" pitchFamily="34" charset="0"/>
                </a:defRPr>
              </a:lvl2pPr>
              <a:lvl3pPr marL="1143000" indent="-228600">
                <a:spcBef>
                  <a:spcPct val="20000"/>
                </a:spcBef>
                <a:buClr>
                  <a:schemeClr val="tx1"/>
                </a:buClr>
                <a:buSzPct val="63000"/>
                <a:buFont typeface="Symbol" panose="05050102010706020507" pitchFamily="18" charset="2"/>
                <a:buChar char="&gt;"/>
                <a:defRPr>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SzTx/>
                <a:buFontTx/>
                <a:buNone/>
              </a:pPr>
              <a:r>
                <a:rPr lang="en-US" altLang="en-US" sz="2933" dirty="0">
                  <a:latin typeface="Comic Sans MS" panose="030F0702030302020204" pitchFamily="66" charset="0"/>
                </a:rPr>
                <a:t>Population of a town</a:t>
              </a:r>
            </a:p>
          </p:txBody>
        </p:sp>
        <p:sp>
          <p:nvSpPr>
            <p:cNvPr id="176132" name="AutoShape 4">
              <a:extLst>
                <a:ext uri="{FF2B5EF4-FFF2-40B4-BE49-F238E27FC236}">
                  <a16:creationId xmlns:a16="http://schemas.microsoft.com/office/drawing/2014/main" id="{4F390713-4635-4CBF-A6F3-115C3F0409DA}"/>
                </a:ext>
              </a:extLst>
            </p:cNvPr>
            <p:cNvSpPr>
              <a:spLocks noChangeArrowheads="1"/>
            </p:cNvSpPr>
            <p:nvPr/>
          </p:nvSpPr>
          <p:spPr bwMode="auto">
            <a:xfrm>
              <a:off x="240" y="3408"/>
              <a:ext cx="1632" cy="912"/>
            </a:xfrm>
            <a:prstGeom prst="cloudCallout">
              <a:avLst>
                <a:gd name="adj1" fmla="val 62009"/>
                <a:gd name="adj2" fmla="val -93310"/>
              </a:avLst>
            </a:prstGeom>
            <a:solidFill>
              <a:schemeClr val="bg1"/>
            </a:solidFill>
            <a:ln w="9525">
              <a:solidFill>
                <a:schemeClr val="tx1"/>
              </a:solidFill>
              <a:round/>
              <a:headEnd/>
              <a:tailEnd/>
            </a:ln>
          </p:spPr>
          <p:txBody>
            <a:bodyPr/>
            <a:lstStyle>
              <a:lvl1pPr>
                <a:spcBef>
                  <a:spcPct val="20000"/>
                </a:spcBef>
                <a:buClr>
                  <a:schemeClr val="tx1"/>
                </a:buClr>
                <a:buSzPct val="50000"/>
                <a:buFont typeface="Monotype Sorts" pitchFamily="2" charset="2"/>
                <a:buChar char="l"/>
                <a:defRPr>
                  <a:solidFill>
                    <a:schemeClr val="tx1"/>
                  </a:solidFill>
                  <a:latin typeface="Arial" panose="020B0604020202020204" pitchFamily="34" charset="0"/>
                </a:defRPr>
              </a:lvl1pPr>
              <a:lvl2pPr marL="742950" indent="-285750">
                <a:spcBef>
                  <a:spcPct val="20000"/>
                </a:spcBef>
                <a:buClr>
                  <a:schemeClr val="tx1"/>
                </a:buClr>
                <a:buSzPct val="75000"/>
                <a:buFont typeface="Symbol" panose="05050102010706020507" pitchFamily="18" charset="2"/>
                <a:buChar char="-"/>
                <a:defRPr>
                  <a:solidFill>
                    <a:schemeClr val="tx1"/>
                  </a:solidFill>
                  <a:latin typeface="Arial" panose="020B0604020202020204" pitchFamily="34" charset="0"/>
                </a:defRPr>
              </a:lvl2pPr>
              <a:lvl3pPr marL="1143000" indent="-228600">
                <a:spcBef>
                  <a:spcPct val="20000"/>
                </a:spcBef>
                <a:buClr>
                  <a:schemeClr val="tx1"/>
                </a:buClr>
                <a:buSzPct val="63000"/>
                <a:buFont typeface="Symbol" panose="05050102010706020507" pitchFamily="18" charset="2"/>
                <a:buChar char="&gt;"/>
                <a:defRPr>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SzTx/>
                <a:buFontTx/>
                <a:buNone/>
              </a:pPr>
              <a:r>
                <a:rPr lang="en-US" altLang="en-US" sz="2933" dirty="0">
                  <a:latin typeface="Comic Sans MS" panose="030F0702030302020204" pitchFamily="66" charset="0"/>
                </a:rPr>
                <a:t>Number of goals in a season</a:t>
              </a:r>
            </a:p>
          </p:txBody>
        </p:sp>
        <p:sp>
          <p:nvSpPr>
            <p:cNvPr id="176133" name="AutoShape 5">
              <a:extLst>
                <a:ext uri="{FF2B5EF4-FFF2-40B4-BE49-F238E27FC236}">
                  <a16:creationId xmlns:a16="http://schemas.microsoft.com/office/drawing/2014/main" id="{39CAEBF2-AD4A-452A-84E4-8BB0EB26154C}"/>
                </a:ext>
              </a:extLst>
            </p:cNvPr>
            <p:cNvSpPr>
              <a:spLocks noChangeArrowheads="1"/>
            </p:cNvSpPr>
            <p:nvPr/>
          </p:nvSpPr>
          <p:spPr bwMode="auto">
            <a:xfrm>
              <a:off x="3888" y="3408"/>
              <a:ext cx="1728" cy="912"/>
            </a:xfrm>
            <a:prstGeom prst="cloudCallout">
              <a:avLst>
                <a:gd name="adj1" fmla="val -51389"/>
                <a:gd name="adj2" fmla="val -87829"/>
              </a:avLst>
            </a:prstGeom>
            <a:solidFill>
              <a:schemeClr val="bg1"/>
            </a:solidFill>
            <a:ln w="9525">
              <a:solidFill>
                <a:schemeClr val="tx1"/>
              </a:solidFill>
              <a:round/>
              <a:headEnd/>
              <a:tailEnd/>
            </a:ln>
          </p:spPr>
          <p:txBody>
            <a:bodyPr/>
            <a:lstStyle>
              <a:lvl1pPr>
                <a:spcBef>
                  <a:spcPct val="20000"/>
                </a:spcBef>
                <a:buClr>
                  <a:schemeClr val="tx1"/>
                </a:buClr>
                <a:buSzPct val="50000"/>
                <a:buFont typeface="Monotype Sorts" pitchFamily="2" charset="2"/>
                <a:buChar char="l"/>
                <a:defRPr>
                  <a:solidFill>
                    <a:schemeClr val="tx1"/>
                  </a:solidFill>
                  <a:latin typeface="Arial" panose="020B0604020202020204" pitchFamily="34" charset="0"/>
                </a:defRPr>
              </a:lvl1pPr>
              <a:lvl2pPr marL="742950" indent="-285750">
                <a:spcBef>
                  <a:spcPct val="20000"/>
                </a:spcBef>
                <a:buClr>
                  <a:schemeClr val="tx1"/>
                </a:buClr>
                <a:buSzPct val="75000"/>
                <a:buFont typeface="Symbol" panose="05050102010706020507" pitchFamily="18" charset="2"/>
                <a:buChar char="-"/>
                <a:defRPr>
                  <a:solidFill>
                    <a:schemeClr val="tx1"/>
                  </a:solidFill>
                  <a:latin typeface="Arial" panose="020B0604020202020204" pitchFamily="34" charset="0"/>
                </a:defRPr>
              </a:lvl2pPr>
              <a:lvl3pPr marL="1143000" indent="-228600">
                <a:spcBef>
                  <a:spcPct val="20000"/>
                </a:spcBef>
                <a:buClr>
                  <a:schemeClr val="tx1"/>
                </a:buClr>
                <a:buSzPct val="63000"/>
                <a:buFont typeface="Symbol" panose="05050102010706020507" pitchFamily="18" charset="2"/>
                <a:buChar char="&gt;"/>
                <a:defRPr>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SzTx/>
                <a:buFontTx/>
                <a:buNone/>
              </a:pPr>
              <a:r>
                <a:rPr lang="en-US" altLang="en-US" sz="2933" dirty="0">
                  <a:latin typeface="Comic Sans MS" panose="030F0702030302020204" pitchFamily="66" charset="0"/>
                </a:rPr>
                <a:t>Number of matches in a box</a:t>
              </a:r>
            </a:p>
          </p:txBody>
        </p:sp>
        <p:sp>
          <p:nvSpPr>
            <p:cNvPr id="176134" name="AutoShape 6">
              <a:extLst>
                <a:ext uri="{FF2B5EF4-FFF2-40B4-BE49-F238E27FC236}">
                  <a16:creationId xmlns:a16="http://schemas.microsoft.com/office/drawing/2014/main" id="{0D68B074-9794-457C-8E12-2C9E2FF3E56D}"/>
                </a:ext>
              </a:extLst>
            </p:cNvPr>
            <p:cNvSpPr>
              <a:spLocks noChangeArrowheads="1"/>
            </p:cNvSpPr>
            <p:nvPr/>
          </p:nvSpPr>
          <p:spPr bwMode="auto">
            <a:xfrm>
              <a:off x="3984" y="1776"/>
              <a:ext cx="1584" cy="768"/>
            </a:xfrm>
            <a:prstGeom prst="cloudCallout">
              <a:avLst>
                <a:gd name="adj1" fmla="val -77148"/>
                <a:gd name="adj2" fmla="val 130"/>
              </a:avLst>
            </a:prstGeom>
            <a:solidFill>
              <a:schemeClr val="bg1"/>
            </a:solidFill>
            <a:ln w="9525">
              <a:solidFill>
                <a:schemeClr val="tx1"/>
              </a:solidFill>
              <a:round/>
              <a:headEnd/>
              <a:tailEnd/>
            </a:ln>
          </p:spPr>
          <p:txBody>
            <a:bodyPr/>
            <a:lstStyle>
              <a:lvl1pPr>
                <a:spcBef>
                  <a:spcPct val="20000"/>
                </a:spcBef>
                <a:buClr>
                  <a:schemeClr val="tx1"/>
                </a:buClr>
                <a:buSzPct val="50000"/>
                <a:buFont typeface="Monotype Sorts" pitchFamily="2" charset="2"/>
                <a:buChar char="l"/>
                <a:defRPr>
                  <a:solidFill>
                    <a:schemeClr val="tx1"/>
                  </a:solidFill>
                  <a:latin typeface="Arial" panose="020B0604020202020204" pitchFamily="34" charset="0"/>
                </a:defRPr>
              </a:lvl1pPr>
              <a:lvl2pPr marL="742950" indent="-285750">
                <a:spcBef>
                  <a:spcPct val="20000"/>
                </a:spcBef>
                <a:buClr>
                  <a:schemeClr val="tx1"/>
                </a:buClr>
                <a:buSzPct val="75000"/>
                <a:buFont typeface="Symbol" panose="05050102010706020507" pitchFamily="18" charset="2"/>
                <a:buChar char="-"/>
                <a:defRPr>
                  <a:solidFill>
                    <a:schemeClr val="tx1"/>
                  </a:solidFill>
                  <a:latin typeface="Arial" panose="020B0604020202020204" pitchFamily="34" charset="0"/>
                </a:defRPr>
              </a:lvl2pPr>
              <a:lvl3pPr marL="1143000" indent="-228600">
                <a:spcBef>
                  <a:spcPct val="20000"/>
                </a:spcBef>
                <a:buClr>
                  <a:schemeClr val="tx1"/>
                </a:buClr>
                <a:buSzPct val="63000"/>
                <a:buFont typeface="Symbol" panose="05050102010706020507" pitchFamily="18" charset="2"/>
                <a:buChar char="&gt;"/>
                <a:defRPr>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SzTx/>
                <a:buFontTx/>
                <a:buNone/>
              </a:pPr>
              <a:r>
                <a:rPr lang="en-US" altLang="en-US" sz="2933" dirty="0">
                  <a:latin typeface="Comic Sans MS" panose="030F0702030302020204" pitchFamily="66" charset="0"/>
                </a:rPr>
                <a:t>Length of a crocodile</a:t>
              </a:r>
            </a:p>
          </p:txBody>
        </p:sp>
        <p:sp>
          <p:nvSpPr>
            <p:cNvPr id="176135" name="AutoShape 7">
              <a:extLst>
                <a:ext uri="{FF2B5EF4-FFF2-40B4-BE49-F238E27FC236}">
                  <a16:creationId xmlns:a16="http://schemas.microsoft.com/office/drawing/2014/main" id="{2DFCE2D1-0E35-443C-B775-89CB7E188C4C}"/>
                </a:ext>
              </a:extLst>
            </p:cNvPr>
            <p:cNvSpPr>
              <a:spLocks noChangeArrowheads="1"/>
            </p:cNvSpPr>
            <p:nvPr/>
          </p:nvSpPr>
          <p:spPr bwMode="auto">
            <a:xfrm>
              <a:off x="0" y="2016"/>
              <a:ext cx="1584" cy="768"/>
            </a:xfrm>
            <a:prstGeom prst="cloudCallout">
              <a:avLst>
                <a:gd name="adj1" fmla="val 75380"/>
                <a:gd name="adj2" fmla="val -32551"/>
              </a:avLst>
            </a:prstGeom>
            <a:solidFill>
              <a:schemeClr val="bg1"/>
            </a:solidFill>
            <a:ln w="9525">
              <a:solidFill>
                <a:schemeClr val="tx1"/>
              </a:solidFill>
              <a:round/>
              <a:headEnd/>
              <a:tailEnd/>
            </a:ln>
          </p:spPr>
          <p:txBody>
            <a:bodyPr/>
            <a:lstStyle>
              <a:lvl1pPr>
                <a:spcBef>
                  <a:spcPct val="20000"/>
                </a:spcBef>
                <a:buClr>
                  <a:schemeClr val="tx1"/>
                </a:buClr>
                <a:buSzPct val="50000"/>
                <a:buFont typeface="Monotype Sorts" pitchFamily="2" charset="2"/>
                <a:buChar char="l"/>
                <a:defRPr>
                  <a:solidFill>
                    <a:schemeClr val="tx1"/>
                  </a:solidFill>
                  <a:latin typeface="Arial" panose="020B0604020202020204" pitchFamily="34" charset="0"/>
                </a:defRPr>
              </a:lvl1pPr>
              <a:lvl2pPr marL="742950" indent="-285750">
                <a:spcBef>
                  <a:spcPct val="20000"/>
                </a:spcBef>
                <a:buClr>
                  <a:schemeClr val="tx1"/>
                </a:buClr>
                <a:buSzPct val="75000"/>
                <a:buFont typeface="Symbol" panose="05050102010706020507" pitchFamily="18" charset="2"/>
                <a:buChar char="-"/>
                <a:defRPr>
                  <a:solidFill>
                    <a:schemeClr val="tx1"/>
                  </a:solidFill>
                  <a:latin typeface="Arial" panose="020B0604020202020204" pitchFamily="34" charset="0"/>
                </a:defRPr>
              </a:lvl2pPr>
              <a:lvl3pPr marL="1143000" indent="-228600">
                <a:spcBef>
                  <a:spcPct val="20000"/>
                </a:spcBef>
                <a:buClr>
                  <a:schemeClr val="tx1"/>
                </a:buClr>
                <a:buSzPct val="63000"/>
                <a:buFont typeface="Symbol" panose="05050102010706020507" pitchFamily="18" charset="2"/>
                <a:buChar char="&gt;"/>
                <a:defRPr>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SzTx/>
                <a:buFontTx/>
                <a:buNone/>
              </a:pPr>
              <a:r>
                <a:rPr lang="en-US" altLang="en-US" sz="2933" dirty="0">
                  <a:latin typeface="Comic Sans MS" panose="030F0702030302020204" pitchFamily="66" charset="0"/>
                </a:rPr>
                <a:t># Shirts</a:t>
              </a:r>
            </a:p>
          </p:txBody>
        </p:sp>
        <p:sp>
          <p:nvSpPr>
            <p:cNvPr id="176136" name="AutoShape 8">
              <a:extLst>
                <a:ext uri="{FF2B5EF4-FFF2-40B4-BE49-F238E27FC236}">
                  <a16:creationId xmlns:a16="http://schemas.microsoft.com/office/drawing/2014/main" id="{C59BED93-7124-4CE0-BD66-31E81EE82D6A}"/>
                </a:ext>
              </a:extLst>
            </p:cNvPr>
            <p:cNvSpPr>
              <a:spLocks noChangeArrowheads="1"/>
            </p:cNvSpPr>
            <p:nvPr/>
          </p:nvSpPr>
          <p:spPr bwMode="auto">
            <a:xfrm>
              <a:off x="2064" y="480"/>
              <a:ext cx="1584" cy="768"/>
            </a:xfrm>
            <a:prstGeom prst="cloudCallout">
              <a:avLst>
                <a:gd name="adj1" fmla="val 8208"/>
                <a:gd name="adj2" fmla="val 97134"/>
              </a:avLst>
            </a:prstGeom>
            <a:solidFill>
              <a:schemeClr val="bg1"/>
            </a:solidFill>
            <a:ln w="9525">
              <a:solidFill>
                <a:schemeClr val="tx1"/>
              </a:solidFill>
              <a:round/>
              <a:headEnd/>
              <a:tailEnd/>
            </a:ln>
          </p:spPr>
          <p:txBody>
            <a:bodyPr/>
            <a:lstStyle>
              <a:lvl1pPr>
                <a:spcBef>
                  <a:spcPct val="20000"/>
                </a:spcBef>
                <a:buClr>
                  <a:schemeClr val="tx1"/>
                </a:buClr>
                <a:buSzPct val="50000"/>
                <a:buFont typeface="Monotype Sorts" pitchFamily="2" charset="2"/>
                <a:buChar char="l"/>
                <a:defRPr>
                  <a:solidFill>
                    <a:schemeClr val="tx1"/>
                  </a:solidFill>
                  <a:latin typeface="Arial" panose="020B0604020202020204" pitchFamily="34" charset="0"/>
                </a:defRPr>
              </a:lvl1pPr>
              <a:lvl2pPr marL="742950" indent="-285750">
                <a:spcBef>
                  <a:spcPct val="20000"/>
                </a:spcBef>
                <a:buClr>
                  <a:schemeClr val="tx1"/>
                </a:buClr>
                <a:buSzPct val="75000"/>
                <a:buFont typeface="Symbol" panose="05050102010706020507" pitchFamily="18" charset="2"/>
                <a:buChar char="-"/>
                <a:defRPr>
                  <a:solidFill>
                    <a:schemeClr val="tx1"/>
                  </a:solidFill>
                  <a:latin typeface="Arial" panose="020B0604020202020204" pitchFamily="34" charset="0"/>
                </a:defRPr>
              </a:lvl2pPr>
              <a:lvl3pPr marL="1143000" indent="-228600">
                <a:spcBef>
                  <a:spcPct val="20000"/>
                </a:spcBef>
                <a:buClr>
                  <a:schemeClr val="tx1"/>
                </a:buClr>
                <a:buSzPct val="63000"/>
                <a:buFont typeface="Symbol" panose="05050102010706020507" pitchFamily="18" charset="2"/>
                <a:buChar char="&gt;"/>
                <a:defRPr>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SzTx/>
                <a:buFontTx/>
                <a:buNone/>
              </a:pPr>
              <a:r>
                <a:rPr lang="en-US" altLang="en-US" sz="2400" dirty="0"/>
                <a:t> </a:t>
              </a:r>
              <a:r>
                <a:rPr lang="en-US" altLang="en-US" sz="2933" dirty="0">
                  <a:latin typeface="Comic Sans MS" panose="030F0702030302020204" pitchFamily="66" charset="0"/>
                </a:rPr>
                <a:t>Speed of a car</a:t>
              </a:r>
            </a:p>
          </p:txBody>
        </p:sp>
        <p:sp>
          <p:nvSpPr>
            <p:cNvPr id="176137" name="AutoShape 9">
              <a:extLst>
                <a:ext uri="{FF2B5EF4-FFF2-40B4-BE49-F238E27FC236}">
                  <a16:creationId xmlns:a16="http://schemas.microsoft.com/office/drawing/2014/main" id="{ABCAC7F2-ED7C-4FC2-AE5C-5F19DBAFFC25}"/>
                </a:ext>
              </a:extLst>
            </p:cNvPr>
            <p:cNvSpPr>
              <a:spLocks noChangeArrowheads="1"/>
            </p:cNvSpPr>
            <p:nvPr/>
          </p:nvSpPr>
          <p:spPr bwMode="auto">
            <a:xfrm>
              <a:off x="2064" y="3456"/>
              <a:ext cx="1632" cy="816"/>
            </a:xfrm>
            <a:prstGeom prst="cloudCallout">
              <a:avLst>
                <a:gd name="adj1" fmla="val -13727"/>
                <a:gd name="adj2" fmla="val -97671"/>
              </a:avLst>
            </a:prstGeom>
            <a:solidFill>
              <a:schemeClr val="bg1"/>
            </a:solidFill>
            <a:ln w="9525">
              <a:solidFill>
                <a:schemeClr val="tx1"/>
              </a:solidFill>
              <a:round/>
              <a:headEnd/>
              <a:tailEnd/>
            </a:ln>
          </p:spPr>
          <p:txBody>
            <a:bodyPr/>
            <a:lstStyle>
              <a:lvl1pPr>
                <a:spcBef>
                  <a:spcPct val="20000"/>
                </a:spcBef>
                <a:buClr>
                  <a:schemeClr val="tx1"/>
                </a:buClr>
                <a:buSzPct val="50000"/>
                <a:buFont typeface="Monotype Sorts" pitchFamily="2" charset="2"/>
                <a:buChar char="l"/>
                <a:defRPr>
                  <a:solidFill>
                    <a:schemeClr val="tx1"/>
                  </a:solidFill>
                  <a:latin typeface="Arial" panose="020B0604020202020204" pitchFamily="34" charset="0"/>
                </a:defRPr>
              </a:lvl1pPr>
              <a:lvl2pPr marL="742950" indent="-285750">
                <a:spcBef>
                  <a:spcPct val="20000"/>
                </a:spcBef>
                <a:buClr>
                  <a:schemeClr val="tx1"/>
                </a:buClr>
                <a:buSzPct val="75000"/>
                <a:buFont typeface="Symbol" panose="05050102010706020507" pitchFamily="18" charset="2"/>
                <a:buChar char="-"/>
                <a:defRPr>
                  <a:solidFill>
                    <a:schemeClr val="tx1"/>
                  </a:solidFill>
                  <a:latin typeface="Arial" panose="020B0604020202020204" pitchFamily="34" charset="0"/>
                </a:defRPr>
              </a:lvl2pPr>
              <a:lvl3pPr marL="1143000" indent="-228600">
                <a:spcBef>
                  <a:spcPct val="20000"/>
                </a:spcBef>
                <a:buClr>
                  <a:schemeClr val="tx1"/>
                </a:buClr>
                <a:buSzPct val="63000"/>
                <a:buFont typeface="Symbol" panose="05050102010706020507" pitchFamily="18" charset="2"/>
                <a:buChar char="&gt;"/>
                <a:defRPr>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SzTx/>
                <a:buFontTx/>
                <a:buNone/>
              </a:pPr>
              <a:r>
                <a:rPr lang="en-US" altLang="en-US" sz="2400" dirty="0">
                  <a:latin typeface="Comic Sans MS" panose="030F0702030302020204" pitchFamily="66" charset="0"/>
                </a:rPr>
                <a:t>Temperature of oven</a:t>
              </a:r>
              <a:r>
                <a:rPr lang="en-US" altLang="en-US" sz="2800" dirty="0"/>
                <a:t> </a:t>
              </a:r>
            </a:p>
          </p:txBody>
        </p:sp>
        <p:sp>
          <p:nvSpPr>
            <p:cNvPr id="176138" name="AutoShape 11">
              <a:extLst>
                <a:ext uri="{FF2B5EF4-FFF2-40B4-BE49-F238E27FC236}">
                  <a16:creationId xmlns:a16="http://schemas.microsoft.com/office/drawing/2014/main" id="{9108B633-8F0E-4871-86D5-0AE4EBF21645}"/>
                </a:ext>
              </a:extLst>
            </p:cNvPr>
            <p:cNvSpPr>
              <a:spLocks noChangeArrowheads="1"/>
            </p:cNvSpPr>
            <p:nvPr/>
          </p:nvSpPr>
          <p:spPr bwMode="auto">
            <a:xfrm>
              <a:off x="1632" y="1392"/>
              <a:ext cx="2352" cy="1872"/>
            </a:xfrm>
            <a:prstGeom prst="sun">
              <a:avLst>
                <a:gd name="adj" fmla="val 25000"/>
              </a:avLst>
            </a:prstGeom>
            <a:solidFill>
              <a:srgbClr val="FFCCFF"/>
            </a:solidFill>
            <a:ln w="9525">
              <a:solidFill>
                <a:schemeClr val="tx1"/>
              </a:solidFill>
              <a:miter lim="800000"/>
              <a:headEnd/>
              <a:tailEnd/>
            </a:ln>
          </p:spPr>
          <p:txBody>
            <a:bodyPr wrap="none" anchor="ctr"/>
            <a:lstStyle>
              <a:lvl1pPr>
                <a:spcBef>
                  <a:spcPct val="20000"/>
                </a:spcBef>
                <a:buClr>
                  <a:schemeClr val="tx1"/>
                </a:buClr>
                <a:buSzPct val="50000"/>
                <a:buFont typeface="Monotype Sorts" pitchFamily="2" charset="2"/>
                <a:buChar char="l"/>
                <a:defRPr>
                  <a:solidFill>
                    <a:schemeClr val="tx1"/>
                  </a:solidFill>
                  <a:latin typeface="Arial" panose="020B0604020202020204" pitchFamily="34" charset="0"/>
                </a:defRPr>
              </a:lvl1pPr>
              <a:lvl2pPr marL="742950" indent="-285750">
                <a:spcBef>
                  <a:spcPct val="20000"/>
                </a:spcBef>
                <a:buClr>
                  <a:schemeClr val="tx1"/>
                </a:buClr>
                <a:buSzPct val="75000"/>
                <a:buFont typeface="Symbol" panose="05050102010706020507" pitchFamily="18" charset="2"/>
                <a:buChar char="-"/>
                <a:defRPr>
                  <a:solidFill>
                    <a:schemeClr val="tx1"/>
                  </a:solidFill>
                  <a:latin typeface="Arial" panose="020B0604020202020204" pitchFamily="34" charset="0"/>
                </a:defRPr>
              </a:lvl2pPr>
              <a:lvl3pPr marL="1143000" indent="-228600">
                <a:spcBef>
                  <a:spcPct val="20000"/>
                </a:spcBef>
                <a:buClr>
                  <a:schemeClr val="tx1"/>
                </a:buClr>
                <a:buSzPct val="63000"/>
                <a:buFont typeface="Symbol" panose="05050102010706020507" pitchFamily="18" charset="2"/>
                <a:buChar char="&gt;"/>
                <a:defRPr>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SzTx/>
                <a:buFontTx/>
                <a:buNone/>
              </a:pPr>
              <a:endParaRPr lang="en-IN" altLang="en-US" sz="2400" dirty="0"/>
            </a:p>
          </p:txBody>
        </p:sp>
        <p:sp>
          <p:nvSpPr>
            <p:cNvPr id="176139" name="Text Box 12">
              <a:extLst>
                <a:ext uri="{FF2B5EF4-FFF2-40B4-BE49-F238E27FC236}">
                  <a16:creationId xmlns:a16="http://schemas.microsoft.com/office/drawing/2014/main" id="{F09282EB-1B76-437A-B309-982C77779344}"/>
                </a:ext>
              </a:extLst>
            </p:cNvPr>
            <p:cNvSpPr txBox="1">
              <a:spLocks noChangeArrowheads="1"/>
            </p:cNvSpPr>
            <p:nvPr/>
          </p:nvSpPr>
          <p:spPr bwMode="auto">
            <a:xfrm>
              <a:off x="2304" y="2064"/>
              <a:ext cx="1104" cy="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50000"/>
                <a:buFont typeface="Monotype Sorts" pitchFamily="2" charset="2"/>
                <a:buChar char="l"/>
                <a:defRPr>
                  <a:solidFill>
                    <a:schemeClr val="tx1"/>
                  </a:solidFill>
                  <a:latin typeface="Arial" panose="020B0604020202020204" pitchFamily="34" charset="0"/>
                </a:defRPr>
              </a:lvl1pPr>
              <a:lvl2pPr marL="742950" indent="-285750">
                <a:spcBef>
                  <a:spcPct val="20000"/>
                </a:spcBef>
                <a:buClr>
                  <a:schemeClr val="tx1"/>
                </a:buClr>
                <a:buSzPct val="75000"/>
                <a:buFont typeface="Symbol" panose="05050102010706020507" pitchFamily="18" charset="2"/>
                <a:buChar char="-"/>
                <a:defRPr>
                  <a:solidFill>
                    <a:schemeClr val="tx1"/>
                  </a:solidFill>
                  <a:latin typeface="Arial" panose="020B0604020202020204" pitchFamily="34" charset="0"/>
                </a:defRPr>
              </a:lvl2pPr>
              <a:lvl3pPr marL="1143000" indent="-228600">
                <a:spcBef>
                  <a:spcPct val="20000"/>
                </a:spcBef>
                <a:buClr>
                  <a:schemeClr val="tx1"/>
                </a:buClr>
                <a:buSzPct val="63000"/>
                <a:buFont typeface="Symbol" panose="05050102010706020507" pitchFamily="18" charset="2"/>
                <a:buChar char="&gt;"/>
                <a:defRPr>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50000"/>
                </a:spcBef>
                <a:buClrTx/>
                <a:buSzTx/>
                <a:buFontTx/>
                <a:buNone/>
              </a:pPr>
              <a:r>
                <a:rPr lang="en-US" altLang="en-US" sz="2933" dirty="0">
                  <a:latin typeface="Comic Sans MS" panose="030F0702030302020204" pitchFamily="66" charset="0"/>
                </a:rPr>
                <a:t>Discrete? Continuous?</a:t>
              </a:r>
            </a:p>
          </p:txBody>
        </p:sp>
        <p:sp>
          <p:nvSpPr>
            <p:cNvPr id="176140" name="Text Box 14">
              <a:extLst>
                <a:ext uri="{FF2B5EF4-FFF2-40B4-BE49-F238E27FC236}">
                  <a16:creationId xmlns:a16="http://schemas.microsoft.com/office/drawing/2014/main" id="{96431354-347E-40D0-AC0D-232A32E1A30B}"/>
                </a:ext>
              </a:extLst>
            </p:cNvPr>
            <p:cNvSpPr txBox="1">
              <a:spLocks noChangeArrowheads="1"/>
            </p:cNvSpPr>
            <p:nvPr/>
          </p:nvSpPr>
          <p:spPr bwMode="auto">
            <a:xfrm>
              <a:off x="144" y="144"/>
              <a:ext cx="5472" cy="291"/>
            </a:xfrm>
            <a:prstGeom prst="rect">
              <a:avLst/>
            </a:prstGeom>
            <a:solidFill>
              <a:srgbClr val="FFCCFF"/>
            </a:solidFill>
            <a:ln w="9525">
              <a:solidFill>
                <a:schemeClr val="accent2"/>
              </a:solidFill>
              <a:miter lim="800000"/>
              <a:headEnd/>
              <a:tailEnd/>
            </a:ln>
          </p:spPr>
          <p:txBody>
            <a:bodyPr>
              <a:spAutoFit/>
            </a:bodyPr>
            <a:lstStyle>
              <a:lvl1pPr>
                <a:spcBef>
                  <a:spcPct val="20000"/>
                </a:spcBef>
                <a:buClr>
                  <a:schemeClr val="tx1"/>
                </a:buClr>
                <a:buSzPct val="50000"/>
                <a:buFont typeface="Monotype Sorts" pitchFamily="2" charset="2"/>
                <a:buChar char="l"/>
                <a:defRPr>
                  <a:solidFill>
                    <a:schemeClr val="tx1"/>
                  </a:solidFill>
                  <a:latin typeface="Arial" panose="020B0604020202020204" pitchFamily="34" charset="0"/>
                </a:defRPr>
              </a:lvl1pPr>
              <a:lvl2pPr marL="742950" indent="-285750">
                <a:spcBef>
                  <a:spcPct val="20000"/>
                </a:spcBef>
                <a:buClr>
                  <a:schemeClr val="tx1"/>
                </a:buClr>
                <a:buSzPct val="75000"/>
                <a:buFont typeface="Symbol" panose="05050102010706020507" pitchFamily="18" charset="2"/>
                <a:buChar char="-"/>
                <a:defRPr>
                  <a:solidFill>
                    <a:schemeClr val="tx1"/>
                  </a:solidFill>
                  <a:latin typeface="Arial" panose="020B0604020202020204" pitchFamily="34" charset="0"/>
                </a:defRPr>
              </a:lvl2pPr>
              <a:lvl3pPr marL="1143000" indent="-228600">
                <a:spcBef>
                  <a:spcPct val="20000"/>
                </a:spcBef>
                <a:buClr>
                  <a:schemeClr val="tx1"/>
                </a:buClr>
                <a:buSzPct val="63000"/>
                <a:buFont typeface="Symbol" panose="05050102010706020507" pitchFamily="18" charset="2"/>
                <a:buChar char="&gt;"/>
                <a:defRPr>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50000"/>
                </a:spcBef>
                <a:buClrTx/>
                <a:buSzTx/>
                <a:buFontTx/>
                <a:buNone/>
              </a:pPr>
              <a:r>
                <a:rPr lang="en-GB" altLang="en-US" sz="2400" dirty="0">
                  <a:latin typeface="Comic Sans MS" panose="030F0702030302020204" pitchFamily="66" charset="0"/>
                </a:rPr>
                <a:t>Group the following as either discrete or continuous data.</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32"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ox(ou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13"/>
          <p:cNvSpPr/>
          <p:nvPr/>
        </p:nvSpPr>
        <p:spPr>
          <a:xfrm>
            <a:off x="0" y="1718393"/>
            <a:ext cx="11923776" cy="2400657"/>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500" b="0" i="0" u="none" strike="noStrike" kern="1200" cap="none" spc="0" normalizeH="0" baseline="0" noProof="0">
                <a:ln>
                  <a:noFill/>
                </a:ln>
                <a:solidFill>
                  <a:srgbClr val="2F5496"/>
                </a:solidFill>
                <a:effectLst/>
                <a:uLnTx/>
                <a:uFillTx/>
                <a:latin typeface="Garamond"/>
                <a:ea typeface="Garamond"/>
                <a:cs typeface="Garamond"/>
                <a:sym typeface="Garamond"/>
              </a:rPr>
              <a:t>What to do?</a:t>
            </a: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500" b="0" i="0" u="none" strike="noStrike" kern="1200" cap="none" spc="0" normalizeH="0" baseline="0" noProof="0">
                <a:ln>
                  <a:noFill/>
                </a:ln>
                <a:solidFill>
                  <a:srgbClr val="2F5496"/>
                </a:solidFill>
                <a:effectLst/>
                <a:uLnTx/>
                <a:uFillTx/>
                <a:latin typeface="Garamond"/>
                <a:ea typeface="Garamond"/>
                <a:cs typeface="Garamond"/>
                <a:sym typeface="Garamond"/>
              </a:rPr>
              <a:t>While outliers are not hard to detect, we have to determine the right solutions to handle them. It highly depends on the dataset and the goal of the project.</a:t>
            </a: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500" b="0" i="0" u="none" strike="noStrike" kern="1200" cap="none" spc="0" normalizeH="0" baseline="0" noProof="0">
              <a:ln>
                <a:noFill/>
              </a:ln>
              <a:solidFill>
                <a:srgbClr val="2F5496"/>
              </a:solidFill>
              <a:effectLst/>
              <a:uLnTx/>
              <a:uFillTx/>
              <a:latin typeface="Garamond"/>
              <a:ea typeface="Garamond"/>
              <a:cs typeface="Garamond"/>
              <a:sym typeface="Garamond"/>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500" b="0" i="0" u="none" strike="noStrike" kern="1200" cap="none" spc="0" normalizeH="0" baseline="0" noProof="0">
                <a:ln>
                  <a:noFill/>
                </a:ln>
                <a:solidFill>
                  <a:srgbClr val="2F5496"/>
                </a:solidFill>
                <a:effectLst/>
                <a:uLnTx/>
                <a:uFillTx/>
                <a:latin typeface="Garamond"/>
                <a:ea typeface="Garamond"/>
                <a:cs typeface="Garamond"/>
                <a:sym typeface="Garamond"/>
              </a:rPr>
              <a:t>The methods of handling outliers are somewhat similar to missing data. We either drop or adjust or keep them. We can refer to the missing data section for possible solutions.</a:t>
            </a: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8" name="Google Shape;168;p13"/>
          <p:cNvSpPr/>
          <p:nvPr/>
        </p:nvSpPr>
        <p:spPr>
          <a:xfrm>
            <a:off x="0" y="0"/>
            <a:ext cx="1991251" cy="784830"/>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4500" b="0" i="0" u="none" strike="noStrike" kern="1200" cap="none" spc="0" normalizeH="0" baseline="0" noProof="0">
                <a:ln>
                  <a:noFill/>
                </a:ln>
                <a:solidFill>
                  <a:srgbClr val="FF6700"/>
                </a:solidFill>
                <a:effectLst/>
                <a:uLnTx/>
                <a:uFillTx/>
                <a:latin typeface="Garamond"/>
                <a:ea typeface="Garamond"/>
                <a:cs typeface="Garamond"/>
                <a:sym typeface="Garamond"/>
              </a:rPr>
              <a:t>Outliers</a:t>
            </a:r>
            <a:endParaRPr kumimoji="0" sz="4500" b="0" i="0" u="none" strike="noStrike" kern="1200" cap="none" spc="0" normalizeH="0" baseline="0" noProof="0">
              <a:ln>
                <a:noFill/>
              </a:ln>
              <a:solidFill>
                <a:prstClr val="black"/>
              </a:solidFill>
              <a:effectLst/>
              <a:uLnTx/>
              <a:uFillTx/>
              <a:latin typeface="Garamond"/>
              <a:ea typeface="Garamond"/>
              <a:cs typeface="Garamond"/>
              <a:sym typeface="Garamond"/>
            </a:endParaRPr>
          </a:p>
        </p:txBody>
      </p:sp>
    </p:spTree>
    <p:extLst>
      <p:ext uri="{BB962C8B-B14F-4D97-AF65-F5344CB8AC3E}">
        <p14:creationId xmlns:p14="http://schemas.microsoft.com/office/powerpoint/2010/main" val="3602990911"/>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14"/>
          <p:cNvSpPr txBox="1"/>
          <p:nvPr/>
        </p:nvSpPr>
        <p:spPr>
          <a:xfrm>
            <a:off x="182880" y="1693039"/>
            <a:ext cx="7912608" cy="492378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2500" b="0" i="0" u="none" strike="noStrike" kern="1200" cap="none" spc="0" normalizeH="0" baseline="0" noProof="0">
                <a:ln>
                  <a:noFill/>
                </a:ln>
                <a:solidFill>
                  <a:srgbClr val="2F5496"/>
                </a:solidFill>
                <a:effectLst/>
                <a:uLnTx/>
                <a:uFillTx/>
                <a:latin typeface="Garamond"/>
                <a:ea typeface="Garamond"/>
                <a:cs typeface="Garamond"/>
                <a:sym typeface="Garamond"/>
              </a:rPr>
              <a:t>Duplicate rows</a:t>
            </a: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2500" b="0" i="0" u="none" strike="noStrike" kern="1200" cap="none" spc="0" normalizeH="0" baseline="0" noProof="0">
                <a:ln>
                  <a:noFill/>
                </a:ln>
                <a:solidFill>
                  <a:srgbClr val="2F5496"/>
                </a:solidFill>
                <a:effectLst/>
                <a:uLnTx/>
                <a:uFillTx/>
                <a:latin typeface="Garamond"/>
                <a:ea typeface="Garamond"/>
                <a:cs typeface="Garamond"/>
                <a:sym typeface="Garamond"/>
              </a:rPr>
              <a:t>Rename the columns</a:t>
            </a: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2500" b="0" i="0" u="none" strike="noStrike" kern="1200" cap="none" spc="0" normalizeH="0" baseline="0" noProof="0">
                <a:ln>
                  <a:noFill/>
                </a:ln>
                <a:solidFill>
                  <a:srgbClr val="2F5496"/>
                </a:solidFill>
                <a:effectLst/>
                <a:uLnTx/>
                <a:uFillTx/>
                <a:latin typeface="Garamond"/>
                <a:ea typeface="Garamond"/>
                <a:cs typeface="Garamond"/>
                <a:sym typeface="Garamond"/>
              </a:rPr>
              <a:t>Drop unnecessary columns</a:t>
            </a: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2500" b="0" i="0" u="none" strike="noStrike" kern="1200" cap="none" spc="0" normalizeH="0" baseline="0" noProof="0">
                <a:ln>
                  <a:noFill/>
                </a:ln>
                <a:solidFill>
                  <a:srgbClr val="2F5496"/>
                </a:solidFill>
                <a:effectLst/>
                <a:uLnTx/>
                <a:uFillTx/>
                <a:latin typeface="Garamond"/>
                <a:ea typeface="Garamond"/>
                <a:cs typeface="Garamond"/>
                <a:sym typeface="Garamond"/>
              </a:rPr>
              <a:t>Convert data types to other types</a:t>
            </a: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2500" b="0" i="0" u="none" strike="noStrike" kern="1200" cap="none" spc="0" normalizeH="0" baseline="0" noProof="0">
                <a:ln>
                  <a:noFill/>
                </a:ln>
                <a:solidFill>
                  <a:srgbClr val="2F5496"/>
                </a:solidFill>
                <a:effectLst/>
                <a:uLnTx/>
                <a:uFillTx/>
                <a:latin typeface="Garamond"/>
                <a:ea typeface="Garamond"/>
                <a:cs typeface="Garamond"/>
                <a:sym typeface="Garamond"/>
              </a:rPr>
              <a:t>Remove strings in columns</a:t>
            </a: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2500" b="0" i="0" u="none" strike="noStrike" kern="1200" cap="none" spc="0" normalizeH="0" baseline="0" noProof="0">
                <a:ln>
                  <a:noFill/>
                </a:ln>
                <a:solidFill>
                  <a:srgbClr val="2F5496"/>
                </a:solidFill>
                <a:effectLst/>
                <a:uLnTx/>
                <a:uFillTx/>
                <a:latin typeface="Garamond"/>
                <a:ea typeface="Garamond"/>
                <a:cs typeface="Garamond"/>
                <a:sym typeface="Garamond"/>
              </a:rPr>
              <a:t>Change the data types</a:t>
            </a: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2500" b="0" i="0" u="none" strike="noStrike" kern="1200" cap="none" spc="0" normalizeH="0" baseline="0" noProof="0">
                <a:ln>
                  <a:noFill/>
                </a:ln>
                <a:solidFill>
                  <a:srgbClr val="2F5496"/>
                </a:solidFill>
                <a:effectLst/>
                <a:uLnTx/>
                <a:uFillTx/>
                <a:latin typeface="Garamond"/>
                <a:ea typeface="Garamond"/>
                <a:cs typeface="Garamond"/>
                <a:sym typeface="Garamond"/>
              </a:rPr>
              <a:t>Outliers</a:t>
            </a: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endParaRPr kumimoji="0" sz="1800" b="0" i="0" u="none" strike="noStrike" kern="1200" cap="none" spc="0" normalizeH="0" baseline="0" noProof="0">
              <a:ln>
                <a:noFill/>
              </a:ln>
              <a:solidFill>
                <a:srgbClr val="2F5496"/>
              </a:solidFill>
              <a:effectLst/>
              <a:uLnTx/>
              <a:uFillTx/>
              <a:latin typeface="Garamond"/>
              <a:ea typeface="Garamond"/>
              <a:cs typeface="Garamond"/>
              <a:sym typeface="Garamond"/>
            </a:endParaRPr>
          </a:p>
          <a:p>
            <a:pPr marL="0" marR="0" lvl="0" indent="0" algn="l" defTabSz="914400" rtl="0" eaLnBrk="1" fontAlgn="auto" latinLnBrk="0" hangingPunct="1">
              <a:lnSpc>
                <a:spcPct val="150000"/>
              </a:lnSpc>
              <a:spcBef>
                <a:spcPts val="0"/>
              </a:spcBef>
              <a:spcAft>
                <a:spcPts val="0"/>
              </a:spcAft>
              <a:buClrTx/>
              <a:buSzTx/>
              <a:buFontTx/>
              <a:buNone/>
              <a:tabLst/>
              <a:defRPr/>
            </a:pPr>
            <a:endParaRPr kumimoji="0" sz="1800" b="0" i="0" u="none" strike="noStrike" kern="1200" cap="none" spc="0" normalizeH="0" baseline="0" noProof="0">
              <a:ln>
                <a:noFill/>
              </a:ln>
              <a:solidFill>
                <a:srgbClr val="2F5496"/>
              </a:solidFill>
              <a:effectLst/>
              <a:uLnTx/>
              <a:uFillTx/>
              <a:latin typeface="Garamond"/>
              <a:ea typeface="Garamond"/>
              <a:cs typeface="Garamond"/>
              <a:sym typeface="Garamond"/>
            </a:endParaRPr>
          </a:p>
        </p:txBody>
      </p:sp>
      <p:sp>
        <p:nvSpPr>
          <p:cNvPr id="174" name="Google Shape;174;p14"/>
          <p:cNvSpPr/>
          <p:nvPr/>
        </p:nvSpPr>
        <p:spPr>
          <a:xfrm>
            <a:off x="0" y="0"/>
            <a:ext cx="4704173" cy="784830"/>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4500" b="0" i="0" u="none" strike="noStrike" kern="1200" cap="none" spc="0" normalizeH="0" baseline="0" noProof="0">
                <a:ln>
                  <a:noFill/>
                </a:ln>
                <a:solidFill>
                  <a:srgbClr val="FF6700"/>
                </a:solidFill>
                <a:effectLst/>
                <a:uLnTx/>
                <a:uFillTx/>
                <a:latin typeface="Garamond"/>
                <a:ea typeface="Garamond"/>
                <a:cs typeface="Garamond"/>
                <a:sym typeface="Garamond"/>
              </a:rPr>
              <a:t>Data Cleaning Steps</a:t>
            </a:r>
            <a:endParaRPr kumimoji="0" sz="4500" b="0" i="0" u="none" strike="noStrike" kern="1200" cap="none" spc="0" normalizeH="0" baseline="0" noProof="0">
              <a:ln>
                <a:noFill/>
              </a:ln>
              <a:solidFill>
                <a:prstClr val="black"/>
              </a:solidFill>
              <a:effectLst/>
              <a:uLnTx/>
              <a:uFillTx/>
              <a:latin typeface="Garamond"/>
              <a:ea typeface="Garamond"/>
              <a:cs typeface="Garamond"/>
              <a:sym typeface="Garamond"/>
            </a:endParaRPr>
          </a:p>
        </p:txBody>
      </p:sp>
    </p:spTree>
    <p:extLst>
      <p:ext uri="{BB962C8B-B14F-4D97-AF65-F5344CB8AC3E}">
        <p14:creationId xmlns:p14="http://schemas.microsoft.com/office/powerpoint/2010/main" val="3444626767"/>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15"/>
          <p:cNvSpPr txBox="1">
            <a:spLocks noGrp="1"/>
          </p:cNvSpPr>
          <p:nvPr>
            <p:ph type="title"/>
          </p:nvPr>
        </p:nvSpPr>
        <p:spPr>
          <a:xfrm>
            <a:off x="2517648" y="2851562"/>
            <a:ext cx="68580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FF6700"/>
              </a:buClr>
              <a:buSzPts val="4500"/>
              <a:buFont typeface="Garamond"/>
              <a:buNone/>
            </a:pPr>
            <a:r>
              <a:rPr lang="en-IN" sz="4500">
                <a:solidFill>
                  <a:srgbClr val="FF6700"/>
                </a:solidFill>
              </a:rPr>
              <a:t>Refer ipython notebook for</a:t>
            </a:r>
            <a:br>
              <a:rPr lang="en-IN" sz="4500">
                <a:solidFill>
                  <a:srgbClr val="FF6700"/>
                </a:solidFill>
              </a:rPr>
            </a:br>
            <a:r>
              <a:rPr lang="en-IN" sz="4500">
                <a:solidFill>
                  <a:srgbClr val="FF6700"/>
                </a:solidFill>
              </a:rPr>
              <a:t> data cleaning steps</a:t>
            </a:r>
            <a:endParaRPr/>
          </a:p>
        </p:txBody>
      </p:sp>
    </p:spTree>
    <p:extLst>
      <p:ext uri="{BB962C8B-B14F-4D97-AF65-F5344CB8AC3E}">
        <p14:creationId xmlns:p14="http://schemas.microsoft.com/office/powerpoint/2010/main" val="3782913227"/>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16"/>
          <p:cNvSpPr/>
          <p:nvPr/>
        </p:nvSpPr>
        <p:spPr>
          <a:xfrm>
            <a:off x="3628572" y="2575185"/>
            <a:ext cx="3625223" cy="1708160"/>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4500" b="0" i="0" u="none" strike="noStrike" kern="1200" cap="none" spc="0" normalizeH="0" baseline="0" noProof="0">
                <a:ln>
                  <a:noFill/>
                </a:ln>
                <a:solidFill>
                  <a:srgbClr val="FF6700"/>
                </a:solidFill>
                <a:effectLst/>
                <a:uLnTx/>
                <a:uFillTx/>
                <a:latin typeface="Garamond"/>
                <a:ea typeface="Garamond"/>
                <a:cs typeface="Garamond"/>
                <a:sym typeface="Garamond"/>
              </a:rPr>
              <a:t>Missing Values:</a:t>
            </a: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a:p>
            <a:pPr marL="1028700" marR="0" lvl="1" indent="-571500" algn="l" defTabSz="914400" rtl="0" eaLnBrk="1" fontAlgn="auto" latinLnBrk="0" hangingPunct="1">
              <a:lnSpc>
                <a:spcPct val="100000"/>
              </a:lnSpc>
              <a:spcBef>
                <a:spcPts val="0"/>
              </a:spcBef>
              <a:spcAft>
                <a:spcPts val="0"/>
              </a:spcAft>
              <a:buClr>
                <a:srgbClr val="FF6700"/>
              </a:buClr>
              <a:buSzPts val="3000"/>
              <a:buFont typeface="Arial"/>
              <a:buChar char="•"/>
              <a:tabLst/>
              <a:defRPr/>
            </a:pPr>
            <a:r>
              <a:rPr kumimoji="0" lang="en-IN" sz="3000" b="0" i="0" u="none" strike="noStrike" kern="1200" cap="none" spc="0" normalizeH="0" baseline="0" noProof="0">
                <a:ln>
                  <a:noFill/>
                </a:ln>
                <a:solidFill>
                  <a:srgbClr val="FF6700"/>
                </a:solidFill>
                <a:effectLst/>
                <a:uLnTx/>
                <a:uFillTx/>
                <a:latin typeface="Garamond"/>
                <a:ea typeface="Garamond"/>
                <a:cs typeface="Garamond"/>
                <a:sym typeface="Garamond"/>
              </a:rPr>
              <a:t>Detection</a:t>
            </a: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a:p>
            <a:pPr marL="1028700" marR="0" lvl="1" indent="-571500" algn="l" defTabSz="914400" rtl="0" eaLnBrk="1" fontAlgn="auto" latinLnBrk="0" hangingPunct="1">
              <a:lnSpc>
                <a:spcPct val="100000"/>
              </a:lnSpc>
              <a:spcBef>
                <a:spcPts val="0"/>
              </a:spcBef>
              <a:spcAft>
                <a:spcPts val="0"/>
              </a:spcAft>
              <a:buClr>
                <a:srgbClr val="FF6700"/>
              </a:buClr>
              <a:buSzPts val="3000"/>
              <a:buFont typeface="Arial"/>
              <a:buChar char="•"/>
              <a:tabLst/>
              <a:defRPr/>
            </a:pPr>
            <a:r>
              <a:rPr kumimoji="0" lang="en-IN" sz="3000" b="0" i="0" u="none" strike="noStrike" kern="1200" cap="none" spc="0" normalizeH="0" baseline="0" noProof="0">
                <a:ln>
                  <a:noFill/>
                </a:ln>
                <a:solidFill>
                  <a:srgbClr val="FF6700"/>
                </a:solidFill>
                <a:effectLst/>
                <a:uLnTx/>
                <a:uFillTx/>
                <a:latin typeface="Garamond"/>
                <a:ea typeface="Garamond"/>
                <a:cs typeface="Garamond"/>
                <a:sym typeface="Garamond"/>
              </a:rPr>
              <a:t>Treatment</a:t>
            </a:r>
            <a:endParaRPr kumimoji="0" sz="3000" b="0" i="0" u="none" strike="noStrike" kern="1200" cap="none" spc="0" normalizeH="0" baseline="0" noProof="0">
              <a:ln>
                <a:noFill/>
              </a:ln>
              <a:solidFill>
                <a:srgbClr val="FF6700"/>
              </a:solidFill>
              <a:effectLst/>
              <a:uLnTx/>
              <a:uFillTx/>
              <a:latin typeface="Garamond"/>
              <a:ea typeface="Garamond"/>
              <a:cs typeface="Garamond"/>
              <a:sym typeface="Garamond"/>
            </a:endParaRPr>
          </a:p>
        </p:txBody>
      </p:sp>
    </p:spTree>
    <p:extLst>
      <p:ext uri="{BB962C8B-B14F-4D97-AF65-F5344CB8AC3E}">
        <p14:creationId xmlns:p14="http://schemas.microsoft.com/office/powerpoint/2010/main" val="3880386782"/>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17"/>
          <p:cNvSpPr/>
          <p:nvPr/>
        </p:nvSpPr>
        <p:spPr>
          <a:xfrm>
            <a:off x="0" y="0"/>
            <a:ext cx="9496425" cy="784830"/>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4500" b="0" i="0" u="none" strike="noStrike" kern="1200" cap="none" spc="0" normalizeH="0" baseline="0" noProof="0">
                <a:ln>
                  <a:noFill/>
                </a:ln>
                <a:solidFill>
                  <a:srgbClr val="FF6700"/>
                </a:solidFill>
                <a:effectLst/>
                <a:uLnTx/>
                <a:uFillTx/>
                <a:latin typeface="Garamond"/>
                <a:ea typeface="Garamond"/>
                <a:cs typeface="Garamond"/>
                <a:sym typeface="Garamond"/>
              </a:rPr>
              <a:t>What is missing value</a:t>
            </a: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190" name="Google Shape;190;p17"/>
          <p:cNvPicPr preferRelativeResize="0"/>
          <p:nvPr/>
        </p:nvPicPr>
        <p:blipFill rotWithShape="1">
          <a:blip r:embed="rId3">
            <a:alphaModFix/>
          </a:blip>
          <a:srcRect/>
          <a:stretch/>
        </p:blipFill>
        <p:spPr>
          <a:xfrm>
            <a:off x="1150936" y="2407143"/>
            <a:ext cx="5972155" cy="4422775"/>
          </a:xfrm>
          <a:prstGeom prst="rect">
            <a:avLst/>
          </a:prstGeom>
          <a:noFill/>
          <a:ln>
            <a:noFill/>
          </a:ln>
        </p:spPr>
      </p:pic>
      <p:sp>
        <p:nvSpPr>
          <p:cNvPr id="191" name="Google Shape;191;p17"/>
          <p:cNvSpPr txBox="1"/>
          <p:nvPr/>
        </p:nvSpPr>
        <p:spPr>
          <a:xfrm>
            <a:off x="109728" y="1353312"/>
            <a:ext cx="7716408" cy="86177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500" b="0" i="0" u="none" strike="noStrike" kern="1200" cap="none" spc="0" normalizeH="0" baseline="0" noProof="0">
                <a:ln>
                  <a:noFill/>
                </a:ln>
                <a:solidFill>
                  <a:srgbClr val="2F5496"/>
                </a:solidFill>
                <a:effectLst/>
                <a:uLnTx/>
                <a:uFillTx/>
                <a:latin typeface="Garamond"/>
                <a:ea typeface="Garamond"/>
                <a:cs typeface="Garamond"/>
                <a:sym typeface="Garamond"/>
              </a:rPr>
              <a:t>Some of the values will be missed in the data set because of </a:t>
            </a: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500" b="0" i="0" u="none" strike="noStrike" kern="1200" cap="none" spc="0" normalizeH="0" baseline="0" noProof="0">
                <a:ln>
                  <a:noFill/>
                </a:ln>
                <a:solidFill>
                  <a:srgbClr val="2F5496"/>
                </a:solidFill>
                <a:effectLst/>
                <a:uLnTx/>
                <a:uFillTx/>
                <a:latin typeface="Garamond"/>
                <a:ea typeface="Garamond"/>
                <a:cs typeface="Garamond"/>
                <a:sym typeface="Garamond"/>
              </a:rPr>
              <a:t>various reasons such as human error, machine failures etc</a:t>
            </a:r>
            <a:endParaRPr kumimoji="0" sz="2500" b="0" i="0" u="none" strike="noStrike" kern="1200" cap="none" spc="0" normalizeH="0" baseline="0" noProof="0">
              <a:ln>
                <a:noFill/>
              </a:ln>
              <a:solidFill>
                <a:srgbClr val="2F5496"/>
              </a:solidFill>
              <a:effectLst/>
              <a:uLnTx/>
              <a:uFillTx/>
              <a:latin typeface="Garamond"/>
              <a:ea typeface="Garamond"/>
              <a:cs typeface="Garamond"/>
              <a:sym typeface="Garamond"/>
            </a:endParaRPr>
          </a:p>
        </p:txBody>
      </p:sp>
    </p:spTree>
    <p:extLst>
      <p:ext uri="{BB962C8B-B14F-4D97-AF65-F5344CB8AC3E}">
        <p14:creationId xmlns:p14="http://schemas.microsoft.com/office/powerpoint/2010/main" val="161572025"/>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18"/>
          <p:cNvSpPr/>
          <p:nvPr/>
        </p:nvSpPr>
        <p:spPr>
          <a:xfrm>
            <a:off x="0" y="1143169"/>
            <a:ext cx="5559552" cy="1631216"/>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500" b="1" i="0" u="none" strike="noStrike" kern="1200" cap="none" spc="0" normalizeH="0" baseline="0" noProof="0">
                <a:ln>
                  <a:noFill/>
                </a:ln>
                <a:solidFill>
                  <a:srgbClr val="2F5496"/>
                </a:solidFill>
                <a:effectLst/>
                <a:uLnTx/>
                <a:uFillTx/>
                <a:latin typeface="Garamond"/>
                <a:ea typeface="Garamond"/>
                <a:cs typeface="Garamond"/>
                <a:sym typeface="Garamond"/>
              </a:rPr>
              <a:t>Missing Data Heatmap:</a:t>
            </a:r>
            <a:endParaRPr kumimoji="0" sz="2500" b="0" i="0" u="none" strike="noStrike" kern="1200" cap="none" spc="0" normalizeH="0" baseline="0" noProof="0">
              <a:ln>
                <a:noFill/>
              </a:ln>
              <a:solidFill>
                <a:srgbClr val="2F5496"/>
              </a:solidFill>
              <a:effectLst/>
              <a:uLnTx/>
              <a:uFillTx/>
              <a:latin typeface="Garamond"/>
              <a:ea typeface="Garamond"/>
              <a:cs typeface="Garamond"/>
              <a:sym typeface="Garamond"/>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500" b="0" i="0" u="none" strike="noStrike" kern="1200" cap="none" spc="0" normalizeH="0" baseline="0" noProof="0">
                <a:ln>
                  <a:noFill/>
                </a:ln>
                <a:solidFill>
                  <a:srgbClr val="2F5496"/>
                </a:solidFill>
                <a:effectLst/>
                <a:uLnTx/>
                <a:uFillTx/>
                <a:latin typeface="Garamond"/>
                <a:ea typeface="Garamond"/>
                <a:cs typeface="Garamond"/>
                <a:sym typeface="Garamond"/>
              </a:rPr>
              <a:t>When there is a smaller number of features, we can visualize the missing data via heatmap.</a:t>
            </a:r>
            <a:endParaRPr kumimoji="0" sz="2500" b="0" i="0" u="none" strike="noStrike" kern="1200" cap="none" spc="0" normalizeH="0" baseline="0" noProof="0">
              <a:ln>
                <a:noFill/>
              </a:ln>
              <a:solidFill>
                <a:srgbClr val="2F5496"/>
              </a:solidFill>
              <a:effectLst/>
              <a:uLnTx/>
              <a:uFillTx/>
              <a:latin typeface="Garamond"/>
              <a:ea typeface="Garamond"/>
              <a:cs typeface="Garamond"/>
              <a:sym typeface="Garamond"/>
            </a:endParaRPr>
          </a:p>
        </p:txBody>
      </p:sp>
      <p:pic>
        <p:nvPicPr>
          <p:cNvPr id="197" name="Google Shape;197;p18"/>
          <p:cNvPicPr preferRelativeResize="0"/>
          <p:nvPr/>
        </p:nvPicPr>
        <p:blipFill rotWithShape="1">
          <a:blip r:embed="rId3">
            <a:alphaModFix/>
          </a:blip>
          <a:srcRect/>
          <a:stretch/>
        </p:blipFill>
        <p:spPr>
          <a:xfrm>
            <a:off x="6096000" y="2927906"/>
            <a:ext cx="5204985" cy="3663844"/>
          </a:xfrm>
          <a:prstGeom prst="rect">
            <a:avLst/>
          </a:prstGeom>
          <a:noFill/>
          <a:ln>
            <a:noFill/>
          </a:ln>
        </p:spPr>
      </p:pic>
      <p:sp>
        <p:nvSpPr>
          <p:cNvPr id="198" name="Google Shape;198;p18"/>
          <p:cNvSpPr/>
          <p:nvPr/>
        </p:nvSpPr>
        <p:spPr>
          <a:xfrm>
            <a:off x="6096000" y="1352002"/>
            <a:ext cx="5929503" cy="1569660"/>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400" b="0" i="0" u="none" strike="noStrike" kern="1200" cap="none" spc="0" normalizeH="0" baseline="0" noProof="0">
                <a:ln>
                  <a:noFill/>
                </a:ln>
                <a:solidFill>
                  <a:srgbClr val="7030A0"/>
                </a:solidFill>
                <a:effectLst/>
                <a:uLnTx/>
                <a:uFillTx/>
                <a:latin typeface="Garamond"/>
                <a:ea typeface="Garamond"/>
                <a:cs typeface="Garamond"/>
                <a:sym typeface="Garamond"/>
              </a:rPr>
              <a:t>The horizontal axis shows the feature name; the vertical axis shows the number of observations/rows; the yellow colour represents the missing data while the blue colour otherwise.</a:t>
            </a:r>
            <a:endParaRPr kumimoji="0" sz="2400" b="0" i="0" u="none" strike="noStrike" kern="1200" cap="none" spc="0" normalizeH="0" baseline="0" noProof="0">
              <a:ln>
                <a:noFill/>
              </a:ln>
              <a:solidFill>
                <a:srgbClr val="7030A0"/>
              </a:solidFill>
              <a:effectLst/>
              <a:uLnTx/>
              <a:uFillTx/>
              <a:latin typeface="Garamond"/>
              <a:ea typeface="Garamond"/>
              <a:cs typeface="Garamond"/>
              <a:sym typeface="Garamond"/>
            </a:endParaRPr>
          </a:p>
        </p:txBody>
      </p:sp>
      <p:pic>
        <p:nvPicPr>
          <p:cNvPr id="199" name="Google Shape;199;p18"/>
          <p:cNvPicPr preferRelativeResize="0"/>
          <p:nvPr/>
        </p:nvPicPr>
        <p:blipFill rotWithShape="1">
          <a:blip r:embed="rId4">
            <a:alphaModFix/>
          </a:blip>
          <a:srcRect/>
          <a:stretch/>
        </p:blipFill>
        <p:spPr>
          <a:xfrm>
            <a:off x="274320" y="2921662"/>
            <a:ext cx="4638675" cy="3435245"/>
          </a:xfrm>
          <a:prstGeom prst="rect">
            <a:avLst/>
          </a:prstGeom>
          <a:noFill/>
          <a:ln>
            <a:noFill/>
          </a:ln>
        </p:spPr>
      </p:pic>
      <p:sp>
        <p:nvSpPr>
          <p:cNvPr id="200" name="Google Shape;200;p18"/>
          <p:cNvSpPr/>
          <p:nvPr/>
        </p:nvSpPr>
        <p:spPr>
          <a:xfrm>
            <a:off x="0" y="0"/>
            <a:ext cx="6887719" cy="784830"/>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4500" b="0" i="0" u="none" strike="noStrike" kern="1200" cap="none" spc="0" normalizeH="0" baseline="0" noProof="0">
                <a:ln>
                  <a:noFill/>
                </a:ln>
                <a:solidFill>
                  <a:srgbClr val="FF6700"/>
                </a:solidFill>
                <a:effectLst/>
                <a:uLnTx/>
                <a:uFillTx/>
                <a:latin typeface="Garamond"/>
                <a:ea typeface="Garamond"/>
                <a:cs typeface="Garamond"/>
                <a:sym typeface="Garamond"/>
              </a:rPr>
              <a:t>Missing Values: How to find? </a:t>
            </a:r>
            <a:endParaRPr kumimoji="0" sz="4500" b="0" i="0" u="none" strike="noStrike" kern="1200" cap="none" spc="0" normalizeH="0" baseline="0" noProof="0">
              <a:ln>
                <a:noFill/>
              </a:ln>
              <a:solidFill>
                <a:prstClr val="black"/>
              </a:solidFill>
              <a:effectLst/>
              <a:uLnTx/>
              <a:uFillTx/>
              <a:latin typeface="Garamond"/>
              <a:ea typeface="Garamond"/>
              <a:cs typeface="Garamond"/>
              <a:sym typeface="Garamond"/>
            </a:endParaRPr>
          </a:p>
        </p:txBody>
      </p:sp>
    </p:spTree>
    <p:extLst>
      <p:ext uri="{BB962C8B-B14F-4D97-AF65-F5344CB8AC3E}">
        <p14:creationId xmlns:p14="http://schemas.microsoft.com/office/powerpoint/2010/main" val="62655951"/>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19"/>
          <p:cNvSpPr txBox="1">
            <a:spLocks noGrp="1"/>
          </p:cNvSpPr>
          <p:nvPr>
            <p:ph type="title"/>
          </p:nvPr>
        </p:nvSpPr>
        <p:spPr>
          <a:xfrm>
            <a:off x="0" y="0"/>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FF6700"/>
              </a:buClr>
              <a:buSzPts val="4500"/>
              <a:buFont typeface="Garamond"/>
              <a:buNone/>
            </a:pPr>
            <a:r>
              <a:rPr lang="en-IN" sz="4500">
                <a:solidFill>
                  <a:srgbClr val="FF6700"/>
                </a:solidFill>
              </a:rPr>
              <a:t>Treat missing values</a:t>
            </a:r>
            <a:br>
              <a:rPr lang="en-IN" sz="4050">
                <a:solidFill>
                  <a:srgbClr val="FF6700"/>
                </a:solidFill>
              </a:rPr>
            </a:br>
            <a:endParaRPr sz="4050">
              <a:solidFill>
                <a:srgbClr val="FF6700"/>
              </a:solidFill>
            </a:endParaRPr>
          </a:p>
        </p:txBody>
      </p:sp>
      <p:sp>
        <p:nvSpPr>
          <p:cNvPr id="206" name="Google Shape;206;p19"/>
          <p:cNvSpPr/>
          <p:nvPr/>
        </p:nvSpPr>
        <p:spPr>
          <a:xfrm>
            <a:off x="6583" y="4944255"/>
            <a:ext cx="184731" cy="369332"/>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Garamond"/>
              <a:ea typeface="Garamond"/>
              <a:cs typeface="Garamond"/>
              <a:sym typeface="Garamond"/>
            </a:endParaRPr>
          </a:p>
        </p:txBody>
      </p:sp>
      <p:sp>
        <p:nvSpPr>
          <p:cNvPr id="207" name="Google Shape;207;p19"/>
          <p:cNvSpPr/>
          <p:nvPr/>
        </p:nvSpPr>
        <p:spPr>
          <a:xfrm>
            <a:off x="6583" y="1544413"/>
            <a:ext cx="11159234" cy="2400657"/>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500" b="1" i="0" u="none" strike="noStrike" kern="1200" cap="none" spc="0" normalizeH="0" baseline="0" noProof="0">
                <a:ln>
                  <a:noFill/>
                </a:ln>
                <a:solidFill>
                  <a:srgbClr val="4472C4"/>
                </a:solidFill>
                <a:effectLst/>
                <a:uLnTx/>
                <a:uFillTx/>
                <a:latin typeface="Garamond"/>
                <a:ea typeface="Garamond"/>
                <a:cs typeface="Garamond"/>
                <a:sym typeface="Garamond"/>
              </a:rPr>
              <a:t>Drop the Observation</a:t>
            </a:r>
            <a:endParaRPr kumimoji="0" sz="2500" b="1" i="0" u="none" strike="noStrike" kern="1200" cap="none" spc="0" normalizeH="0" baseline="0" noProof="0">
              <a:ln>
                <a:noFill/>
              </a:ln>
              <a:solidFill>
                <a:srgbClr val="4472C4"/>
              </a:solidFill>
              <a:effectLst/>
              <a:uLnTx/>
              <a:uFillTx/>
              <a:latin typeface="Garamond"/>
              <a:ea typeface="Garamond"/>
              <a:cs typeface="Garamond"/>
              <a:sym typeface="Garamond"/>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500" b="0" i="0" u="none" strike="noStrike" kern="1200" cap="none" spc="0" normalizeH="0" baseline="0" noProof="0">
              <a:ln>
                <a:noFill/>
              </a:ln>
              <a:solidFill>
                <a:srgbClr val="4472C4"/>
              </a:solidFill>
              <a:effectLst/>
              <a:uLnTx/>
              <a:uFillTx/>
              <a:latin typeface="Garamond"/>
              <a:ea typeface="Garamond"/>
              <a:cs typeface="Garamond"/>
              <a:sym typeface="Garamond"/>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500" b="0" i="0" u="none" strike="noStrike" kern="1200" cap="none" spc="0" normalizeH="0" baseline="0" noProof="0">
                <a:ln>
                  <a:noFill/>
                </a:ln>
                <a:solidFill>
                  <a:srgbClr val="4472C4"/>
                </a:solidFill>
                <a:effectLst/>
                <a:uLnTx/>
                <a:uFillTx/>
                <a:latin typeface="Garamond"/>
                <a:ea typeface="Garamond"/>
                <a:cs typeface="Garamond"/>
                <a:sym typeface="Garamond"/>
              </a:rPr>
              <a:t>In statistics, this method is called the listwise deletion technique. In this solution, we drop the entire observation if it contains a missing value.</a:t>
            </a: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500" b="0" i="0" u="none" strike="noStrike" kern="1200" cap="none" spc="0" normalizeH="0" baseline="0" noProof="0">
                <a:ln>
                  <a:noFill/>
                </a:ln>
                <a:solidFill>
                  <a:srgbClr val="4472C4"/>
                </a:solidFill>
                <a:effectLst/>
                <a:uLnTx/>
                <a:uFillTx/>
                <a:latin typeface="Garamond"/>
                <a:ea typeface="Garamond"/>
                <a:cs typeface="Garamond"/>
                <a:sym typeface="Garamond"/>
              </a:rPr>
              <a:t>Only if we are sure that the missing data is not informative, we perform this. Otherwise, we should consider other solutions</a:t>
            </a: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085753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20"/>
          <p:cNvSpPr/>
          <p:nvPr/>
        </p:nvSpPr>
        <p:spPr>
          <a:xfrm>
            <a:off x="-1" y="1885861"/>
            <a:ext cx="11716513" cy="1908215"/>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500" b="0" i="0" u="none" strike="noStrike" kern="1200" cap="none" spc="0" normalizeH="0" baseline="0" noProof="0">
                <a:ln>
                  <a:noFill/>
                </a:ln>
                <a:solidFill>
                  <a:srgbClr val="4472C4"/>
                </a:solidFill>
                <a:effectLst/>
                <a:uLnTx/>
                <a:uFillTx/>
                <a:latin typeface="Garamond"/>
                <a:ea typeface="Garamond"/>
                <a:cs typeface="Garamond"/>
                <a:sym typeface="Garamond"/>
              </a:rPr>
              <a:t>When the feature is a numeric variable, we can conduct missing data imputation. We replace the missing values with the average or median value from the data of the same feature that is not missing</a:t>
            </a: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500" b="0" i="0" u="none" strike="noStrike" kern="1200" cap="none" spc="0" normalizeH="0" baseline="0" noProof="0">
              <a:ln>
                <a:noFill/>
              </a:ln>
              <a:solidFill>
                <a:srgbClr val="4472C4"/>
              </a:solidFill>
              <a:effectLst/>
              <a:uLnTx/>
              <a:uFillTx/>
              <a:latin typeface="Garamond"/>
              <a:ea typeface="Garamond"/>
              <a:cs typeface="Garamond"/>
              <a:sym typeface="Garamond"/>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548135"/>
                </a:solidFill>
                <a:effectLst/>
                <a:uLnTx/>
                <a:uFillTx/>
                <a:latin typeface="Garamond"/>
                <a:ea typeface="Garamond"/>
                <a:cs typeface="Garamond"/>
                <a:sym typeface="Garamond"/>
              </a:rPr>
              <a:t>data_cleaned3['Ozone'] = data_cleaned3['Ozone'].fillna(med)</a:t>
            </a: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3" name="Google Shape;213;p20"/>
          <p:cNvSpPr/>
          <p:nvPr/>
        </p:nvSpPr>
        <p:spPr>
          <a:xfrm>
            <a:off x="0" y="4670798"/>
            <a:ext cx="3013325" cy="754053"/>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500" b="0" i="0" u="none" strike="noStrike" kern="1200" cap="none" spc="0" normalizeH="0" baseline="0" noProof="0">
                <a:ln>
                  <a:noFill/>
                </a:ln>
                <a:solidFill>
                  <a:srgbClr val="4472C4"/>
                </a:solidFill>
                <a:effectLst/>
                <a:uLnTx/>
                <a:uFillTx/>
                <a:latin typeface="Garamond"/>
                <a:ea typeface="Garamond"/>
                <a:cs typeface="Garamond"/>
                <a:sym typeface="Garamond"/>
              </a:rPr>
              <a:t>For categorical values :</a:t>
            </a: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548135"/>
                </a:solidFill>
                <a:effectLst/>
                <a:uLnTx/>
                <a:uFillTx/>
                <a:latin typeface="Garamond"/>
                <a:ea typeface="Garamond"/>
                <a:cs typeface="Garamond"/>
                <a:sym typeface="Garamond"/>
              </a:rPr>
              <a:t>df = df.fillna(df.mode().iloc[0])</a:t>
            </a:r>
            <a:endParaRPr kumimoji="0" sz="1800" b="0" i="0" u="none" strike="noStrike" kern="1200" cap="none" spc="0" normalizeH="0" baseline="0" noProof="0">
              <a:ln>
                <a:noFill/>
              </a:ln>
              <a:solidFill>
                <a:srgbClr val="548135"/>
              </a:solidFill>
              <a:effectLst/>
              <a:uLnTx/>
              <a:uFillTx/>
              <a:latin typeface="Garamond"/>
              <a:ea typeface="Garamond"/>
              <a:cs typeface="Garamond"/>
              <a:sym typeface="Garamond"/>
            </a:endParaRPr>
          </a:p>
        </p:txBody>
      </p:sp>
      <p:sp>
        <p:nvSpPr>
          <p:cNvPr id="214" name="Google Shape;214;p20"/>
          <p:cNvSpPr/>
          <p:nvPr/>
        </p:nvSpPr>
        <p:spPr>
          <a:xfrm>
            <a:off x="-1" y="0"/>
            <a:ext cx="9288505" cy="784830"/>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4500" b="0" i="0" u="none" strike="noStrike" kern="1200" cap="none" spc="0" normalizeH="0" baseline="0" noProof="0">
                <a:ln>
                  <a:noFill/>
                </a:ln>
                <a:solidFill>
                  <a:srgbClr val="FF6700"/>
                </a:solidFill>
                <a:effectLst/>
                <a:uLnTx/>
                <a:uFillTx/>
                <a:latin typeface="Garamond"/>
                <a:ea typeface="Garamond"/>
                <a:cs typeface="Garamond"/>
                <a:sym typeface="Garamond"/>
              </a:rPr>
              <a:t>Treat missing values :Impute the Missing</a:t>
            </a:r>
            <a:endParaRPr kumimoji="0" sz="4500" b="0" i="0" u="none" strike="noStrike" kern="1200" cap="none" spc="0" normalizeH="0" baseline="0" noProof="0">
              <a:ln>
                <a:noFill/>
              </a:ln>
              <a:solidFill>
                <a:prstClr val="black"/>
              </a:solidFill>
              <a:effectLst/>
              <a:uLnTx/>
              <a:uFillTx/>
              <a:latin typeface="Garamond"/>
              <a:ea typeface="Garamond"/>
              <a:cs typeface="Garamond"/>
              <a:sym typeface="Garamond"/>
            </a:endParaRPr>
          </a:p>
        </p:txBody>
      </p:sp>
    </p:spTree>
    <p:extLst>
      <p:ext uri="{BB962C8B-B14F-4D97-AF65-F5344CB8AC3E}">
        <p14:creationId xmlns:p14="http://schemas.microsoft.com/office/powerpoint/2010/main" val="1335550866"/>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21"/>
          <p:cNvSpPr txBox="1">
            <a:spLocks noGrp="1"/>
          </p:cNvSpPr>
          <p:nvPr>
            <p:ph type="title"/>
          </p:nvPr>
        </p:nvSpPr>
        <p:spPr>
          <a:xfrm>
            <a:off x="0" y="1"/>
            <a:ext cx="10515600" cy="1304544"/>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FF6700"/>
              </a:buClr>
              <a:buSzPts val="4500"/>
              <a:buFont typeface="Garamond"/>
              <a:buNone/>
            </a:pPr>
            <a:r>
              <a:rPr lang="en-IN" sz="4500">
                <a:solidFill>
                  <a:srgbClr val="FF6700"/>
                </a:solidFill>
              </a:rPr>
              <a:t>Treat missing values</a:t>
            </a:r>
            <a:br>
              <a:rPr lang="en-IN" sz="4500"/>
            </a:br>
            <a:endParaRPr sz="4500"/>
          </a:p>
        </p:txBody>
      </p:sp>
      <p:graphicFrame>
        <p:nvGraphicFramePr>
          <p:cNvPr id="220" name="Google Shape;220;p21"/>
          <p:cNvGraphicFramePr/>
          <p:nvPr/>
        </p:nvGraphicFramePr>
        <p:xfrm>
          <a:off x="647309" y="1417948"/>
          <a:ext cx="10691250" cy="4678025"/>
        </p:xfrm>
        <a:graphic>
          <a:graphicData uri="http://schemas.openxmlformats.org/drawingml/2006/table">
            <a:tbl>
              <a:tblPr firstRow="1" bandRow="1">
                <a:noFill/>
              </a:tblPr>
              <a:tblGrid>
                <a:gridCol w="3252575">
                  <a:extLst>
                    <a:ext uri="{9D8B030D-6E8A-4147-A177-3AD203B41FA5}">
                      <a16:colId xmlns:a16="http://schemas.microsoft.com/office/drawing/2014/main" val="20000"/>
                    </a:ext>
                  </a:extLst>
                </a:gridCol>
                <a:gridCol w="7438675">
                  <a:extLst>
                    <a:ext uri="{9D8B030D-6E8A-4147-A177-3AD203B41FA5}">
                      <a16:colId xmlns:a16="http://schemas.microsoft.com/office/drawing/2014/main" val="20001"/>
                    </a:ext>
                  </a:extLst>
                </a:gridCol>
              </a:tblGrid>
              <a:tr h="519475">
                <a:tc>
                  <a:txBody>
                    <a:bodyPr/>
                    <a:lstStyle/>
                    <a:p>
                      <a:pPr marL="0" marR="0" lvl="0" indent="0" algn="l" rtl="0">
                        <a:lnSpc>
                          <a:spcPct val="100000"/>
                        </a:lnSpc>
                        <a:spcBef>
                          <a:spcPts val="0"/>
                        </a:spcBef>
                        <a:spcAft>
                          <a:spcPts val="0"/>
                        </a:spcAft>
                        <a:buClr>
                          <a:schemeClr val="dk1"/>
                        </a:buClr>
                        <a:buSzPts val="2500"/>
                        <a:buFont typeface="Garamond"/>
                        <a:buNone/>
                      </a:pPr>
                      <a:r>
                        <a:rPr lang="en-IN" sz="2500" u="none" strike="noStrike" cap="none"/>
                        <a:t>df.method()</a:t>
                      </a:r>
                      <a:endParaRPr/>
                    </a:p>
                  </a:txBody>
                  <a:tcPr marL="91450" marR="91450" marT="45725" marB="45725"/>
                </a:tc>
                <a:tc>
                  <a:txBody>
                    <a:bodyPr/>
                    <a:lstStyle/>
                    <a:p>
                      <a:pPr marL="0" marR="0" lvl="0" indent="0" algn="l" rtl="0">
                        <a:lnSpc>
                          <a:spcPct val="100000"/>
                        </a:lnSpc>
                        <a:spcBef>
                          <a:spcPts val="0"/>
                        </a:spcBef>
                        <a:spcAft>
                          <a:spcPts val="0"/>
                        </a:spcAft>
                        <a:buClr>
                          <a:schemeClr val="dk1"/>
                        </a:buClr>
                        <a:buSzPts val="2500"/>
                        <a:buFont typeface="Garamond"/>
                        <a:buNone/>
                      </a:pPr>
                      <a:r>
                        <a:rPr lang="en-IN" sz="2500" u="none" strike="noStrike" cap="none"/>
                        <a:t>description</a:t>
                      </a:r>
                      <a:endParaRPr/>
                    </a:p>
                  </a:txBody>
                  <a:tcPr marL="91450" marR="91450" marT="45725" marB="45725"/>
                </a:tc>
                <a:extLst>
                  <a:ext uri="{0D108BD9-81ED-4DB2-BD59-A6C34878D82A}">
                    <a16:rowId xmlns:a16="http://schemas.microsoft.com/office/drawing/2014/main" val="10000"/>
                  </a:ext>
                </a:extLst>
              </a:tr>
              <a:tr h="478650">
                <a:tc>
                  <a:txBody>
                    <a:bodyPr/>
                    <a:lstStyle/>
                    <a:p>
                      <a:pPr marL="0" marR="0" lvl="0" indent="0" algn="l" rtl="0">
                        <a:spcBef>
                          <a:spcPts val="0"/>
                        </a:spcBef>
                        <a:spcAft>
                          <a:spcPts val="0"/>
                        </a:spcAft>
                        <a:buNone/>
                      </a:pPr>
                      <a:r>
                        <a:rPr lang="en-IN" sz="2500" u="none" strike="noStrike" cap="none"/>
                        <a:t>dropna()</a:t>
                      </a:r>
                      <a:endParaRPr/>
                    </a:p>
                  </a:txBody>
                  <a:tcPr marL="91450" marR="91450" marT="45725" marB="45725"/>
                </a:tc>
                <a:tc>
                  <a:txBody>
                    <a:bodyPr/>
                    <a:lstStyle/>
                    <a:p>
                      <a:pPr marL="0" marR="0" lvl="0" indent="0" algn="l" rtl="0">
                        <a:spcBef>
                          <a:spcPts val="0"/>
                        </a:spcBef>
                        <a:spcAft>
                          <a:spcPts val="0"/>
                        </a:spcAft>
                        <a:buNone/>
                      </a:pPr>
                      <a:r>
                        <a:rPr lang="en-IN" sz="2500"/>
                        <a:t>Drop missing observations</a:t>
                      </a:r>
                      <a:endParaRPr/>
                    </a:p>
                  </a:txBody>
                  <a:tcPr marL="91450" marR="91450" marT="45725" marB="45725"/>
                </a:tc>
                <a:extLst>
                  <a:ext uri="{0D108BD9-81ED-4DB2-BD59-A6C34878D82A}">
                    <a16:rowId xmlns:a16="http://schemas.microsoft.com/office/drawing/2014/main" val="10001"/>
                  </a:ext>
                </a:extLst>
              </a:tr>
              <a:tr h="478650">
                <a:tc>
                  <a:txBody>
                    <a:bodyPr/>
                    <a:lstStyle/>
                    <a:p>
                      <a:pPr marL="0" marR="0" lvl="0" indent="0" algn="l" rtl="0">
                        <a:spcBef>
                          <a:spcPts val="0"/>
                        </a:spcBef>
                        <a:spcAft>
                          <a:spcPts val="0"/>
                        </a:spcAft>
                        <a:buNone/>
                      </a:pPr>
                      <a:r>
                        <a:rPr lang="en-IN" sz="2500"/>
                        <a:t>dropna(how='all')</a:t>
                      </a:r>
                      <a:endParaRPr/>
                    </a:p>
                  </a:txBody>
                  <a:tcPr marL="91450" marR="91450" marT="45725" marB="45725"/>
                </a:tc>
                <a:tc>
                  <a:txBody>
                    <a:bodyPr/>
                    <a:lstStyle/>
                    <a:p>
                      <a:pPr marL="0" marR="0" lvl="0" indent="0" algn="l" rtl="0">
                        <a:spcBef>
                          <a:spcPts val="0"/>
                        </a:spcBef>
                        <a:spcAft>
                          <a:spcPts val="0"/>
                        </a:spcAft>
                        <a:buNone/>
                      </a:pPr>
                      <a:r>
                        <a:rPr lang="en-IN" sz="2500"/>
                        <a:t>Drop observations where all cells is NA</a:t>
                      </a:r>
                      <a:endParaRPr/>
                    </a:p>
                  </a:txBody>
                  <a:tcPr marL="91450" marR="91450" marT="45725" marB="45725"/>
                </a:tc>
                <a:extLst>
                  <a:ext uri="{0D108BD9-81ED-4DB2-BD59-A6C34878D82A}">
                    <a16:rowId xmlns:a16="http://schemas.microsoft.com/office/drawing/2014/main" val="10002"/>
                  </a:ext>
                </a:extLst>
              </a:tr>
              <a:tr h="864675">
                <a:tc>
                  <a:txBody>
                    <a:bodyPr/>
                    <a:lstStyle/>
                    <a:p>
                      <a:pPr marL="0" marR="0" lvl="0" indent="0" algn="l" rtl="0">
                        <a:spcBef>
                          <a:spcPts val="0"/>
                        </a:spcBef>
                        <a:spcAft>
                          <a:spcPts val="0"/>
                        </a:spcAft>
                        <a:buNone/>
                      </a:pPr>
                      <a:r>
                        <a:rPr lang="en-IN" sz="2500"/>
                        <a:t>dropna(axis=1, how='all')</a:t>
                      </a:r>
                      <a:endParaRPr/>
                    </a:p>
                  </a:txBody>
                  <a:tcPr marL="91450" marR="91450" marT="45725" marB="45725"/>
                </a:tc>
                <a:tc>
                  <a:txBody>
                    <a:bodyPr/>
                    <a:lstStyle/>
                    <a:p>
                      <a:pPr marL="0" marR="0" lvl="0" indent="0" algn="l" rtl="0">
                        <a:spcBef>
                          <a:spcPts val="0"/>
                        </a:spcBef>
                        <a:spcAft>
                          <a:spcPts val="0"/>
                        </a:spcAft>
                        <a:buNone/>
                      </a:pPr>
                      <a:r>
                        <a:rPr lang="en-IN" sz="2500"/>
                        <a:t>Drop column if all the values are missing</a:t>
                      </a:r>
                      <a:endParaRPr sz="2500"/>
                    </a:p>
                  </a:txBody>
                  <a:tcPr marL="91450" marR="91450" marT="45725" marB="45725"/>
                </a:tc>
                <a:extLst>
                  <a:ext uri="{0D108BD9-81ED-4DB2-BD59-A6C34878D82A}">
                    <a16:rowId xmlns:a16="http://schemas.microsoft.com/office/drawing/2014/main" val="10003"/>
                  </a:ext>
                </a:extLst>
              </a:tr>
              <a:tr h="864675">
                <a:tc>
                  <a:txBody>
                    <a:bodyPr/>
                    <a:lstStyle/>
                    <a:p>
                      <a:pPr marL="0" marR="0" lvl="0" indent="0" algn="l" rtl="0">
                        <a:spcBef>
                          <a:spcPts val="0"/>
                        </a:spcBef>
                        <a:spcAft>
                          <a:spcPts val="0"/>
                        </a:spcAft>
                        <a:buNone/>
                      </a:pPr>
                      <a:r>
                        <a:rPr lang="en-IN" sz="2500"/>
                        <a:t>dropna(thresh = 5)</a:t>
                      </a:r>
                      <a:endParaRPr/>
                    </a:p>
                  </a:txBody>
                  <a:tcPr marL="91450" marR="91450" marT="45725" marB="45725"/>
                </a:tc>
                <a:tc>
                  <a:txBody>
                    <a:bodyPr/>
                    <a:lstStyle/>
                    <a:p>
                      <a:pPr marL="0" marR="0" lvl="0" indent="0" algn="l" rtl="0">
                        <a:spcBef>
                          <a:spcPts val="0"/>
                        </a:spcBef>
                        <a:spcAft>
                          <a:spcPts val="0"/>
                        </a:spcAft>
                        <a:buNone/>
                      </a:pPr>
                      <a:r>
                        <a:rPr lang="en-IN" sz="2500"/>
                        <a:t>Drop rows that contain less than 5 non-missing values</a:t>
                      </a:r>
                      <a:endParaRPr/>
                    </a:p>
                  </a:txBody>
                  <a:tcPr marL="91450" marR="91450" marT="45725" marB="45725"/>
                </a:tc>
                <a:extLst>
                  <a:ext uri="{0D108BD9-81ED-4DB2-BD59-A6C34878D82A}">
                    <a16:rowId xmlns:a16="http://schemas.microsoft.com/office/drawing/2014/main" val="10004"/>
                  </a:ext>
                </a:extLst>
              </a:tr>
              <a:tr h="487675">
                <a:tc>
                  <a:txBody>
                    <a:bodyPr/>
                    <a:lstStyle/>
                    <a:p>
                      <a:pPr marL="0" marR="0" lvl="0" indent="0" algn="l" rtl="0">
                        <a:spcBef>
                          <a:spcPts val="0"/>
                        </a:spcBef>
                        <a:spcAft>
                          <a:spcPts val="0"/>
                        </a:spcAft>
                        <a:buNone/>
                      </a:pPr>
                      <a:r>
                        <a:rPr lang="en-IN" sz="2500"/>
                        <a:t>fillna(0)</a:t>
                      </a:r>
                      <a:endParaRPr/>
                    </a:p>
                  </a:txBody>
                  <a:tcPr marL="91450" marR="91450" marT="45725" marB="45725"/>
                </a:tc>
                <a:tc>
                  <a:txBody>
                    <a:bodyPr/>
                    <a:lstStyle/>
                    <a:p>
                      <a:pPr marL="0" marR="0" lvl="0" indent="0" algn="l" rtl="0">
                        <a:spcBef>
                          <a:spcPts val="0"/>
                        </a:spcBef>
                        <a:spcAft>
                          <a:spcPts val="0"/>
                        </a:spcAft>
                        <a:buNone/>
                      </a:pPr>
                      <a:r>
                        <a:rPr lang="en-IN" sz="2500"/>
                        <a:t>Replace missing values with zeros</a:t>
                      </a:r>
                      <a:endParaRPr/>
                    </a:p>
                  </a:txBody>
                  <a:tcPr marL="91450" marR="91450" marT="45725" marB="45725"/>
                </a:tc>
                <a:extLst>
                  <a:ext uri="{0D108BD9-81ED-4DB2-BD59-A6C34878D82A}">
                    <a16:rowId xmlns:a16="http://schemas.microsoft.com/office/drawing/2014/main" val="10005"/>
                  </a:ext>
                </a:extLst>
              </a:tr>
              <a:tr h="478650">
                <a:tc>
                  <a:txBody>
                    <a:bodyPr/>
                    <a:lstStyle/>
                    <a:p>
                      <a:pPr marL="0" marR="0" lvl="0" indent="0" algn="l" rtl="0">
                        <a:spcBef>
                          <a:spcPts val="0"/>
                        </a:spcBef>
                        <a:spcAft>
                          <a:spcPts val="0"/>
                        </a:spcAft>
                        <a:buNone/>
                      </a:pPr>
                      <a:r>
                        <a:rPr lang="en-IN" sz="2500"/>
                        <a:t>isnull()</a:t>
                      </a:r>
                      <a:endParaRPr/>
                    </a:p>
                  </a:txBody>
                  <a:tcPr marL="91450" marR="91450" marT="45725" marB="45725"/>
                </a:tc>
                <a:tc>
                  <a:txBody>
                    <a:bodyPr/>
                    <a:lstStyle/>
                    <a:p>
                      <a:pPr marL="0" marR="0" lvl="0" indent="0" algn="l" rtl="0">
                        <a:spcBef>
                          <a:spcPts val="0"/>
                        </a:spcBef>
                        <a:spcAft>
                          <a:spcPts val="0"/>
                        </a:spcAft>
                        <a:buNone/>
                      </a:pPr>
                      <a:r>
                        <a:rPr lang="en-IN" sz="2500"/>
                        <a:t>returns True if the value is missing</a:t>
                      </a:r>
                      <a:endParaRPr/>
                    </a:p>
                  </a:txBody>
                  <a:tcPr marL="91450" marR="91450" marT="45725" marB="45725"/>
                </a:tc>
                <a:extLst>
                  <a:ext uri="{0D108BD9-81ED-4DB2-BD59-A6C34878D82A}">
                    <a16:rowId xmlns:a16="http://schemas.microsoft.com/office/drawing/2014/main" val="10006"/>
                  </a:ext>
                </a:extLst>
              </a:tr>
              <a:tr h="505575">
                <a:tc>
                  <a:txBody>
                    <a:bodyPr/>
                    <a:lstStyle/>
                    <a:p>
                      <a:pPr marL="0" marR="0" lvl="0" indent="0" algn="l" rtl="0">
                        <a:spcBef>
                          <a:spcPts val="0"/>
                        </a:spcBef>
                        <a:spcAft>
                          <a:spcPts val="0"/>
                        </a:spcAft>
                        <a:buNone/>
                      </a:pPr>
                      <a:r>
                        <a:rPr lang="en-IN" sz="2500"/>
                        <a:t>notnull()</a:t>
                      </a:r>
                      <a:endParaRPr/>
                    </a:p>
                  </a:txBody>
                  <a:tcPr marL="91450" marR="91450" marT="45725" marB="45725"/>
                </a:tc>
                <a:tc>
                  <a:txBody>
                    <a:bodyPr/>
                    <a:lstStyle/>
                    <a:p>
                      <a:pPr marL="0" marR="0" lvl="0" indent="0" algn="l" rtl="0">
                        <a:spcBef>
                          <a:spcPts val="0"/>
                        </a:spcBef>
                        <a:spcAft>
                          <a:spcPts val="0"/>
                        </a:spcAft>
                        <a:buNone/>
                      </a:pPr>
                      <a:r>
                        <a:rPr lang="en-IN" sz="2500"/>
                        <a:t>Returns True for non-missing values</a:t>
                      </a:r>
                      <a:endParaRPr/>
                    </a:p>
                  </a:txBody>
                  <a:tcPr marL="91450" marR="91450" marT="45725" marB="45725"/>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2868994522"/>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22"/>
          <p:cNvSpPr txBox="1">
            <a:spLocks noGrp="1"/>
          </p:cNvSpPr>
          <p:nvPr>
            <p:ph type="title"/>
          </p:nvPr>
        </p:nvSpPr>
        <p:spPr>
          <a:xfrm>
            <a:off x="2517648" y="2851562"/>
            <a:ext cx="8174736" cy="2134966"/>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FF6700"/>
              </a:buClr>
              <a:buSzPts val="4500"/>
              <a:buFont typeface="Garamond"/>
              <a:buNone/>
            </a:pPr>
            <a:r>
              <a:rPr lang="en-IN" sz="4500">
                <a:solidFill>
                  <a:srgbClr val="FF6700"/>
                </a:solidFill>
              </a:rPr>
              <a:t>Refer ipython notebook for</a:t>
            </a:r>
            <a:br>
              <a:rPr lang="en-IN" sz="4500">
                <a:solidFill>
                  <a:srgbClr val="FF6700"/>
                </a:solidFill>
              </a:rPr>
            </a:br>
            <a:r>
              <a:rPr lang="en-IN" sz="4500">
                <a:solidFill>
                  <a:srgbClr val="FF6700"/>
                </a:solidFill>
              </a:rPr>
              <a:t> Missing values treatment</a:t>
            </a:r>
            <a:endParaRPr/>
          </a:p>
        </p:txBody>
      </p:sp>
    </p:spTree>
    <p:extLst>
      <p:ext uri="{BB962C8B-B14F-4D97-AF65-F5344CB8AC3E}">
        <p14:creationId xmlns:p14="http://schemas.microsoft.com/office/powerpoint/2010/main" val="30006610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BDAD74ED-E8A5-4D33-B748-2000AA8672F9}"/>
              </a:ext>
            </a:extLst>
          </p:cNvPr>
          <p:cNvGraphicFramePr>
            <a:graphicFrameLocks noGrp="1"/>
          </p:cNvGraphicFramePr>
          <p:nvPr/>
        </p:nvGraphicFramePr>
        <p:xfrm>
          <a:off x="1524000" y="889000"/>
          <a:ext cx="9144000" cy="2260601"/>
        </p:xfrm>
        <a:graphic>
          <a:graphicData uri="http://schemas.openxmlformats.org/drawingml/2006/table">
            <a:tbl>
              <a:tblPr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554487">
                <a:tc>
                  <a:txBody>
                    <a:bodyPr/>
                    <a:lstStyle/>
                    <a:p>
                      <a:r>
                        <a:rPr lang="en-US" sz="1900" dirty="0"/>
                        <a:t>Central Tendency</a:t>
                      </a:r>
                    </a:p>
                  </a:txBody>
                  <a:tcPr marL="109728" marR="109728" marT="45721" marB="45721" anchor="ctr"/>
                </a:tc>
                <a:tc>
                  <a:txBody>
                    <a:bodyPr/>
                    <a:lstStyle/>
                    <a:p>
                      <a:r>
                        <a:rPr lang="en-US" sz="1900" dirty="0"/>
                        <a:t>Population</a:t>
                      </a:r>
                    </a:p>
                  </a:txBody>
                  <a:tcPr marL="109728" marR="109728" marT="45721" marB="45721" anchor="ctr"/>
                </a:tc>
                <a:tc>
                  <a:txBody>
                    <a:bodyPr/>
                    <a:lstStyle/>
                    <a:p>
                      <a:r>
                        <a:rPr lang="en-US" sz="1900" dirty="0"/>
                        <a:t>Sample</a:t>
                      </a:r>
                    </a:p>
                  </a:txBody>
                  <a:tcPr marL="109728" marR="109728" marT="45721" marB="45721" anchor="ctr"/>
                </a:tc>
                <a:extLst>
                  <a:ext uri="{0D108BD9-81ED-4DB2-BD59-A6C34878D82A}">
                    <a16:rowId xmlns:a16="http://schemas.microsoft.com/office/drawing/2014/main" val="10000"/>
                  </a:ext>
                </a:extLst>
              </a:tr>
              <a:tr h="554487">
                <a:tc>
                  <a:txBody>
                    <a:bodyPr/>
                    <a:lstStyle/>
                    <a:p>
                      <a:r>
                        <a:rPr lang="en-US" sz="1900" dirty="0"/>
                        <a:t>Mean / Average</a:t>
                      </a:r>
                    </a:p>
                  </a:txBody>
                  <a:tcPr marL="109728" marR="109728" marT="45721" marB="45721" anchor="ctr"/>
                </a:tc>
                <a:tc>
                  <a:txBody>
                    <a:bodyPr/>
                    <a:lstStyle/>
                    <a:p>
                      <a:endParaRPr lang="en-US" sz="1900" dirty="0"/>
                    </a:p>
                  </a:txBody>
                  <a:tcPr marL="109728" marR="109728" marT="45721" marB="45721"/>
                </a:tc>
                <a:tc>
                  <a:txBody>
                    <a:bodyPr/>
                    <a:lstStyle/>
                    <a:p>
                      <a:endParaRPr lang="en-US" sz="1900" dirty="0"/>
                    </a:p>
                  </a:txBody>
                  <a:tcPr marL="109728" marR="109728" marT="45721" marB="45721"/>
                </a:tc>
                <a:extLst>
                  <a:ext uri="{0D108BD9-81ED-4DB2-BD59-A6C34878D82A}">
                    <a16:rowId xmlns:a16="http://schemas.microsoft.com/office/drawing/2014/main" val="10001"/>
                  </a:ext>
                </a:extLst>
              </a:tr>
              <a:tr h="597140">
                <a:tc>
                  <a:txBody>
                    <a:bodyPr/>
                    <a:lstStyle/>
                    <a:p>
                      <a:r>
                        <a:rPr lang="en-US" sz="1900" dirty="0"/>
                        <a:t>Median</a:t>
                      </a:r>
                    </a:p>
                  </a:txBody>
                  <a:tcPr marL="109728" marR="109728" marT="45721" marB="45721" anchor="ctr"/>
                </a:tc>
                <a:tc gridSpan="2">
                  <a:txBody>
                    <a:bodyPr/>
                    <a:lstStyle/>
                    <a:p>
                      <a:pPr algn="ctr"/>
                      <a:r>
                        <a:rPr lang="en-US" sz="1900" dirty="0"/>
                        <a:t>Middle</a:t>
                      </a:r>
                      <a:r>
                        <a:rPr lang="en-US" sz="1900" baseline="0" dirty="0"/>
                        <a:t> value of the data</a:t>
                      </a:r>
                      <a:endParaRPr lang="en-US" sz="1900" dirty="0"/>
                    </a:p>
                  </a:txBody>
                  <a:tcPr marL="109728" marR="109728" marT="45721" marB="45721" anchor="ctr"/>
                </a:tc>
                <a:tc hMerge="1">
                  <a:txBody>
                    <a:bodyPr/>
                    <a:lstStyle/>
                    <a:p>
                      <a:pPr marL="0" marR="0" indent="0" defTabSz="914400" eaLnBrk="1" fontAlgn="auto" latinLnBrk="0" hangingPunct="1">
                        <a:lnSpc>
                          <a:spcPct val="100000"/>
                        </a:lnSpc>
                        <a:spcBef>
                          <a:spcPts val="0"/>
                        </a:spcBef>
                        <a:spcAft>
                          <a:spcPts val="0"/>
                        </a:spcAft>
                        <a:buClrTx/>
                        <a:buSzTx/>
                        <a:buFontTx/>
                        <a:buNone/>
                        <a:tabLst/>
                        <a:defRPr/>
                      </a:pPr>
                      <a:endParaRPr lang="en-US" dirty="0"/>
                    </a:p>
                  </a:txBody>
                  <a:tcPr/>
                </a:tc>
                <a:extLst>
                  <a:ext uri="{0D108BD9-81ED-4DB2-BD59-A6C34878D82A}">
                    <a16:rowId xmlns:a16="http://schemas.microsoft.com/office/drawing/2014/main" val="10002"/>
                  </a:ext>
                </a:extLst>
              </a:tr>
              <a:tr h="554487">
                <a:tc>
                  <a:txBody>
                    <a:bodyPr/>
                    <a:lstStyle/>
                    <a:p>
                      <a:r>
                        <a:rPr lang="en-US" sz="1900" dirty="0"/>
                        <a:t>Mode</a:t>
                      </a:r>
                    </a:p>
                  </a:txBody>
                  <a:tcPr marL="109728" marR="109728" marT="45721" marB="45721" anchor="ctr"/>
                </a:tc>
                <a:tc gridSpan="2">
                  <a:txBody>
                    <a:bodyPr/>
                    <a:lstStyle/>
                    <a:p>
                      <a:pPr algn="ctr"/>
                      <a:r>
                        <a:rPr lang="en-US" sz="1900" dirty="0"/>
                        <a:t>Most occurring</a:t>
                      </a:r>
                      <a:r>
                        <a:rPr lang="en-US" sz="1900" baseline="0" dirty="0"/>
                        <a:t> value in the data</a:t>
                      </a:r>
                      <a:endParaRPr lang="en-US" sz="1900" dirty="0"/>
                    </a:p>
                  </a:txBody>
                  <a:tcPr marL="109728" marR="109728" marT="45721" marB="45721" anchor="ctr"/>
                </a:tc>
                <a:tc hMerge="1">
                  <a:txBody>
                    <a:bodyPr/>
                    <a:lstStyle/>
                    <a:p>
                      <a:endParaRPr lang="en-US" dirty="0"/>
                    </a:p>
                  </a:txBody>
                  <a:tcPr/>
                </a:tc>
                <a:extLst>
                  <a:ext uri="{0D108BD9-81ED-4DB2-BD59-A6C34878D82A}">
                    <a16:rowId xmlns:a16="http://schemas.microsoft.com/office/drawing/2014/main" val="10003"/>
                  </a:ext>
                </a:extLst>
              </a:tr>
            </a:tbl>
          </a:graphicData>
        </a:graphic>
      </p:graphicFrame>
      <p:pic>
        <p:nvPicPr>
          <p:cNvPr id="177173" name="Picture 2">
            <a:extLst>
              <a:ext uri="{FF2B5EF4-FFF2-40B4-BE49-F238E27FC236}">
                <a16:creationId xmlns:a16="http://schemas.microsoft.com/office/drawing/2014/main" id="{3F319B43-F451-483E-A557-6BC61512E2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39784" y="1447800"/>
            <a:ext cx="2114549" cy="5249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7174" name="Picture 3">
            <a:extLst>
              <a:ext uri="{FF2B5EF4-FFF2-40B4-BE49-F238E27FC236}">
                <a16:creationId xmlns:a16="http://schemas.microsoft.com/office/drawing/2014/main" id="{DFED10E3-7600-478E-AB65-C119A39E1A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63985" y="1462618"/>
            <a:ext cx="2010833" cy="510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itle 1">
            <a:extLst>
              <a:ext uri="{FF2B5EF4-FFF2-40B4-BE49-F238E27FC236}">
                <a16:creationId xmlns:a16="http://schemas.microsoft.com/office/drawing/2014/main" id="{35418E6A-A88F-452A-9628-713D183A3448}"/>
              </a:ext>
            </a:extLst>
          </p:cNvPr>
          <p:cNvSpPr txBox="1">
            <a:spLocks/>
          </p:cNvSpPr>
          <p:nvPr/>
        </p:nvSpPr>
        <p:spPr>
          <a:xfrm>
            <a:off x="626533" y="10584"/>
            <a:ext cx="9874251" cy="878416"/>
          </a:xfrm>
          <a:prstGeom prst="rect">
            <a:avLst/>
          </a:prstGeom>
          <a:noFill/>
          <a:ln>
            <a:noFill/>
          </a:ln>
        </p:spPr>
        <p:style>
          <a:lnRef idx="2">
            <a:schemeClr val="accent3">
              <a:shade val="50000"/>
            </a:schemeClr>
          </a:lnRef>
          <a:fillRef idx="1">
            <a:schemeClr val="accent3"/>
          </a:fillRef>
          <a:effectRef idx="0">
            <a:schemeClr val="accent3"/>
          </a:effectRef>
          <a:fontRef idx="minor">
            <a:schemeClr val="lt1"/>
          </a:fontRef>
        </p:style>
        <p:txBody>
          <a:bodyPr lIns="109728" tIns="54864" rIns="109728" bIns="54864" anchor="ctr">
            <a:normAutofit/>
          </a:bodyPr>
          <a:lstStyle>
            <a:lvl1pPr algn="ctr" defTabSz="9144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l">
              <a:defRPr/>
            </a:pPr>
            <a:r>
              <a:rPr lang="en-GB" sz="3840" dirty="0">
                <a:solidFill>
                  <a:srgbClr val="4BACC6">
                    <a:lumMod val="75000"/>
                  </a:srgbClr>
                </a:solidFill>
                <a:latin typeface="Times New Roman" pitchFamily="18" charset="0"/>
                <a:cs typeface="Times New Roman" pitchFamily="18" charset="0"/>
              </a:rPr>
              <a:t>Measures of Central Tendency</a:t>
            </a:r>
            <a:endParaRPr lang="en-IN" sz="3840" dirty="0">
              <a:solidFill>
                <a:srgbClr val="4BACC6">
                  <a:lumMod val="75000"/>
                </a:srgbClr>
              </a:solidFill>
              <a:latin typeface="Times New Roman" pitchFamily="18" charset="0"/>
              <a:cs typeface="Times New Roman" pitchFamily="18" charset="0"/>
            </a:endParaRPr>
          </a:p>
        </p:txBody>
      </p:sp>
      <p:sp>
        <p:nvSpPr>
          <p:cNvPr id="2" name="Rectangle 1">
            <a:extLst>
              <a:ext uri="{FF2B5EF4-FFF2-40B4-BE49-F238E27FC236}">
                <a16:creationId xmlns:a16="http://schemas.microsoft.com/office/drawing/2014/main" id="{53E76493-6AF9-4AC6-9148-423848B1A52F}"/>
              </a:ext>
            </a:extLst>
          </p:cNvPr>
          <p:cNvSpPr/>
          <p:nvPr/>
        </p:nvSpPr>
        <p:spPr>
          <a:xfrm>
            <a:off x="1257301" y="5532967"/>
            <a:ext cx="9783233" cy="978729"/>
          </a:xfrm>
          <a:prstGeom prst="rect">
            <a:avLst/>
          </a:prstGeom>
        </p:spPr>
        <p:txBody>
          <a:bodyPr>
            <a:spAutoFit/>
          </a:bodyPr>
          <a:lstStyle/>
          <a:p>
            <a:pPr>
              <a:defRPr/>
            </a:pPr>
            <a:r>
              <a:rPr lang="en-US" sz="2880" i="1" dirty="0">
                <a:solidFill>
                  <a:prstClr val="black"/>
                </a:solidFill>
                <a:latin typeface="Calibri"/>
              </a:rPr>
              <a:t>“Every American should have above average income, and my Administration is going to see they get it.” – American President</a:t>
            </a:r>
          </a:p>
        </p:txBody>
      </p:sp>
      <p:pic>
        <p:nvPicPr>
          <p:cNvPr id="177177" name="Picture 3">
            <a:extLst>
              <a:ext uri="{FF2B5EF4-FFF2-40B4-BE49-F238E27FC236}">
                <a16:creationId xmlns:a16="http://schemas.microsoft.com/office/drawing/2014/main" id="{2B93D54C-DCE9-46D5-96AA-51F0245D3880}"/>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815418" y="3337985"/>
            <a:ext cx="2586567" cy="21018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7178" name="Picture 4">
            <a:extLst>
              <a:ext uri="{FF2B5EF4-FFF2-40B4-BE49-F238E27FC236}">
                <a16:creationId xmlns:a16="http://schemas.microsoft.com/office/drawing/2014/main" id="{DECA2563-4C38-43A1-B9B4-753795BCEE76}"/>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524000" y="3337985"/>
            <a:ext cx="2652184" cy="21018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7179" name="Picture 5">
            <a:extLst>
              <a:ext uri="{FF2B5EF4-FFF2-40B4-BE49-F238E27FC236}">
                <a16:creationId xmlns:a16="http://schemas.microsoft.com/office/drawing/2014/main" id="{21E41DB9-BA68-4EB5-B2A1-060DA294F600}"/>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8015818" y="3337985"/>
            <a:ext cx="2660649" cy="21018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23"/>
          <p:cNvSpPr txBox="1">
            <a:spLocks noGrp="1"/>
          </p:cNvSpPr>
          <p:nvPr>
            <p:ph type="body" idx="4294967295"/>
          </p:nvPr>
        </p:nvSpPr>
        <p:spPr>
          <a:xfrm>
            <a:off x="0" y="2652713"/>
            <a:ext cx="3276600" cy="776287"/>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FF6700"/>
              </a:buClr>
              <a:buSzPts val="4500"/>
              <a:buNone/>
            </a:pPr>
            <a:r>
              <a:rPr lang="en-IN" sz="4500">
                <a:solidFill>
                  <a:srgbClr val="FF6700"/>
                </a:solidFill>
                <a:latin typeface="Garamond"/>
                <a:ea typeface="Garamond"/>
                <a:cs typeface="Garamond"/>
                <a:sym typeface="Garamond"/>
              </a:rPr>
              <a:t>Scatter Plot</a:t>
            </a:r>
            <a:endParaRPr/>
          </a:p>
        </p:txBody>
      </p:sp>
    </p:spTree>
    <p:extLst>
      <p:ext uri="{BB962C8B-B14F-4D97-AF65-F5344CB8AC3E}">
        <p14:creationId xmlns:p14="http://schemas.microsoft.com/office/powerpoint/2010/main" val="2040419860"/>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pic>
        <p:nvPicPr>
          <p:cNvPr id="235" name="Google Shape;235;p24"/>
          <p:cNvPicPr preferRelativeResize="0"/>
          <p:nvPr/>
        </p:nvPicPr>
        <p:blipFill rotWithShape="1">
          <a:blip r:embed="rId3">
            <a:alphaModFix/>
          </a:blip>
          <a:srcRect/>
          <a:stretch/>
        </p:blipFill>
        <p:spPr>
          <a:xfrm>
            <a:off x="4841347" y="2288732"/>
            <a:ext cx="5707557" cy="3477452"/>
          </a:xfrm>
          <a:prstGeom prst="rect">
            <a:avLst/>
          </a:prstGeom>
          <a:noFill/>
          <a:ln w="9525" cap="flat" cmpd="sng">
            <a:solidFill>
              <a:srgbClr val="002060"/>
            </a:solidFill>
            <a:prstDash val="solid"/>
            <a:round/>
            <a:headEnd type="none" w="sm" len="sm"/>
            <a:tailEnd type="none" w="sm" len="sm"/>
          </a:ln>
        </p:spPr>
      </p:pic>
      <p:sp>
        <p:nvSpPr>
          <p:cNvPr id="236" name="Google Shape;236;p24"/>
          <p:cNvSpPr/>
          <p:nvPr/>
        </p:nvSpPr>
        <p:spPr>
          <a:xfrm>
            <a:off x="0" y="1091816"/>
            <a:ext cx="11257547" cy="830997"/>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400" b="0" i="0" u="none" strike="noStrike" kern="1200" cap="none" spc="0" normalizeH="0" baseline="0" noProof="0">
                <a:ln>
                  <a:noFill/>
                </a:ln>
                <a:solidFill>
                  <a:srgbClr val="4472C4"/>
                </a:solidFill>
                <a:effectLst/>
                <a:uLnTx/>
                <a:uFillTx/>
                <a:latin typeface="Garamond"/>
                <a:ea typeface="Garamond"/>
                <a:cs typeface="Garamond"/>
                <a:sym typeface="Garamond"/>
              </a:rPr>
              <a:t>A scatter plot (aka scatter chart, scatter graph) uses dots to represent values for two different numeric variables. Scatter plots are used to observe relationships between variables.</a:t>
            </a:r>
            <a:endParaRPr kumimoji="0" sz="2400" b="0" i="0" u="none" strike="noStrike" kern="1200" cap="none" spc="0" normalizeH="0" baseline="0" noProof="0">
              <a:ln>
                <a:noFill/>
              </a:ln>
              <a:solidFill>
                <a:srgbClr val="4472C4"/>
              </a:solidFill>
              <a:effectLst/>
              <a:uLnTx/>
              <a:uFillTx/>
              <a:latin typeface="Garamond"/>
              <a:ea typeface="Garamond"/>
              <a:cs typeface="Garamond"/>
              <a:sym typeface="Garamond"/>
            </a:endParaRPr>
          </a:p>
        </p:txBody>
      </p:sp>
      <p:sp>
        <p:nvSpPr>
          <p:cNvPr id="237" name="Google Shape;237;p24"/>
          <p:cNvSpPr txBox="1"/>
          <p:nvPr/>
        </p:nvSpPr>
        <p:spPr>
          <a:xfrm>
            <a:off x="4310032" y="6246941"/>
            <a:ext cx="3385094" cy="369332"/>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FF0000"/>
                </a:solidFill>
                <a:effectLst/>
                <a:uLnTx/>
                <a:uFillTx/>
                <a:latin typeface="Garamond"/>
                <a:ea typeface="Garamond"/>
                <a:cs typeface="Garamond"/>
                <a:sym typeface="Garamond"/>
              </a:rPr>
              <a:t>Which variable affects which one?</a:t>
            </a: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8" name="Google Shape;238;p24"/>
          <p:cNvSpPr txBox="1"/>
          <p:nvPr/>
        </p:nvSpPr>
        <p:spPr>
          <a:xfrm>
            <a:off x="0" y="0"/>
            <a:ext cx="4086225" cy="784830"/>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4500" b="0" i="0" u="none" strike="noStrike" kern="1200" cap="none" spc="0" normalizeH="0" baseline="0" noProof="0">
                <a:ln>
                  <a:noFill/>
                </a:ln>
                <a:solidFill>
                  <a:srgbClr val="FF6700"/>
                </a:solidFill>
                <a:effectLst/>
                <a:uLnTx/>
                <a:uFillTx/>
                <a:latin typeface="Garamond"/>
                <a:ea typeface="Garamond"/>
                <a:cs typeface="Garamond"/>
                <a:sym typeface="Garamond"/>
              </a:rPr>
              <a:t>Scatter Plot</a:t>
            </a:r>
            <a:endParaRPr kumimoji="0" sz="4500" b="0" i="0" u="none" strike="noStrike" kern="1200" cap="none" spc="0" normalizeH="0" baseline="0" noProof="0">
              <a:ln>
                <a:noFill/>
              </a:ln>
              <a:solidFill>
                <a:srgbClr val="FF6700"/>
              </a:solidFill>
              <a:effectLst/>
              <a:uLnTx/>
              <a:uFillTx/>
              <a:latin typeface="Garamond"/>
              <a:ea typeface="Garamond"/>
              <a:cs typeface="Garamond"/>
              <a:sym typeface="Garamond"/>
            </a:endParaRPr>
          </a:p>
        </p:txBody>
      </p:sp>
      <p:graphicFrame>
        <p:nvGraphicFramePr>
          <p:cNvPr id="239" name="Google Shape;239;p24"/>
          <p:cNvGraphicFramePr/>
          <p:nvPr/>
        </p:nvGraphicFramePr>
        <p:xfrm>
          <a:off x="314325" y="2114132"/>
          <a:ext cx="2247900" cy="4191000"/>
        </p:xfrm>
        <a:graphic>
          <a:graphicData uri="http://schemas.openxmlformats.org/drawingml/2006/table">
            <a:tbl>
              <a:tblPr>
                <a:noFill/>
              </a:tblPr>
              <a:tblGrid>
                <a:gridCol w="1154075">
                  <a:extLst>
                    <a:ext uri="{9D8B030D-6E8A-4147-A177-3AD203B41FA5}">
                      <a16:colId xmlns:a16="http://schemas.microsoft.com/office/drawing/2014/main" val="20000"/>
                    </a:ext>
                  </a:extLst>
                </a:gridCol>
                <a:gridCol w="1093825">
                  <a:extLst>
                    <a:ext uri="{9D8B030D-6E8A-4147-A177-3AD203B41FA5}">
                      <a16:colId xmlns:a16="http://schemas.microsoft.com/office/drawing/2014/main" val="20001"/>
                    </a:ext>
                  </a:extLst>
                </a:gridCol>
              </a:tblGrid>
              <a:tr h="838200">
                <a:tc>
                  <a:txBody>
                    <a:bodyPr/>
                    <a:lstStyle/>
                    <a:p>
                      <a:pPr marL="0" marR="0" lvl="0" indent="0" algn="ctr" rtl="0">
                        <a:spcBef>
                          <a:spcPts val="0"/>
                        </a:spcBef>
                        <a:spcAft>
                          <a:spcPts val="0"/>
                        </a:spcAft>
                        <a:buNone/>
                      </a:pPr>
                      <a:r>
                        <a:rPr lang="en-IN" sz="1600" b="0" i="0" u="none" strike="noStrike">
                          <a:solidFill>
                            <a:srgbClr val="000000"/>
                          </a:solidFill>
                          <a:latin typeface="Calibri"/>
                          <a:ea typeface="Calibri"/>
                          <a:cs typeface="Calibri"/>
                          <a:sym typeface="Calibri"/>
                        </a:rPr>
                        <a:t>Temperature °C</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B4C6E7"/>
                    </a:solidFill>
                  </a:tcPr>
                </a:tc>
                <a:tc>
                  <a:txBody>
                    <a:bodyPr/>
                    <a:lstStyle/>
                    <a:p>
                      <a:pPr marL="0" marR="0" lvl="0" indent="0" algn="ctr" rtl="0">
                        <a:spcBef>
                          <a:spcPts val="0"/>
                        </a:spcBef>
                        <a:spcAft>
                          <a:spcPts val="0"/>
                        </a:spcAft>
                        <a:buNone/>
                      </a:pPr>
                      <a:r>
                        <a:rPr lang="en-IN" sz="1600" b="0" i="0" u="none" strike="noStrike">
                          <a:solidFill>
                            <a:srgbClr val="000000"/>
                          </a:solidFill>
                          <a:latin typeface="Calibri"/>
                          <a:ea typeface="Calibri"/>
                          <a:cs typeface="Calibri"/>
                          <a:sym typeface="Calibri"/>
                        </a:rPr>
                        <a:t>Ice Cream Sales</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B4C6E7"/>
                    </a:solidFill>
                  </a:tcPr>
                </a:tc>
                <a:extLst>
                  <a:ext uri="{0D108BD9-81ED-4DB2-BD59-A6C34878D82A}">
                    <a16:rowId xmlns:a16="http://schemas.microsoft.com/office/drawing/2014/main" val="10000"/>
                  </a:ext>
                </a:extLst>
              </a:tr>
              <a:tr h="279400">
                <a:tc>
                  <a:txBody>
                    <a:bodyPr/>
                    <a:lstStyle/>
                    <a:p>
                      <a:pPr marL="0" marR="0" lvl="0" indent="0" algn="ctr" rtl="0">
                        <a:spcBef>
                          <a:spcPts val="0"/>
                        </a:spcBef>
                        <a:spcAft>
                          <a:spcPts val="0"/>
                        </a:spcAft>
                        <a:buNone/>
                      </a:pPr>
                      <a:r>
                        <a:rPr lang="en-IN" sz="1600" b="0" i="0" u="none" strike="noStrike">
                          <a:solidFill>
                            <a:srgbClr val="000000"/>
                          </a:solidFill>
                          <a:latin typeface="Calibri"/>
                          <a:ea typeface="Calibri"/>
                          <a:cs typeface="Calibri"/>
                          <a:sym typeface="Calibri"/>
                        </a:rPr>
                        <a:t>14.2°</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IN" sz="1600" b="0" i="0" u="none" strike="noStrike">
                          <a:solidFill>
                            <a:srgbClr val="000000"/>
                          </a:solidFill>
                          <a:latin typeface="Calibri"/>
                          <a:ea typeface="Calibri"/>
                          <a:cs typeface="Calibri"/>
                          <a:sym typeface="Calibri"/>
                        </a:rPr>
                        <a:t>$215</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279400">
                <a:tc>
                  <a:txBody>
                    <a:bodyPr/>
                    <a:lstStyle/>
                    <a:p>
                      <a:pPr marL="0" marR="0" lvl="0" indent="0" algn="ctr" rtl="0">
                        <a:spcBef>
                          <a:spcPts val="0"/>
                        </a:spcBef>
                        <a:spcAft>
                          <a:spcPts val="0"/>
                        </a:spcAft>
                        <a:buNone/>
                      </a:pPr>
                      <a:r>
                        <a:rPr lang="en-IN" sz="1600" b="0" i="0" u="none" strike="noStrike">
                          <a:solidFill>
                            <a:srgbClr val="000000"/>
                          </a:solidFill>
                          <a:latin typeface="Calibri"/>
                          <a:ea typeface="Calibri"/>
                          <a:cs typeface="Calibri"/>
                          <a:sym typeface="Calibri"/>
                        </a:rPr>
                        <a:t>16.4°</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IN" sz="1600" b="0" i="0" u="none" strike="noStrike">
                          <a:solidFill>
                            <a:srgbClr val="000000"/>
                          </a:solidFill>
                          <a:latin typeface="Calibri"/>
                          <a:ea typeface="Calibri"/>
                          <a:cs typeface="Calibri"/>
                          <a:sym typeface="Calibri"/>
                        </a:rPr>
                        <a:t>$325</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279400">
                <a:tc>
                  <a:txBody>
                    <a:bodyPr/>
                    <a:lstStyle/>
                    <a:p>
                      <a:pPr marL="0" marR="0" lvl="0" indent="0" algn="ctr" rtl="0">
                        <a:spcBef>
                          <a:spcPts val="0"/>
                        </a:spcBef>
                        <a:spcAft>
                          <a:spcPts val="0"/>
                        </a:spcAft>
                        <a:buNone/>
                      </a:pPr>
                      <a:r>
                        <a:rPr lang="en-IN" sz="1600" b="0" i="0" u="none" strike="noStrike">
                          <a:solidFill>
                            <a:srgbClr val="000000"/>
                          </a:solidFill>
                          <a:latin typeface="Calibri"/>
                          <a:ea typeface="Calibri"/>
                          <a:cs typeface="Calibri"/>
                          <a:sym typeface="Calibri"/>
                        </a:rPr>
                        <a:t>11.9°</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IN" sz="1600" b="0" i="0" u="none" strike="noStrike">
                          <a:solidFill>
                            <a:srgbClr val="000000"/>
                          </a:solidFill>
                          <a:latin typeface="Calibri"/>
                          <a:ea typeface="Calibri"/>
                          <a:cs typeface="Calibri"/>
                          <a:sym typeface="Calibri"/>
                        </a:rPr>
                        <a:t>$185</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279400">
                <a:tc>
                  <a:txBody>
                    <a:bodyPr/>
                    <a:lstStyle/>
                    <a:p>
                      <a:pPr marL="0" marR="0" lvl="0" indent="0" algn="ctr" rtl="0">
                        <a:spcBef>
                          <a:spcPts val="0"/>
                        </a:spcBef>
                        <a:spcAft>
                          <a:spcPts val="0"/>
                        </a:spcAft>
                        <a:buNone/>
                      </a:pPr>
                      <a:r>
                        <a:rPr lang="en-IN" sz="1600" b="0" i="0" u="none" strike="noStrike">
                          <a:solidFill>
                            <a:srgbClr val="000000"/>
                          </a:solidFill>
                          <a:latin typeface="Calibri"/>
                          <a:ea typeface="Calibri"/>
                          <a:cs typeface="Calibri"/>
                          <a:sym typeface="Calibri"/>
                        </a:rPr>
                        <a:t>15.2°</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IN" sz="1600" b="0" i="0" u="none" strike="noStrike">
                          <a:solidFill>
                            <a:srgbClr val="000000"/>
                          </a:solidFill>
                          <a:latin typeface="Calibri"/>
                          <a:ea typeface="Calibri"/>
                          <a:cs typeface="Calibri"/>
                          <a:sym typeface="Calibri"/>
                        </a:rPr>
                        <a:t>$332</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279400">
                <a:tc>
                  <a:txBody>
                    <a:bodyPr/>
                    <a:lstStyle/>
                    <a:p>
                      <a:pPr marL="0" marR="0" lvl="0" indent="0" algn="ctr" rtl="0">
                        <a:spcBef>
                          <a:spcPts val="0"/>
                        </a:spcBef>
                        <a:spcAft>
                          <a:spcPts val="0"/>
                        </a:spcAft>
                        <a:buNone/>
                      </a:pPr>
                      <a:r>
                        <a:rPr lang="en-IN" sz="1600" b="0" i="0" u="none" strike="noStrike">
                          <a:solidFill>
                            <a:srgbClr val="000000"/>
                          </a:solidFill>
                          <a:latin typeface="Calibri"/>
                          <a:ea typeface="Calibri"/>
                          <a:cs typeface="Calibri"/>
                          <a:sym typeface="Calibri"/>
                        </a:rPr>
                        <a:t>18.5°</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IN" sz="1600" b="0" i="0" u="none" strike="noStrike">
                          <a:solidFill>
                            <a:srgbClr val="000000"/>
                          </a:solidFill>
                          <a:latin typeface="Calibri"/>
                          <a:ea typeface="Calibri"/>
                          <a:cs typeface="Calibri"/>
                          <a:sym typeface="Calibri"/>
                        </a:rPr>
                        <a:t>$406</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r h="279400">
                <a:tc>
                  <a:txBody>
                    <a:bodyPr/>
                    <a:lstStyle/>
                    <a:p>
                      <a:pPr marL="0" marR="0" lvl="0" indent="0" algn="ctr" rtl="0">
                        <a:spcBef>
                          <a:spcPts val="0"/>
                        </a:spcBef>
                        <a:spcAft>
                          <a:spcPts val="0"/>
                        </a:spcAft>
                        <a:buNone/>
                      </a:pPr>
                      <a:r>
                        <a:rPr lang="en-IN" sz="1600" b="0" i="0" u="none" strike="noStrike">
                          <a:solidFill>
                            <a:srgbClr val="000000"/>
                          </a:solidFill>
                          <a:latin typeface="Calibri"/>
                          <a:ea typeface="Calibri"/>
                          <a:cs typeface="Calibri"/>
                          <a:sym typeface="Calibri"/>
                        </a:rPr>
                        <a:t>22.1°</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IN" sz="1600" b="0" i="0" u="none" strike="noStrike">
                          <a:solidFill>
                            <a:srgbClr val="000000"/>
                          </a:solidFill>
                          <a:latin typeface="Calibri"/>
                          <a:ea typeface="Calibri"/>
                          <a:cs typeface="Calibri"/>
                          <a:sym typeface="Calibri"/>
                        </a:rPr>
                        <a:t>$522</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r h="279400">
                <a:tc>
                  <a:txBody>
                    <a:bodyPr/>
                    <a:lstStyle/>
                    <a:p>
                      <a:pPr marL="0" marR="0" lvl="0" indent="0" algn="ctr" rtl="0">
                        <a:spcBef>
                          <a:spcPts val="0"/>
                        </a:spcBef>
                        <a:spcAft>
                          <a:spcPts val="0"/>
                        </a:spcAft>
                        <a:buNone/>
                      </a:pPr>
                      <a:r>
                        <a:rPr lang="en-IN" sz="1600" b="0" i="0" u="none" strike="noStrike">
                          <a:solidFill>
                            <a:srgbClr val="000000"/>
                          </a:solidFill>
                          <a:latin typeface="Calibri"/>
                          <a:ea typeface="Calibri"/>
                          <a:cs typeface="Calibri"/>
                          <a:sym typeface="Calibri"/>
                        </a:rPr>
                        <a:t>19.4°</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IN" sz="1600" b="0" i="0" u="none" strike="noStrike">
                          <a:solidFill>
                            <a:srgbClr val="000000"/>
                          </a:solidFill>
                          <a:latin typeface="Calibri"/>
                          <a:ea typeface="Calibri"/>
                          <a:cs typeface="Calibri"/>
                          <a:sym typeface="Calibri"/>
                        </a:rPr>
                        <a:t>$412</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7"/>
                  </a:ext>
                </a:extLst>
              </a:tr>
              <a:tr h="279400">
                <a:tc>
                  <a:txBody>
                    <a:bodyPr/>
                    <a:lstStyle/>
                    <a:p>
                      <a:pPr marL="0" marR="0" lvl="0" indent="0" algn="ctr" rtl="0">
                        <a:spcBef>
                          <a:spcPts val="0"/>
                        </a:spcBef>
                        <a:spcAft>
                          <a:spcPts val="0"/>
                        </a:spcAft>
                        <a:buNone/>
                      </a:pPr>
                      <a:r>
                        <a:rPr lang="en-IN" sz="1600" b="0" i="0" u="none" strike="noStrike">
                          <a:solidFill>
                            <a:srgbClr val="000000"/>
                          </a:solidFill>
                          <a:latin typeface="Calibri"/>
                          <a:ea typeface="Calibri"/>
                          <a:cs typeface="Calibri"/>
                          <a:sym typeface="Calibri"/>
                        </a:rPr>
                        <a:t>25.1°</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IN" sz="1600" b="0" i="0" u="none" strike="noStrike">
                          <a:solidFill>
                            <a:srgbClr val="000000"/>
                          </a:solidFill>
                          <a:latin typeface="Calibri"/>
                          <a:ea typeface="Calibri"/>
                          <a:cs typeface="Calibri"/>
                          <a:sym typeface="Calibri"/>
                        </a:rPr>
                        <a:t>$614</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8"/>
                  </a:ext>
                </a:extLst>
              </a:tr>
              <a:tr h="279400">
                <a:tc>
                  <a:txBody>
                    <a:bodyPr/>
                    <a:lstStyle/>
                    <a:p>
                      <a:pPr marL="0" marR="0" lvl="0" indent="0" algn="ctr" rtl="0">
                        <a:spcBef>
                          <a:spcPts val="0"/>
                        </a:spcBef>
                        <a:spcAft>
                          <a:spcPts val="0"/>
                        </a:spcAft>
                        <a:buNone/>
                      </a:pPr>
                      <a:r>
                        <a:rPr lang="en-IN" sz="1600" b="0" i="0" u="none" strike="noStrike">
                          <a:solidFill>
                            <a:srgbClr val="000000"/>
                          </a:solidFill>
                          <a:latin typeface="Calibri"/>
                          <a:ea typeface="Calibri"/>
                          <a:cs typeface="Calibri"/>
                          <a:sym typeface="Calibri"/>
                        </a:rPr>
                        <a:t>23.4°</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IN" sz="1600" b="0" i="0" u="none" strike="noStrike">
                          <a:solidFill>
                            <a:srgbClr val="000000"/>
                          </a:solidFill>
                          <a:latin typeface="Calibri"/>
                          <a:ea typeface="Calibri"/>
                          <a:cs typeface="Calibri"/>
                          <a:sym typeface="Calibri"/>
                        </a:rPr>
                        <a:t>$544</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9"/>
                  </a:ext>
                </a:extLst>
              </a:tr>
              <a:tr h="279400">
                <a:tc>
                  <a:txBody>
                    <a:bodyPr/>
                    <a:lstStyle/>
                    <a:p>
                      <a:pPr marL="0" marR="0" lvl="0" indent="0" algn="ctr" rtl="0">
                        <a:spcBef>
                          <a:spcPts val="0"/>
                        </a:spcBef>
                        <a:spcAft>
                          <a:spcPts val="0"/>
                        </a:spcAft>
                        <a:buNone/>
                      </a:pPr>
                      <a:r>
                        <a:rPr lang="en-IN" sz="1600" b="0" i="0" u="none" strike="noStrike">
                          <a:solidFill>
                            <a:srgbClr val="000000"/>
                          </a:solidFill>
                          <a:latin typeface="Calibri"/>
                          <a:ea typeface="Calibri"/>
                          <a:cs typeface="Calibri"/>
                          <a:sym typeface="Calibri"/>
                        </a:rPr>
                        <a:t>18.1°</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IN" sz="1600" b="0" i="0" u="none" strike="noStrike">
                          <a:solidFill>
                            <a:srgbClr val="000000"/>
                          </a:solidFill>
                          <a:latin typeface="Calibri"/>
                          <a:ea typeface="Calibri"/>
                          <a:cs typeface="Calibri"/>
                          <a:sym typeface="Calibri"/>
                        </a:rPr>
                        <a:t>$421</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10"/>
                  </a:ext>
                </a:extLst>
              </a:tr>
              <a:tr h="279400">
                <a:tc>
                  <a:txBody>
                    <a:bodyPr/>
                    <a:lstStyle/>
                    <a:p>
                      <a:pPr marL="0" marR="0" lvl="0" indent="0" algn="ctr" rtl="0">
                        <a:spcBef>
                          <a:spcPts val="0"/>
                        </a:spcBef>
                        <a:spcAft>
                          <a:spcPts val="0"/>
                        </a:spcAft>
                        <a:buNone/>
                      </a:pPr>
                      <a:r>
                        <a:rPr lang="en-IN" sz="1600" b="0" i="0" u="none" strike="noStrike">
                          <a:solidFill>
                            <a:srgbClr val="000000"/>
                          </a:solidFill>
                          <a:latin typeface="Calibri"/>
                          <a:ea typeface="Calibri"/>
                          <a:cs typeface="Calibri"/>
                          <a:sym typeface="Calibri"/>
                        </a:rPr>
                        <a:t>22.6°</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IN" sz="1600" b="0" i="0" u="none" strike="noStrike">
                          <a:solidFill>
                            <a:srgbClr val="000000"/>
                          </a:solidFill>
                          <a:latin typeface="Calibri"/>
                          <a:ea typeface="Calibri"/>
                          <a:cs typeface="Calibri"/>
                          <a:sym typeface="Calibri"/>
                        </a:rPr>
                        <a:t>$445</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11"/>
                  </a:ext>
                </a:extLst>
              </a:tr>
              <a:tr h="279400">
                <a:tc>
                  <a:txBody>
                    <a:bodyPr/>
                    <a:lstStyle/>
                    <a:p>
                      <a:pPr marL="0" marR="0" lvl="0" indent="0" algn="ctr" rtl="0">
                        <a:spcBef>
                          <a:spcPts val="0"/>
                        </a:spcBef>
                        <a:spcAft>
                          <a:spcPts val="0"/>
                        </a:spcAft>
                        <a:buNone/>
                      </a:pPr>
                      <a:r>
                        <a:rPr lang="en-IN" sz="1600" b="0" i="0" u="none" strike="noStrike">
                          <a:solidFill>
                            <a:srgbClr val="000000"/>
                          </a:solidFill>
                          <a:latin typeface="Calibri"/>
                          <a:ea typeface="Calibri"/>
                          <a:cs typeface="Calibri"/>
                          <a:sym typeface="Calibri"/>
                        </a:rPr>
                        <a:t>17.2°</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IN" sz="1600" b="0" i="0" u="none" strike="noStrike">
                          <a:solidFill>
                            <a:srgbClr val="000000"/>
                          </a:solidFill>
                          <a:latin typeface="Calibri"/>
                          <a:ea typeface="Calibri"/>
                          <a:cs typeface="Calibri"/>
                          <a:sym typeface="Calibri"/>
                        </a:rPr>
                        <a:t>$408</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12"/>
                  </a:ext>
                </a:extLst>
              </a:tr>
            </a:tbl>
          </a:graphicData>
        </a:graphic>
      </p:graphicFrame>
      <p:sp>
        <p:nvSpPr>
          <p:cNvPr id="240" name="Google Shape;240;p24"/>
          <p:cNvSpPr/>
          <p:nvPr/>
        </p:nvSpPr>
        <p:spPr>
          <a:xfrm>
            <a:off x="2957513" y="3429000"/>
            <a:ext cx="1128712" cy="1171575"/>
          </a:xfrm>
          <a:prstGeom prst="stripedRightArrow">
            <a:avLst>
              <a:gd name="adj1" fmla="val 50000"/>
              <a:gd name="adj2" fmla="val 50000"/>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white"/>
              </a:solidFill>
              <a:effectLst/>
              <a:uLnTx/>
              <a:uFillTx/>
              <a:latin typeface="Garamond"/>
              <a:ea typeface="Garamond"/>
              <a:cs typeface="Garamond"/>
              <a:sym typeface="Garamond"/>
            </a:endParaRPr>
          </a:p>
        </p:txBody>
      </p:sp>
    </p:spTree>
    <p:extLst>
      <p:ext uri="{BB962C8B-B14F-4D97-AF65-F5344CB8AC3E}">
        <p14:creationId xmlns:p14="http://schemas.microsoft.com/office/powerpoint/2010/main" val="3452279781"/>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graphicFrame>
        <p:nvGraphicFramePr>
          <p:cNvPr id="245" name="Google Shape;245;p25"/>
          <p:cNvGraphicFramePr/>
          <p:nvPr/>
        </p:nvGraphicFramePr>
        <p:xfrm>
          <a:off x="4684127" y="1720516"/>
          <a:ext cx="5867568" cy="4078705"/>
        </p:xfrm>
        <a:graphic>
          <a:graphicData uri="http://schemas.openxmlformats.org/drawingml/2006/chart">
            <c:chart xmlns:c="http://schemas.openxmlformats.org/drawingml/2006/chart" xmlns:r="http://schemas.openxmlformats.org/officeDocument/2006/relationships" r:id="rId3"/>
          </a:graphicData>
        </a:graphic>
      </p:graphicFrame>
      <p:sp>
        <p:nvSpPr>
          <p:cNvPr id="246" name="Google Shape;246;p25"/>
          <p:cNvSpPr/>
          <p:nvPr/>
        </p:nvSpPr>
        <p:spPr>
          <a:xfrm>
            <a:off x="0" y="0"/>
            <a:ext cx="2768707" cy="784830"/>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4500" b="0" i="0" u="none" strike="noStrike" kern="1200" cap="none" spc="0" normalizeH="0" baseline="0" noProof="0">
                <a:ln>
                  <a:noFill/>
                </a:ln>
                <a:solidFill>
                  <a:srgbClr val="FF6700"/>
                </a:solidFill>
                <a:effectLst/>
                <a:uLnTx/>
                <a:uFillTx/>
                <a:latin typeface="Garamond"/>
                <a:ea typeface="Garamond"/>
                <a:cs typeface="Garamond"/>
                <a:sym typeface="Garamond"/>
              </a:rPr>
              <a:t>Scatter Plot</a:t>
            </a: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aphicFrame>
        <p:nvGraphicFramePr>
          <p:cNvPr id="247" name="Google Shape;247;p25"/>
          <p:cNvGraphicFramePr/>
          <p:nvPr/>
        </p:nvGraphicFramePr>
        <p:xfrm>
          <a:off x="203366" y="1720516"/>
          <a:ext cx="2873875" cy="2180750"/>
        </p:xfrm>
        <a:graphic>
          <a:graphicData uri="http://schemas.openxmlformats.org/drawingml/2006/table">
            <a:tbl>
              <a:tblPr>
                <a:noFill/>
              </a:tblPr>
              <a:tblGrid>
                <a:gridCol w="1556075">
                  <a:extLst>
                    <a:ext uri="{9D8B030D-6E8A-4147-A177-3AD203B41FA5}">
                      <a16:colId xmlns:a16="http://schemas.microsoft.com/office/drawing/2014/main" val="20000"/>
                    </a:ext>
                  </a:extLst>
                </a:gridCol>
                <a:gridCol w="1317800">
                  <a:extLst>
                    <a:ext uri="{9D8B030D-6E8A-4147-A177-3AD203B41FA5}">
                      <a16:colId xmlns:a16="http://schemas.microsoft.com/office/drawing/2014/main" val="20001"/>
                    </a:ext>
                  </a:extLst>
                </a:gridCol>
              </a:tblGrid>
              <a:tr h="451375">
                <a:tc>
                  <a:txBody>
                    <a:bodyPr/>
                    <a:lstStyle/>
                    <a:p>
                      <a:pPr marL="0" marR="0" lvl="0" indent="0" algn="l" rtl="0">
                        <a:spcBef>
                          <a:spcPts val="0"/>
                        </a:spcBef>
                        <a:spcAft>
                          <a:spcPts val="0"/>
                        </a:spcAft>
                        <a:buNone/>
                      </a:pPr>
                      <a:r>
                        <a:rPr lang="en-IN" sz="1400" b="1" i="0" u="none" strike="noStrike">
                          <a:solidFill>
                            <a:srgbClr val="000000"/>
                          </a:solidFill>
                          <a:latin typeface="Calibri"/>
                          <a:ea typeface="Calibri"/>
                          <a:cs typeface="Calibri"/>
                          <a:sym typeface="Calibri"/>
                        </a:rPr>
                        <a:t>Cigarettes (X) in Years</a:t>
                      </a:r>
                      <a:endParaRPr/>
                    </a:p>
                  </a:txBody>
                  <a:tcPr marL="9525" marR="9525" marT="9525"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8CBAD"/>
                    </a:solidFill>
                  </a:tcPr>
                </a:tc>
                <a:tc>
                  <a:txBody>
                    <a:bodyPr/>
                    <a:lstStyle/>
                    <a:p>
                      <a:pPr marL="0" marR="0" lvl="0" indent="0" algn="l" rtl="0">
                        <a:spcBef>
                          <a:spcPts val="0"/>
                        </a:spcBef>
                        <a:spcAft>
                          <a:spcPts val="0"/>
                        </a:spcAft>
                        <a:buNone/>
                      </a:pPr>
                      <a:r>
                        <a:rPr lang="en-IN" sz="1400" b="1" i="0" u="none" strike="noStrike">
                          <a:solidFill>
                            <a:srgbClr val="000000"/>
                          </a:solidFill>
                          <a:latin typeface="Calibri"/>
                          <a:ea typeface="Calibri"/>
                          <a:cs typeface="Calibri"/>
                          <a:sym typeface="Calibri"/>
                        </a:rPr>
                        <a:t>Lung Capacity (Y)</a:t>
                      </a:r>
                      <a:endParaRPr/>
                    </a:p>
                  </a:txBody>
                  <a:tcPr marL="9525" marR="9525" marT="9525"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8CBAD"/>
                    </a:solidFill>
                  </a:tcPr>
                </a:tc>
                <a:extLst>
                  <a:ext uri="{0D108BD9-81ED-4DB2-BD59-A6C34878D82A}">
                    <a16:rowId xmlns:a16="http://schemas.microsoft.com/office/drawing/2014/main" val="10000"/>
                  </a:ext>
                </a:extLst>
              </a:tr>
              <a:tr h="345875">
                <a:tc>
                  <a:txBody>
                    <a:bodyPr/>
                    <a:lstStyle/>
                    <a:p>
                      <a:pPr marL="0" marR="0" lvl="0" indent="0" algn="ctr" rtl="0">
                        <a:spcBef>
                          <a:spcPts val="0"/>
                        </a:spcBef>
                        <a:spcAft>
                          <a:spcPts val="0"/>
                        </a:spcAft>
                        <a:buNone/>
                      </a:pPr>
                      <a:r>
                        <a:rPr lang="en-IN" sz="1600" b="0" i="0" u="none" strike="noStrike">
                          <a:solidFill>
                            <a:srgbClr val="000000"/>
                          </a:solidFill>
                          <a:latin typeface="Calibri"/>
                          <a:ea typeface="Calibri"/>
                          <a:cs typeface="Calibri"/>
                          <a:sym typeface="Calibri"/>
                        </a:rPr>
                        <a:t>0</a:t>
                      </a:r>
                      <a:endParaRPr/>
                    </a:p>
                  </a:txBody>
                  <a:tcPr marL="9525" marR="9525" marT="9525"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IN" sz="1600" b="0" i="0" u="none" strike="noStrike">
                          <a:solidFill>
                            <a:srgbClr val="000000"/>
                          </a:solidFill>
                          <a:latin typeface="Calibri"/>
                          <a:ea typeface="Calibri"/>
                          <a:cs typeface="Calibri"/>
                          <a:sym typeface="Calibri"/>
                        </a:rPr>
                        <a:t>45</a:t>
                      </a:r>
                      <a:endParaRPr/>
                    </a:p>
                  </a:txBody>
                  <a:tcPr marL="9525" marR="9525" marT="9525"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345875">
                <a:tc>
                  <a:txBody>
                    <a:bodyPr/>
                    <a:lstStyle/>
                    <a:p>
                      <a:pPr marL="0" marR="0" lvl="0" indent="0" algn="ctr" rtl="0">
                        <a:spcBef>
                          <a:spcPts val="0"/>
                        </a:spcBef>
                        <a:spcAft>
                          <a:spcPts val="0"/>
                        </a:spcAft>
                        <a:buNone/>
                      </a:pPr>
                      <a:r>
                        <a:rPr lang="en-IN" sz="1600" b="0" i="0" u="none" strike="noStrike">
                          <a:solidFill>
                            <a:srgbClr val="000000"/>
                          </a:solidFill>
                          <a:latin typeface="Calibri"/>
                          <a:ea typeface="Calibri"/>
                          <a:cs typeface="Calibri"/>
                          <a:sym typeface="Calibri"/>
                        </a:rPr>
                        <a:t>5</a:t>
                      </a:r>
                      <a:endParaRPr/>
                    </a:p>
                  </a:txBody>
                  <a:tcPr marL="9525" marR="9525" marT="9525"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IN" sz="1600" b="0" i="0" u="none" strike="noStrike">
                          <a:solidFill>
                            <a:srgbClr val="000000"/>
                          </a:solidFill>
                          <a:latin typeface="Calibri"/>
                          <a:ea typeface="Calibri"/>
                          <a:cs typeface="Calibri"/>
                          <a:sym typeface="Calibri"/>
                        </a:rPr>
                        <a:t>42</a:t>
                      </a:r>
                      <a:endParaRPr/>
                    </a:p>
                  </a:txBody>
                  <a:tcPr marL="9525" marR="9525" marT="9525"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345875">
                <a:tc>
                  <a:txBody>
                    <a:bodyPr/>
                    <a:lstStyle/>
                    <a:p>
                      <a:pPr marL="0" marR="0" lvl="0" indent="0" algn="ctr" rtl="0">
                        <a:spcBef>
                          <a:spcPts val="0"/>
                        </a:spcBef>
                        <a:spcAft>
                          <a:spcPts val="0"/>
                        </a:spcAft>
                        <a:buNone/>
                      </a:pPr>
                      <a:r>
                        <a:rPr lang="en-IN" sz="1600" b="0" i="0" u="none" strike="noStrike">
                          <a:solidFill>
                            <a:srgbClr val="000000"/>
                          </a:solidFill>
                          <a:latin typeface="Calibri"/>
                          <a:ea typeface="Calibri"/>
                          <a:cs typeface="Calibri"/>
                          <a:sym typeface="Calibri"/>
                        </a:rPr>
                        <a:t>10</a:t>
                      </a:r>
                      <a:endParaRPr/>
                    </a:p>
                  </a:txBody>
                  <a:tcPr marL="9525" marR="9525" marT="9525"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IN" sz="1600" b="0" i="0" u="none" strike="noStrike">
                          <a:solidFill>
                            <a:srgbClr val="000000"/>
                          </a:solidFill>
                          <a:latin typeface="Calibri"/>
                          <a:ea typeface="Calibri"/>
                          <a:cs typeface="Calibri"/>
                          <a:sym typeface="Calibri"/>
                        </a:rPr>
                        <a:t>33</a:t>
                      </a:r>
                      <a:endParaRPr/>
                    </a:p>
                  </a:txBody>
                  <a:tcPr marL="9525" marR="9525" marT="9525"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345875">
                <a:tc>
                  <a:txBody>
                    <a:bodyPr/>
                    <a:lstStyle/>
                    <a:p>
                      <a:pPr marL="0" marR="0" lvl="0" indent="0" algn="ctr" rtl="0">
                        <a:spcBef>
                          <a:spcPts val="0"/>
                        </a:spcBef>
                        <a:spcAft>
                          <a:spcPts val="0"/>
                        </a:spcAft>
                        <a:buNone/>
                      </a:pPr>
                      <a:r>
                        <a:rPr lang="en-IN" sz="1600" b="0" i="0" u="none" strike="noStrike">
                          <a:solidFill>
                            <a:srgbClr val="000000"/>
                          </a:solidFill>
                          <a:latin typeface="Calibri"/>
                          <a:ea typeface="Calibri"/>
                          <a:cs typeface="Calibri"/>
                          <a:sym typeface="Calibri"/>
                        </a:rPr>
                        <a:t>15</a:t>
                      </a:r>
                      <a:endParaRPr/>
                    </a:p>
                  </a:txBody>
                  <a:tcPr marL="9525" marR="9525" marT="9525"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IN" sz="1600" b="0" i="0" u="none" strike="noStrike">
                          <a:solidFill>
                            <a:srgbClr val="000000"/>
                          </a:solidFill>
                          <a:latin typeface="Calibri"/>
                          <a:ea typeface="Calibri"/>
                          <a:cs typeface="Calibri"/>
                          <a:sym typeface="Calibri"/>
                        </a:rPr>
                        <a:t>31</a:t>
                      </a:r>
                      <a:endParaRPr/>
                    </a:p>
                  </a:txBody>
                  <a:tcPr marL="9525" marR="9525" marT="9525"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345875">
                <a:tc>
                  <a:txBody>
                    <a:bodyPr/>
                    <a:lstStyle/>
                    <a:p>
                      <a:pPr marL="0" marR="0" lvl="0" indent="0" algn="ctr" rtl="0">
                        <a:spcBef>
                          <a:spcPts val="0"/>
                        </a:spcBef>
                        <a:spcAft>
                          <a:spcPts val="0"/>
                        </a:spcAft>
                        <a:buNone/>
                      </a:pPr>
                      <a:r>
                        <a:rPr lang="en-IN" sz="1600" b="0" i="0" u="none" strike="noStrike">
                          <a:solidFill>
                            <a:srgbClr val="000000"/>
                          </a:solidFill>
                          <a:latin typeface="Calibri"/>
                          <a:ea typeface="Calibri"/>
                          <a:cs typeface="Calibri"/>
                          <a:sym typeface="Calibri"/>
                        </a:rPr>
                        <a:t>20</a:t>
                      </a:r>
                      <a:endParaRPr/>
                    </a:p>
                  </a:txBody>
                  <a:tcPr marL="9525" marR="9525" marT="9525"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IN" sz="1600" b="0" i="0" u="none" strike="noStrike">
                          <a:solidFill>
                            <a:srgbClr val="000000"/>
                          </a:solidFill>
                          <a:latin typeface="Calibri"/>
                          <a:ea typeface="Calibri"/>
                          <a:cs typeface="Calibri"/>
                          <a:sym typeface="Calibri"/>
                        </a:rPr>
                        <a:t>29</a:t>
                      </a:r>
                      <a:endParaRPr/>
                    </a:p>
                  </a:txBody>
                  <a:tcPr marL="9525" marR="9525" marT="9525"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248" name="Google Shape;248;p25"/>
          <p:cNvSpPr/>
          <p:nvPr/>
        </p:nvSpPr>
        <p:spPr>
          <a:xfrm>
            <a:off x="3316329" y="2588293"/>
            <a:ext cx="1128712" cy="1171575"/>
          </a:xfrm>
          <a:prstGeom prst="stripedRightArrow">
            <a:avLst>
              <a:gd name="adj1" fmla="val 50000"/>
              <a:gd name="adj2" fmla="val 50000"/>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white"/>
              </a:solidFill>
              <a:effectLst/>
              <a:uLnTx/>
              <a:uFillTx/>
              <a:latin typeface="Garamond"/>
              <a:ea typeface="Garamond"/>
              <a:cs typeface="Garamond"/>
              <a:sym typeface="Garamond"/>
            </a:endParaRPr>
          </a:p>
        </p:txBody>
      </p:sp>
    </p:spTree>
    <p:extLst>
      <p:ext uri="{BB962C8B-B14F-4D97-AF65-F5344CB8AC3E}">
        <p14:creationId xmlns:p14="http://schemas.microsoft.com/office/powerpoint/2010/main" val="2232814939"/>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Google Shape;253;p26"/>
          <p:cNvSpPr txBox="1">
            <a:spLocks noGrp="1"/>
          </p:cNvSpPr>
          <p:nvPr>
            <p:ph type="title"/>
          </p:nvPr>
        </p:nvSpPr>
        <p:spPr>
          <a:xfrm>
            <a:off x="4666488" y="2635885"/>
            <a:ext cx="2859024"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FF6700"/>
              </a:buClr>
              <a:buSzPts val="4500"/>
              <a:buFont typeface="Garamond"/>
              <a:buNone/>
            </a:pPr>
            <a:r>
              <a:rPr lang="en-IN" sz="4500">
                <a:solidFill>
                  <a:srgbClr val="FF6700"/>
                </a:solidFill>
              </a:rPr>
              <a:t>Correlation</a:t>
            </a:r>
            <a:br>
              <a:rPr lang="en-IN" sz="4050">
                <a:solidFill>
                  <a:srgbClr val="FF6700"/>
                </a:solidFill>
              </a:rPr>
            </a:br>
            <a:endParaRPr sz="4050">
              <a:solidFill>
                <a:srgbClr val="FF6700"/>
              </a:solidFill>
            </a:endParaRPr>
          </a:p>
        </p:txBody>
      </p:sp>
    </p:spTree>
    <p:extLst>
      <p:ext uri="{BB962C8B-B14F-4D97-AF65-F5344CB8AC3E}">
        <p14:creationId xmlns:p14="http://schemas.microsoft.com/office/powerpoint/2010/main" val="2699616020"/>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p27"/>
          <p:cNvSpPr txBox="1">
            <a:spLocks noGrp="1"/>
          </p:cNvSpPr>
          <p:nvPr>
            <p:ph type="title"/>
          </p:nvPr>
        </p:nvSpPr>
        <p:spPr>
          <a:xfrm>
            <a:off x="0" y="0"/>
            <a:ext cx="5718048" cy="105057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FF6700"/>
              </a:buClr>
              <a:buSzPts val="4500"/>
              <a:buFont typeface="Garamond"/>
              <a:buNone/>
            </a:pPr>
            <a:r>
              <a:rPr lang="en-IN" sz="4500">
                <a:solidFill>
                  <a:srgbClr val="FF6700"/>
                </a:solidFill>
              </a:rPr>
              <a:t>Pearson Correlation</a:t>
            </a:r>
            <a:endParaRPr/>
          </a:p>
        </p:txBody>
      </p:sp>
      <p:sp>
        <p:nvSpPr>
          <p:cNvPr id="259" name="Google Shape;259;p27"/>
          <p:cNvSpPr txBox="1"/>
          <p:nvPr/>
        </p:nvSpPr>
        <p:spPr>
          <a:xfrm>
            <a:off x="97537" y="1050572"/>
            <a:ext cx="11533632" cy="1200329"/>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400" b="0" i="0" u="none" strike="noStrike" kern="1200" cap="none" spc="0" normalizeH="0" baseline="0" noProof="0">
                <a:ln>
                  <a:noFill/>
                </a:ln>
                <a:solidFill>
                  <a:srgbClr val="4472C4"/>
                </a:solidFill>
                <a:effectLst/>
                <a:uLnTx/>
                <a:uFillTx/>
                <a:latin typeface="Garamond"/>
                <a:ea typeface="Garamond"/>
                <a:cs typeface="Garamond"/>
                <a:sym typeface="Garamond"/>
              </a:rPr>
              <a:t>Correlation is a bi-variate analysis that measures the strength of linear association between two variables and the direction of the relationship. Correlation is a statistical technique used to determine the degree  to which two variables are linearly related.</a:t>
            </a: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260" name="Google Shape;260;p27"/>
          <p:cNvPicPr preferRelativeResize="0"/>
          <p:nvPr/>
        </p:nvPicPr>
        <p:blipFill rotWithShape="1">
          <a:blip r:embed="rId3">
            <a:alphaModFix/>
          </a:blip>
          <a:srcRect/>
          <a:stretch/>
        </p:blipFill>
        <p:spPr>
          <a:xfrm>
            <a:off x="4218433" y="4870269"/>
            <a:ext cx="3279648" cy="1967789"/>
          </a:xfrm>
          <a:prstGeom prst="rect">
            <a:avLst/>
          </a:prstGeom>
          <a:noFill/>
          <a:ln w="9525" cap="flat" cmpd="sng">
            <a:solidFill>
              <a:schemeClr val="accent2"/>
            </a:solidFill>
            <a:prstDash val="solid"/>
            <a:round/>
            <a:headEnd type="none" w="sm" len="sm"/>
            <a:tailEnd type="none" w="sm" len="sm"/>
          </a:ln>
        </p:spPr>
      </p:pic>
      <p:sp>
        <p:nvSpPr>
          <p:cNvPr id="261" name="Google Shape;261;p27"/>
          <p:cNvSpPr txBox="1"/>
          <p:nvPr/>
        </p:nvSpPr>
        <p:spPr>
          <a:xfrm>
            <a:off x="1292351" y="2410687"/>
            <a:ext cx="9448801" cy="1323439"/>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8000" b="0" i="0" u="none" strike="noStrike" kern="1200" cap="none" spc="0" normalizeH="0" baseline="0" noProof="0">
                <a:ln>
                  <a:noFill/>
                </a:ln>
                <a:solidFill>
                  <a:srgbClr val="4472C4"/>
                </a:solidFill>
                <a:effectLst/>
                <a:uLnTx/>
                <a:uFillTx/>
                <a:latin typeface="Garamond"/>
                <a:ea typeface="Garamond"/>
                <a:cs typeface="Garamond"/>
                <a:sym typeface="Garamond"/>
              </a:rPr>
              <a:t>  [ -1  …..  </a:t>
            </a:r>
            <a:r>
              <a:rPr kumimoji="0" lang="en-IN" sz="8000" b="0" i="0" u="none" strike="noStrike" kern="1200" cap="none" spc="0" normalizeH="0" baseline="0" noProof="0">
                <a:ln>
                  <a:noFill/>
                </a:ln>
                <a:solidFill>
                  <a:srgbClr val="ED7D31"/>
                </a:solidFill>
                <a:effectLst/>
                <a:uLnTx/>
                <a:uFillTx/>
                <a:latin typeface="Garamond"/>
                <a:ea typeface="Garamond"/>
                <a:cs typeface="Garamond"/>
                <a:sym typeface="Garamond"/>
              </a:rPr>
              <a:t>0</a:t>
            </a:r>
            <a:r>
              <a:rPr kumimoji="0" lang="en-IN" sz="8000" b="0" i="0" u="none" strike="noStrike" kern="1200" cap="none" spc="0" normalizeH="0" baseline="0" noProof="0">
                <a:ln>
                  <a:noFill/>
                </a:ln>
                <a:solidFill>
                  <a:srgbClr val="4472C4"/>
                </a:solidFill>
                <a:effectLst/>
                <a:uLnTx/>
                <a:uFillTx/>
                <a:latin typeface="Garamond"/>
                <a:ea typeface="Garamond"/>
                <a:cs typeface="Garamond"/>
                <a:sym typeface="Garamond"/>
              </a:rPr>
              <a:t> …..  +1 ]</a:t>
            </a: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2" name="Google Shape;262;p27"/>
          <p:cNvSpPr/>
          <p:nvPr/>
        </p:nvSpPr>
        <p:spPr>
          <a:xfrm rot="10800000">
            <a:off x="3822194" y="3585540"/>
            <a:ext cx="792480" cy="1023036"/>
          </a:xfrm>
          <a:prstGeom prst="stripedRightArrow">
            <a:avLst>
              <a:gd name="adj1" fmla="val 50000"/>
              <a:gd name="adj2" fmla="val 50000"/>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white"/>
              </a:solidFill>
              <a:effectLst/>
              <a:uLnTx/>
              <a:uFillTx/>
              <a:latin typeface="Garamond"/>
              <a:ea typeface="Garamond"/>
              <a:cs typeface="Garamond"/>
              <a:sym typeface="Garamond"/>
            </a:endParaRPr>
          </a:p>
        </p:txBody>
      </p:sp>
      <p:sp>
        <p:nvSpPr>
          <p:cNvPr id="263" name="Google Shape;263;p27"/>
          <p:cNvSpPr/>
          <p:nvPr/>
        </p:nvSpPr>
        <p:spPr>
          <a:xfrm>
            <a:off x="6957141" y="3608660"/>
            <a:ext cx="792480" cy="1023036"/>
          </a:xfrm>
          <a:prstGeom prst="stripedRightArrow">
            <a:avLst>
              <a:gd name="adj1" fmla="val 50000"/>
              <a:gd name="adj2" fmla="val 50000"/>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white"/>
              </a:solidFill>
              <a:effectLst/>
              <a:uLnTx/>
              <a:uFillTx/>
              <a:latin typeface="Garamond"/>
              <a:ea typeface="Garamond"/>
              <a:cs typeface="Garamond"/>
              <a:sym typeface="Garamond"/>
            </a:endParaRPr>
          </a:p>
        </p:txBody>
      </p:sp>
      <p:sp>
        <p:nvSpPr>
          <p:cNvPr id="264" name="Google Shape;264;p27"/>
          <p:cNvSpPr txBox="1"/>
          <p:nvPr/>
        </p:nvSpPr>
        <p:spPr>
          <a:xfrm>
            <a:off x="1828800" y="3935512"/>
            <a:ext cx="1690847" cy="369332"/>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4472C4"/>
                </a:solidFill>
                <a:effectLst/>
                <a:uLnTx/>
                <a:uFillTx/>
                <a:latin typeface="Garamond"/>
                <a:ea typeface="Garamond"/>
                <a:cs typeface="Garamond"/>
                <a:sym typeface="Garamond"/>
              </a:rPr>
              <a:t>High correlation</a:t>
            </a: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5" name="Google Shape;265;p27"/>
          <p:cNvSpPr txBox="1"/>
          <p:nvPr/>
        </p:nvSpPr>
        <p:spPr>
          <a:xfrm>
            <a:off x="8401241" y="3938157"/>
            <a:ext cx="1690847" cy="369332"/>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4472C4"/>
                </a:solidFill>
                <a:effectLst/>
                <a:uLnTx/>
                <a:uFillTx/>
                <a:latin typeface="Garamond"/>
                <a:ea typeface="Garamond"/>
                <a:cs typeface="Garamond"/>
                <a:sym typeface="Garamond"/>
              </a:rPr>
              <a:t>High correlation</a:t>
            </a: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6" name="Google Shape;266;p27"/>
          <p:cNvSpPr txBox="1"/>
          <p:nvPr/>
        </p:nvSpPr>
        <p:spPr>
          <a:xfrm>
            <a:off x="4917221" y="3935512"/>
            <a:ext cx="1646669" cy="369332"/>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C55A11"/>
                </a:solidFill>
                <a:effectLst/>
                <a:uLnTx/>
                <a:uFillTx/>
                <a:latin typeface="Garamond"/>
                <a:ea typeface="Garamond"/>
                <a:cs typeface="Garamond"/>
                <a:sym typeface="Garamond"/>
              </a:rPr>
              <a:t>Low correlation</a:t>
            </a: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33081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28"/>
          <p:cNvSpPr txBox="1">
            <a:spLocks noGrp="1"/>
          </p:cNvSpPr>
          <p:nvPr>
            <p:ph type="title"/>
          </p:nvPr>
        </p:nvSpPr>
        <p:spPr>
          <a:xfrm>
            <a:off x="0" y="0"/>
            <a:ext cx="8839200" cy="8382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FF6700"/>
              </a:buClr>
              <a:buSzPts val="4500"/>
              <a:buFont typeface="Garamond"/>
              <a:buNone/>
            </a:pPr>
            <a:r>
              <a:rPr lang="en-IN" sz="4500">
                <a:solidFill>
                  <a:srgbClr val="FF6700"/>
                </a:solidFill>
              </a:rPr>
              <a:t>Correlation r - Interpretation</a:t>
            </a:r>
            <a:endParaRPr/>
          </a:p>
        </p:txBody>
      </p:sp>
      <p:sp>
        <p:nvSpPr>
          <p:cNvPr id="272" name="Google Shape;272;p28"/>
          <p:cNvSpPr txBox="1">
            <a:spLocks noGrp="1"/>
          </p:cNvSpPr>
          <p:nvPr>
            <p:ph idx="1"/>
          </p:nvPr>
        </p:nvSpPr>
        <p:spPr>
          <a:xfrm>
            <a:off x="158497" y="1410493"/>
            <a:ext cx="11353800" cy="3075782"/>
          </a:xfrm>
          <a:prstGeom prst="rect">
            <a:avLst/>
          </a:prstGeom>
          <a:noFill/>
          <a:ln>
            <a:noFill/>
          </a:ln>
        </p:spPr>
        <p:txBody>
          <a:bodyPr spcFirstLastPara="1" wrap="square" lIns="91425" tIns="45700" rIns="91425" bIns="45700" anchor="t" anchorCtr="0">
            <a:normAutofit/>
          </a:bodyPr>
          <a:lstStyle/>
          <a:p>
            <a:pPr marL="228600" lvl="0" indent="-228600" algn="l" rtl="0">
              <a:lnSpc>
                <a:spcPct val="80000"/>
              </a:lnSpc>
              <a:spcBef>
                <a:spcPts val="0"/>
              </a:spcBef>
              <a:spcAft>
                <a:spcPts val="0"/>
              </a:spcAft>
              <a:buClr>
                <a:schemeClr val="accent1"/>
              </a:buClr>
              <a:buSzPts val="2400"/>
              <a:buChar char="•"/>
            </a:pPr>
            <a:r>
              <a:rPr lang="en-IN" sz="2400">
                <a:solidFill>
                  <a:schemeClr val="accent1"/>
                </a:solidFill>
                <a:latin typeface="Garamond"/>
                <a:ea typeface="Garamond"/>
                <a:cs typeface="Garamond"/>
                <a:sym typeface="Garamond"/>
              </a:rPr>
              <a:t>Positive r indicates positive linear association between x and y or variables, and negative r indicates negative linear relationship</a:t>
            </a:r>
            <a:endParaRPr/>
          </a:p>
          <a:p>
            <a:pPr marL="228600" lvl="0" indent="-228600" algn="l" rtl="0">
              <a:lnSpc>
                <a:spcPct val="80000"/>
              </a:lnSpc>
              <a:spcBef>
                <a:spcPts val="1000"/>
              </a:spcBef>
              <a:spcAft>
                <a:spcPts val="0"/>
              </a:spcAft>
              <a:buClr>
                <a:schemeClr val="accent1"/>
              </a:buClr>
              <a:buSzPts val="2400"/>
              <a:buChar char="•"/>
            </a:pPr>
            <a:r>
              <a:rPr lang="en-IN" sz="2400">
                <a:solidFill>
                  <a:schemeClr val="accent1"/>
                </a:solidFill>
                <a:latin typeface="Garamond"/>
                <a:ea typeface="Garamond"/>
                <a:cs typeface="Garamond"/>
                <a:sym typeface="Garamond"/>
              </a:rPr>
              <a:t>r – always between -1 and +1</a:t>
            </a:r>
            <a:endParaRPr/>
          </a:p>
          <a:p>
            <a:pPr marL="228600" lvl="0" indent="-228600" algn="l" rtl="0">
              <a:lnSpc>
                <a:spcPct val="80000"/>
              </a:lnSpc>
              <a:spcBef>
                <a:spcPts val="1000"/>
              </a:spcBef>
              <a:spcAft>
                <a:spcPts val="0"/>
              </a:spcAft>
              <a:buClr>
                <a:schemeClr val="accent1"/>
              </a:buClr>
              <a:buSzPts val="2400"/>
              <a:buChar char="•"/>
            </a:pPr>
            <a:r>
              <a:rPr lang="en-IN" sz="2400">
                <a:solidFill>
                  <a:schemeClr val="accent1"/>
                </a:solidFill>
                <a:latin typeface="Garamond"/>
                <a:ea typeface="Garamond"/>
                <a:cs typeface="Garamond"/>
                <a:sym typeface="Garamond"/>
              </a:rPr>
              <a:t>The strength increases as r moves away from zero toward wither -1 or +1</a:t>
            </a:r>
            <a:endParaRPr/>
          </a:p>
          <a:p>
            <a:pPr marL="228600" lvl="0" indent="-228600" algn="l" rtl="0">
              <a:lnSpc>
                <a:spcPct val="80000"/>
              </a:lnSpc>
              <a:spcBef>
                <a:spcPts val="1000"/>
              </a:spcBef>
              <a:spcAft>
                <a:spcPts val="0"/>
              </a:spcAft>
              <a:buClr>
                <a:schemeClr val="accent1"/>
              </a:buClr>
              <a:buSzPts val="2400"/>
              <a:buChar char="•"/>
            </a:pPr>
            <a:r>
              <a:rPr lang="en-IN" sz="2400">
                <a:solidFill>
                  <a:schemeClr val="accent1"/>
                </a:solidFill>
                <a:latin typeface="Garamond"/>
                <a:ea typeface="Garamond"/>
                <a:cs typeface="Garamond"/>
                <a:sym typeface="Garamond"/>
              </a:rPr>
              <a:t>The extreme values +1 and -1 indicate perfect linear relationship (points lie exactly along a straight line)</a:t>
            </a:r>
            <a:endParaRPr/>
          </a:p>
          <a:p>
            <a:pPr marL="228600" lvl="0" indent="-228600" algn="l" rtl="0">
              <a:lnSpc>
                <a:spcPct val="80000"/>
              </a:lnSpc>
              <a:spcBef>
                <a:spcPts val="1000"/>
              </a:spcBef>
              <a:spcAft>
                <a:spcPts val="0"/>
              </a:spcAft>
              <a:buClr>
                <a:schemeClr val="accent1"/>
              </a:buClr>
              <a:buSzPts val="2400"/>
              <a:buChar char="•"/>
            </a:pPr>
            <a:r>
              <a:rPr lang="en-IN" sz="2400">
                <a:solidFill>
                  <a:schemeClr val="accent1"/>
                </a:solidFill>
                <a:latin typeface="Garamond"/>
                <a:ea typeface="Garamond"/>
                <a:cs typeface="Garamond"/>
                <a:sym typeface="Garamond"/>
              </a:rPr>
              <a:t>Graded interpretation : r 0.1-0.3 = weak; 0.4-0.7 = moderate and 0.8-1.0=strong correlation</a:t>
            </a:r>
            <a:endParaRPr/>
          </a:p>
        </p:txBody>
      </p:sp>
    </p:spTree>
    <p:extLst>
      <p:ext uri="{BB962C8B-B14F-4D97-AF65-F5344CB8AC3E}">
        <p14:creationId xmlns:p14="http://schemas.microsoft.com/office/powerpoint/2010/main" val="3266646643"/>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29"/>
          <p:cNvSpPr txBox="1">
            <a:spLocks noGrp="1"/>
          </p:cNvSpPr>
          <p:nvPr>
            <p:ph type="title"/>
          </p:nvPr>
        </p:nvSpPr>
        <p:spPr>
          <a:xfrm>
            <a:off x="0" y="0"/>
            <a:ext cx="3071813" cy="11430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FF6700"/>
              </a:buClr>
              <a:buSzPts val="4500"/>
              <a:buFont typeface="Garamond"/>
              <a:buNone/>
            </a:pPr>
            <a:r>
              <a:rPr lang="en-IN" sz="4500">
                <a:solidFill>
                  <a:srgbClr val="FF6700"/>
                </a:solidFill>
              </a:rPr>
              <a:t>Correlation</a:t>
            </a:r>
            <a:endParaRPr/>
          </a:p>
        </p:txBody>
      </p:sp>
      <p:pic>
        <p:nvPicPr>
          <p:cNvPr id="278" name="Google Shape;278;p29"/>
          <p:cNvPicPr preferRelativeResize="0"/>
          <p:nvPr/>
        </p:nvPicPr>
        <p:blipFill rotWithShape="1">
          <a:blip r:embed="rId3">
            <a:alphaModFix/>
          </a:blip>
          <a:srcRect/>
          <a:stretch/>
        </p:blipFill>
        <p:spPr>
          <a:xfrm>
            <a:off x="287020" y="1525016"/>
            <a:ext cx="5808980" cy="2619322"/>
          </a:xfrm>
          <a:prstGeom prst="rect">
            <a:avLst/>
          </a:prstGeom>
          <a:noFill/>
          <a:ln>
            <a:noFill/>
          </a:ln>
        </p:spPr>
      </p:pic>
      <p:pic>
        <p:nvPicPr>
          <p:cNvPr id="279" name="Google Shape;279;p29"/>
          <p:cNvPicPr preferRelativeResize="0"/>
          <p:nvPr/>
        </p:nvPicPr>
        <p:blipFill rotWithShape="1">
          <a:blip r:embed="rId4">
            <a:alphaModFix/>
          </a:blip>
          <a:srcRect/>
          <a:stretch/>
        </p:blipFill>
        <p:spPr>
          <a:xfrm>
            <a:off x="6266688" y="4130018"/>
            <a:ext cx="5723636" cy="2580839"/>
          </a:xfrm>
          <a:prstGeom prst="rect">
            <a:avLst/>
          </a:prstGeom>
          <a:noFill/>
          <a:ln>
            <a:noFill/>
          </a:ln>
        </p:spPr>
      </p:pic>
    </p:spTree>
    <p:extLst>
      <p:ext uri="{BB962C8B-B14F-4D97-AF65-F5344CB8AC3E}">
        <p14:creationId xmlns:p14="http://schemas.microsoft.com/office/powerpoint/2010/main" val="2857510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30"/>
          <p:cNvSpPr txBox="1">
            <a:spLocks noGrp="1"/>
          </p:cNvSpPr>
          <p:nvPr>
            <p:ph type="title"/>
          </p:nvPr>
        </p:nvSpPr>
        <p:spPr>
          <a:xfrm>
            <a:off x="0" y="0"/>
            <a:ext cx="8229600" cy="11430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FF6700"/>
              </a:buClr>
              <a:buSzPts val="4500"/>
              <a:buFont typeface="Garamond"/>
              <a:buNone/>
            </a:pPr>
            <a:r>
              <a:rPr lang="en-IN" sz="4500">
                <a:solidFill>
                  <a:srgbClr val="FF6700"/>
                </a:solidFill>
              </a:rPr>
              <a:t>Correlation</a:t>
            </a:r>
            <a:endParaRPr/>
          </a:p>
        </p:txBody>
      </p:sp>
      <p:pic>
        <p:nvPicPr>
          <p:cNvPr id="285" name="Google Shape;285;p30"/>
          <p:cNvPicPr preferRelativeResize="0"/>
          <p:nvPr/>
        </p:nvPicPr>
        <p:blipFill rotWithShape="1">
          <a:blip r:embed="rId3">
            <a:alphaModFix/>
          </a:blip>
          <a:srcRect/>
          <a:stretch/>
        </p:blipFill>
        <p:spPr>
          <a:xfrm>
            <a:off x="1286989" y="1464056"/>
            <a:ext cx="9866875" cy="4449064"/>
          </a:xfrm>
          <a:prstGeom prst="rect">
            <a:avLst/>
          </a:prstGeom>
          <a:noFill/>
          <a:ln>
            <a:noFill/>
          </a:ln>
        </p:spPr>
      </p:pic>
    </p:spTree>
    <p:extLst>
      <p:ext uri="{BB962C8B-B14F-4D97-AF65-F5344CB8AC3E}">
        <p14:creationId xmlns:p14="http://schemas.microsoft.com/office/powerpoint/2010/main" val="2188339035"/>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pic>
        <p:nvPicPr>
          <p:cNvPr id="290" name="Google Shape;290;p31"/>
          <p:cNvPicPr preferRelativeResize="0"/>
          <p:nvPr/>
        </p:nvPicPr>
        <p:blipFill rotWithShape="1">
          <a:blip r:embed="rId3">
            <a:alphaModFix/>
          </a:blip>
          <a:srcRect/>
          <a:stretch/>
        </p:blipFill>
        <p:spPr>
          <a:xfrm>
            <a:off x="0" y="647700"/>
            <a:ext cx="12192000" cy="5562600"/>
          </a:xfrm>
          <a:prstGeom prst="rect">
            <a:avLst/>
          </a:prstGeom>
          <a:noFill/>
          <a:ln>
            <a:noFill/>
          </a:ln>
        </p:spPr>
      </p:pic>
      <p:sp>
        <p:nvSpPr>
          <p:cNvPr id="291" name="Google Shape;291;p31"/>
          <p:cNvSpPr txBox="1"/>
          <p:nvPr/>
        </p:nvSpPr>
        <p:spPr>
          <a:xfrm>
            <a:off x="125100" y="6586106"/>
            <a:ext cx="4087979" cy="261610"/>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100" b="0" i="0" u="none" strike="noStrike" kern="1200" cap="none" spc="0" normalizeH="0" baseline="0" noProof="0">
                <a:ln>
                  <a:noFill/>
                </a:ln>
                <a:solidFill>
                  <a:srgbClr val="ED7D31"/>
                </a:solidFill>
                <a:effectLst/>
                <a:uLnTx/>
                <a:uFillTx/>
                <a:latin typeface="Garamond"/>
                <a:ea typeface="Garamond"/>
                <a:cs typeface="Garamond"/>
                <a:sym typeface="Garamond"/>
              </a:rPr>
              <a:t>Source</a:t>
            </a:r>
            <a:r>
              <a:rPr kumimoji="0" lang="en-IN" sz="1100" b="0" i="0" u="none" strike="noStrike" kern="1200" cap="none" spc="0" normalizeH="0" baseline="0" noProof="0">
                <a:ln>
                  <a:noFill/>
                </a:ln>
                <a:solidFill>
                  <a:prstClr val="black"/>
                </a:solidFill>
                <a:effectLst/>
                <a:uLnTx/>
                <a:uFillTx/>
                <a:latin typeface="Garamond"/>
                <a:ea typeface="Garamond"/>
                <a:cs typeface="Garamond"/>
                <a:sym typeface="Garamond"/>
              </a:rPr>
              <a:t>: </a:t>
            </a:r>
            <a:r>
              <a:rPr kumimoji="0" lang="en-IN" sz="1100" b="0" i="0" u="sng" strike="noStrike" kern="1200" cap="none" spc="0" normalizeH="0" baseline="0" noProof="0">
                <a:ln>
                  <a:noFill/>
                </a:ln>
                <a:solidFill>
                  <a:prstClr val="black"/>
                </a:solidFill>
                <a:effectLst/>
                <a:uLnTx/>
                <a:uFillTx/>
                <a:latin typeface="Garamond"/>
                <a:ea typeface="Garamond"/>
                <a:cs typeface="Garamond"/>
                <a:sym typeface="Garamond"/>
                <a:hlinkClick r:id="rId4">
                  <a:extLst>
                    <a:ext uri="{A12FA001-AC4F-418D-AE19-62706E023703}">
                      <ahyp:hlinkClr xmlns:ahyp="http://schemas.microsoft.com/office/drawing/2018/hyperlinkcolor" val="tx"/>
                    </a:ext>
                  </a:extLst>
                </a:hlinkClick>
              </a:rPr>
              <a:t>https://en.wikipedia.org/wiki/Correlation_and_dependence</a:t>
            </a:r>
            <a:endParaRPr kumimoji="0" sz="1100" b="0" i="0" u="none" strike="noStrike" kern="1200" cap="none" spc="0" normalizeH="0" baseline="0" noProof="0">
              <a:ln>
                <a:noFill/>
              </a:ln>
              <a:solidFill>
                <a:prstClr val="black"/>
              </a:solidFill>
              <a:effectLst/>
              <a:uLnTx/>
              <a:uFillTx/>
              <a:latin typeface="Garamond"/>
              <a:ea typeface="Garamond"/>
              <a:cs typeface="Garamond"/>
              <a:sym typeface="Garamond"/>
            </a:endParaRPr>
          </a:p>
        </p:txBody>
      </p:sp>
      <p:sp>
        <p:nvSpPr>
          <p:cNvPr id="292" name="Google Shape;292;p31"/>
          <p:cNvSpPr txBox="1"/>
          <p:nvPr/>
        </p:nvSpPr>
        <p:spPr>
          <a:xfrm>
            <a:off x="9107424" y="6593800"/>
            <a:ext cx="2791149" cy="253916"/>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050" b="0" i="0" u="none" strike="noStrike" kern="1200" cap="none" spc="0" normalizeH="0" baseline="0" noProof="0">
                <a:ln>
                  <a:noFill/>
                </a:ln>
                <a:solidFill>
                  <a:srgbClr val="ED7D31"/>
                </a:solidFill>
                <a:effectLst/>
                <a:uLnTx/>
                <a:uFillTx/>
                <a:latin typeface="Garamond"/>
                <a:ea typeface="Garamond"/>
                <a:cs typeface="Garamond"/>
                <a:sym typeface="Garamond"/>
              </a:rPr>
              <a:t>Non-linear association will be covered in EDA - 2</a:t>
            </a:r>
            <a:endParaRPr kumimoji="0" sz="1050" b="0" i="0" u="none" strike="noStrike" kern="1200" cap="none" spc="0" normalizeH="0" baseline="0" noProof="0">
              <a:ln>
                <a:noFill/>
              </a:ln>
              <a:solidFill>
                <a:prstClr val="black"/>
              </a:solidFill>
              <a:effectLst/>
              <a:uLnTx/>
              <a:uFillTx/>
              <a:latin typeface="Garamond"/>
              <a:ea typeface="Garamond"/>
              <a:cs typeface="Garamond"/>
              <a:sym typeface="Garamond"/>
            </a:endParaRPr>
          </a:p>
        </p:txBody>
      </p:sp>
    </p:spTree>
    <p:extLst>
      <p:ext uri="{BB962C8B-B14F-4D97-AF65-F5344CB8AC3E}">
        <p14:creationId xmlns:p14="http://schemas.microsoft.com/office/powerpoint/2010/main" val="1709940333"/>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Google Shape;297;p32" descr="Large confetti"/>
          <p:cNvSpPr txBox="1">
            <a:spLocks noGrp="1"/>
          </p:cNvSpPr>
          <p:nvPr>
            <p:ph type="title"/>
          </p:nvPr>
        </p:nvSpPr>
        <p:spPr>
          <a:xfrm>
            <a:off x="91440" y="155257"/>
            <a:ext cx="9509760" cy="8382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FF6700"/>
              </a:buClr>
              <a:buSzPts val="4500"/>
              <a:buFont typeface="Garamond"/>
              <a:buNone/>
            </a:pPr>
            <a:r>
              <a:rPr lang="en-IN" sz="4500">
                <a:solidFill>
                  <a:srgbClr val="FF6700"/>
                </a:solidFill>
              </a:rPr>
              <a:t>Scatter Plot and Correlation : Smoking and Lung Capacity</a:t>
            </a:r>
            <a:endParaRPr/>
          </a:p>
        </p:txBody>
      </p:sp>
      <p:sp>
        <p:nvSpPr>
          <p:cNvPr id="298" name="Google Shape;298;p32"/>
          <p:cNvSpPr txBox="1">
            <a:spLocks noGrp="1"/>
          </p:cNvSpPr>
          <p:nvPr>
            <p:ph idx="1"/>
          </p:nvPr>
        </p:nvSpPr>
        <p:spPr>
          <a:xfrm>
            <a:off x="219075" y="2022476"/>
            <a:ext cx="10515600" cy="2391981"/>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accent1"/>
              </a:buClr>
              <a:buSzPts val="2500"/>
              <a:buChar char="•"/>
            </a:pPr>
            <a:r>
              <a:rPr lang="en-IN" sz="2500">
                <a:solidFill>
                  <a:schemeClr val="accent1"/>
                </a:solidFill>
                <a:latin typeface="Garamond"/>
                <a:ea typeface="Garamond"/>
                <a:cs typeface="Garamond"/>
                <a:sym typeface="Garamond"/>
              </a:rPr>
              <a:t>Example: investigate relationship between cigarette smoking and lung capacity</a:t>
            </a:r>
            <a:endParaRPr/>
          </a:p>
          <a:p>
            <a:pPr marL="228600" lvl="0" indent="-69850" algn="l" rtl="0">
              <a:lnSpc>
                <a:spcPct val="90000"/>
              </a:lnSpc>
              <a:spcBef>
                <a:spcPts val="1000"/>
              </a:spcBef>
              <a:spcAft>
                <a:spcPts val="0"/>
              </a:spcAft>
              <a:buClr>
                <a:schemeClr val="dk1"/>
              </a:buClr>
              <a:buSzPts val="2500"/>
              <a:buNone/>
            </a:pPr>
            <a:endParaRPr sz="2500">
              <a:solidFill>
                <a:schemeClr val="accent1"/>
              </a:solidFill>
              <a:latin typeface="Garamond"/>
              <a:ea typeface="Garamond"/>
              <a:cs typeface="Garamond"/>
              <a:sym typeface="Garamond"/>
            </a:endParaRPr>
          </a:p>
          <a:p>
            <a:pPr marL="228600" lvl="0" indent="-228600" algn="l" rtl="0">
              <a:lnSpc>
                <a:spcPct val="90000"/>
              </a:lnSpc>
              <a:spcBef>
                <a:spcPts val="1000"/>
              </a:spcBef>
              <a:spcAft>
                <a:spcPts val="0"/>
              </a:spcAft>
              <a:buClr>
                <a:schemeClr val="accent1"/>
              </a:buClr>
              <a:buSzPts val="2500"/>
              <a:buChar char="•"/>
            </a:pPr>
            <a:r>
              <a:rPr lang="en-IN" sz="2500">
                <a:solidFill>
                  <a:schemeClr val="accent1"/>
                </a:solidFill>
                <a:latin typeface="Garamond"/>
                <a:ea typeface="Garamond"/>
                <a:cs typeface="Garamond"/>
                <a:sym typeface="Garamond"/>
              </a:rPr>
              <a:t>Data: sample group response data on smoking habits, and measured lung capacities, respectively</a:t>
            </a:r>
            <a:endParaRPr/>
          </a:p>
        </p:txBody>
      </p:sp>
      <p:sp>
        <p:nvSpPr>
          <p:cNvPr id="299" name="Google Shape;299;p32"/>
          <p:cNvSpPr txBox="1">
            <a:spLocks noGrp="1"/>
          </p:cNvSpPr>
          <p:nvPr>
            <p:ph type="sldNum" sz="quarter" idx="12"/>
          </p:nvPr>
        </p:nvSpPr>
        <p:spPr>
          <a:xfrm>
            <a:off x="9601200" y="6194426"/>
            <a:ext cx="673100" cy="422275"/>
          </a:xfrm>
          <a:prstGeom prst="rect">
            <a:avLst/>
          </a:prstGeom>
          <a:noFill/>
          <a:ln>
            <a:noFill/>
          </a:ln>
        </p:spPr>
        <p:txBody>
          <a:bodyPr spcFirstLastPara="1" wrap="square" lIns="91425" tIns="45700" rIns="91425" bIns="45700" anchor="ctr" anchorCtr="0">
            <a:noAutofit/>
          </a:bodyPr>
          <a:lstStyle/>
          <a:p>
            <a:pPr marL="0" marR="0" lvl="0" indent="0" algn="r" defTabSz="914400" rtl="0" eaLnBrk="1" fontAlgn="auto" latinLnBrk="0" hangingPunct="1">
              <a:lnSpc>
                <a:spcPct val="100000"/>
              </a:lnSpc>
              <a:spcBef>
                <a:spcPts val="0"/>
              </a:spcBef>
              <a:spcAft>
                <a:spcPts val="0"/>
              </a:spcAft>
              <a:buClr>
                <a:srgbClr val="00264C"/>
              </a:buClr>
              <a:buSzPts val="1400"/>
              <a:buFont typeface="Arial"/>
              <a:buNone/>
              <a:tabLst/>
              <a:defRPr/>
            </a:pPr>
            <a:fld id="{00000000-1234-1234-1234-123412341234}" type="slidenum">
              <a:rPr kumimoji="0" lang="en-IN" sz="1400" b="0" i="0" u="none" strike="noStrike" kern="1200" cap="none" spc="0" normalizeH="0" baseline="0" noProof="0">
                <a:ln>
                  <a:noFill/>
                </a:ln>
                <a:solidFill>
                  <a:srgbClr val="00264C"/>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264C"/>
                </a:buClr>
                <a:buSzPts val="1400"/>
                <a:buFont typeface="Arial"/>
                <a:buNone/>
                <a:tabLst/>
                <a:defRPr/>
              </a:pPr>
              <a:t>169</a:t>
            </a:fld>
            <a:endParaRPr kumimoji="0" sz="1400" b="0" i="0" u="none" strike="noStrike" kern="1200" cap="none" spc="0" normalizeH="0" baseline="0" noProof="0">
              <a:ln>
                <a:noFill/>
              </a:ln>
              <a:solidFill>
                <a:srgbClr val="00264C"/>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13973970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1" name="Rectangle 2">
            <a:extLst>
              <a:ext uri="{FF2B5EF4-FFF2-40B4-BE49-F238E27FC236}">
                <a16:creationId xmlns:a16="http://schemas.microsoft.com/office/drawing/2014/main" id="{D46A5449-CAF3-4A86-AE23-79A0891EB22B}"/>
              </a:ext>
            </a:extLst>
          </p:cNvPr>
          <p:cNvSpPr>
            <a:spLocks noChangeArrowheads="1"/>
          </p:cNvSpPr>
          <p:nvPr/>
        </p:nvSpPr>
        <p:spPr bwMode="auto">
          <a:xfrm>
            <a:off x="2719918" y="103718"/>
            <a:ext cx="6811162" cy="694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0651" tIns="59267" rIns="120651" bIns="59267">
            <a:spAutoFit/>
          </a:bodyPr>
          <a:lstStyle>
            <a:lvl1pPr>
              <a:spcBef>
                <a:spcPct val="20000"/>
              </a:spcBef>
              <a:buClr>
                <a:schemeClr val="tx1"/>
              </a:buClr>
              <a:buSzPct val="50000"/>
              <a:buFont typeface="Monotype Sorts" pitchFamily="2" charset="2"/>
              <a:buChar char="l"/>
              <a:defRPr>
                <a:solidFill>
                  <a:schemeClr val="tx1"/>
                </a:solidFill>
                <a:latin typeface="Arial" panose="020B0604020202020204" pitchFamily="34" charset="0"/>
              </a:defRPr>
            </a:lvl1pPr>
            <a:lvl2pPr marL="742950" indent="-285750">
              <a:spcBef>
                <a:spcPct val="20000"/>
              </a:spcBef>
              <a:buClr>
                <a:schemeClr val="tx1"/>
              </a:buClr>
              <a:buSzPct val="75000"/>
              <a:buFont typeface="Symbol" panose="05050102010706020507" pitchFamily="18" charset="2"/>
              <a:buChar char="-"/>
              <a:defRPr>
                <a:solidFill>
                  <a:schemeClr val="tx1"/>
                </a:solidFill>
                <a:latin typeface="Arial" panose="020B0604020202020204" pitchFamily="34" charset="0"/>
              </a:defRPr>
            </a:lvl2pPr>
            <a:lvl3pPr marL="1143000" indent="-228600">
              <a:spcBef>
                <a:spcPct val="20000"/>
              </a:spcBef>
              <a:buClr>
                <a:schemeClr val="tx1"/>
              </a:buClr>
              <a:buSzPct val="63000"/>
              <a:buFont typeface="Symbol" panose="05050102010706020507" pitchFamily="18" charset="2"/>
              <a:buChar char="&gt;"/>
              <a:defRPr>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SzTx/>
              <a:buFontTx/>
              <a:buNone/>
            </a:pPr>
            <a:r>
              <a:rPr lang="en-US" altLang="en-US" sz="3733" i="1" dirty="0"/>
              <a:t>Sample Mean for a Distribution</a:t>
            </a:r>
          </a:p>
        </p:txBody>
      </p:sp>
      <p:sp>
        <p:nvSpPr>
          <p:cNvPr id="179202" name="Rectangle 3">
            <a:extLst>
              <a:ext uri="{FF2B5EF4-FFF2-40B4-BE49-F238E27FC236}">
                <a16:creationId xmlns:a16="http://schemas.microsoft.com/office/drawing/2014/main" id="{4C6E1A5F-60AC-4046-97CF-93141F18DE66}"/>
              </a:ext>
            </a:extLst>
          </p:cNvPr>
          <p:cNvSpPr>
            <a:spLocks noChangeArrowheads="1"/>
          </p:cNvSpPr>
          <p:nvPr/>
        </p:nvSpPr>
        <p:spPr bwMode="auto">
          <a:xfrm>
            <a:off x="4078818" y="5949951"/>
            <a:ext cx="3731986" cy="694144"/>
          </a:xfrm>
          <a:prstGeom prst="rect">
            <a:avLst/>
          </a:prstGeom>
          <a:solidFill>
            <a:schemeClr val="accent1"/>
          </a:solidFill>
          <a:ln w="25400">
            <a:solidFill>
              <a:schemeClr val="tx1"/>
            </a:solidFill>
            <a:miter lim="800000"/>
            <a:headEnd/>
            <a:tailEnd/>
          </a:ln>
        </p:spPr>
        <p:txBody>
          <a:bodyPr wrap="none" lIns="120651" tIns="59267" rIns="120651" bIns="59267">
            <a:spAutoFit/>
          </a:bodyPr>
          <a:lstStyle>
            <a:lvl1pPr>
              <a:spcBef>
                <a:spcPct val="20000"/>
              </a:spcBef>
              <a:buClr>
                <a:schemeClr val="tx1"/>
              </a:buClr>
              <a:buSzPct val="50000"/>
              <a:buFont typeface="Monotype Sorts" pitchFamily="2" charset="2"/>
              <a:buChar char="l"/>
              <a:defRPr>
                <a:solidFill>
                  <a:schemeClr val="tx1"/>
                </a:solidFill>
                <a:latin typeface="Arial" panose="020B0604020202020204" pitchFamily="34" charset="0"/>
              </a:defRPr>
            </a:lvl1pPr>
            <a:lvl2pPr marL="742950" indent="-285750">
              <a:spcBef>
                <a:spcPct val="20000"/>
              </a:spcBef>
              <a:buClr>
                <a:schemeClr val="tx1"/>
              </a:buClr>
              <a:buSzPct val="75000"/>
              <a:buFont typeface="Symbol" panose="05050102010706020507" pitchFamily="18" charset="2"/>
              <a:buChar char="-"/>
              <a:defRPr>
                <a:solidFill>
                  <a:schemeClr val="tx1"/>
                </a:solidFill>
                <a:latin typeface="Arial" panose="020B0604020202020204" pitchFamily="34" charset="0"/>
              </a:defRPr>
            </a:lvl2pPr>
            <a:lvl3pPr marL="1143000" indent="-228600">
              <a:spcBef>
                <a:spcPct val="20000"/>
              </a:spcBef>
              <a:buClr>
                <a:schemeClr val="tx1"/>
              </a:buClr>
              <a:buSzPct val="63000"/>
              <a:buFont typeface="Symbol" panose="05050102010706020507" pitchFamily="18" charset="2"/>
              <a:buChar char="&gt;"/>
              <a:defRPr>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SzTx/>
              <a:buFontTx/>
              <a:buNone/>
            </a:pPr>
            <a:r>
              <a:rPr lang="en-US" altLang="en-US" sz="3733" dirty="0"/>
              <a:t>Mean = Average</a:t>
            </a:r>
          </a:p>
        </p:txBody>
      </p:sp>
      <p:sp>
        <p:nvSpPr>
          <p:cNvPr id="179203" name="Rectangle 4">
            <a:extLst>
              <a:ext uri="{FF2B5EF4-FFF2-40B4-BE49-F238E27FC236}">
                <a16:creationId xmlns:a16="http://schemas.microsoft.com/office/drawing/2014/main" id="{A533F15C-1CC9-486F-8260-CF9FCD1D5E4B}"/>
              </a:ext>
            </a:extLst>
          </p:cNvPr>
          <p:cNvSpPr>
            <a:spLocks noChangeArrowheads="1"/>
          </p:cNvSpPr>
          <p:nvPr/>
        </p:nvSpPr>
        <p:spPr bwMode="auto">
          <a:xfrm>
            <a:off x="3803651" y="2635251"/>
            <a:ext cx="7584066" cy="38130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0651" tIns="59267" rIns="120651" bIns="59267">
            <a:spAutoFit/>
          </a:bodyPr>
          <a:lstStyle>
            <a:lvl1pPr>
              <a:spcBef>
                <a:spcPct val="20000"/>
              </a:spcBef>
              <a:buClr>
                <a:schemeClr val="tx1"/>
              </a:buClr>
              <a:buSzPct val="50000"/>
              <a:buFont typeface="Monotype Sorts" pitchFamily="2" charset="2"/>
              <a:buChar char="l"/>
              <a:defRPr>
                <a:solidFill>
                  <a:schemeClr val="tx1"/>
                </a:solidFill>
                <a:latin typeface="Arial" panose="020B0604020202020204" pitchFamily="34" charset="0"/>
              </a:defRPr>
            </a:lvl1pPr>
            <a:lvl2pPr marL="742950" indent="-285750">
              <a:spcBef>
                <a:spcPct val="20000"/>
              </a:spcBef>
              <a:buClr>
                <a:schemeClr val="tx1"/>
              </a:buClr>
              <a:buSzPct val="75000"/>
              <a:buFont typeface="Symbol" panose="05050102010706020507" pitchFamily="18" charset="2"/>
              <a:buChar char="-"/>
              <a:defRPr>
                <a:solidFill>
                  <a:schemeClr val="tx1"/>
                </a:solidFill>
                <a:latin typeface="Arial" panose="020B0604020202020204" pitchFamily="34" charset="0"/>
              </a:defRPr>
            </a:lvl2pPr>
            <a:lvl3pPr marL="1143000" indent="-228600">
              <a:spcBef>
                <a:spcPct val="20000"/>
              </a:spcBef>
              <a:buClr>
                <a:schemeClr val="tx1"/>
              </a:buClr>
              <a:buSzPct val="63000"/>
              <a:buFont typeface="Symbol" panose="05050102010706020507" pitchFamily="18" charset="2"/>
              <a:buChar char="&gt;"/>
              <a:defRPr>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SzTx/>
              <a:buFontTx/>
              <a:buNone/>
            </a:pPr>
            <a:r>
              <a:rPr lang="en-US" altLang="en-US" sz="2400" dirty="0"/>
              <a:t>Examples:</a:t>
            </a:r>
          </a:p>
          <a:p>
            <a:pPr>
              <a:spcBef>
                <a:spcPct val="0"/>
              </a:spcBef>
              <a:buClrTx/>
              <a:buSzTx/>
              <a:buFontTx/>
              <a:buNone/>
            </a:pPr>
            <a:r>
              <a:rPr lang="en-US" altLang="en-US" sz="2400" dirty="0"/>
              <a:t>Coating weights:   8.47, 8.67, 9.34, 7.99</a:t>
            </a:r>
          </a:p>
          <a:p>
            <a:pPr>
              <a:spcBef>
                <a:spcPct val="0"/>
              </a:spcBef>
              <a:buClrTx/>
              <a:buSzTx/>
              <a:buFontTx/>
              <a:buNone/>
            </a:pPr>
            <a:endParaRPr lang="en-US" altLang="en-US" sz="2400" dirty="0"/>
          </a:p>
          <a:p>
            <a:pPr>
              <a:spcBef>
                <a:spcPct val="0"/>
              </a:spcBef>
              <a:buClrTx/>
              <a:buSzTx/>
              <a:buFontTx/>
              <a:buNone/>
            </a:pPr>
            <a:r>
              <a:rPr lang="en-US" altLang="en-US" sz="2400" dirty="0"/>
              <a:t>Coating AVERAGE = </a:t>
            </a:r>
            <a:r>
              <a:rPr lang="en-US" altLang="en-US" sz="2400" u="sng" dirty="0"/>
              <a:t>8.47 +8.67 + 9.34 + 7.99</a:t>
            </a:r>
            <a:r>
              <a:rPr lang="en-US" altLang="en-US" sz="2400" dirty="0"/>
              <a:t>  = 8.62</a:t>
            </a:r>
          </a:p>
          <a:p>
            <a:pPr>
              <a:spcBef>
                <a:spcPct val="0"/>
              </a:spcBef>
              <a:buClrTx/>
              <a:buSzTx/>
              <a:buFontTx/>
              <a:buNone/>
            </a:pPr>
            <a:r>
              <a:rPr lang="en-US" altLang="en-US" sz="2400" dirty="0"/>
              <a:t>				4</a:t>
            </a:r>
          </a:p>
          <a:p>
            <a:pPr>
              <a:spcBef>
                <a:spcPct val="0"/>
              </a:spcBef>
              <a:buClrTx/>
              <a:buSzTx/>
              <a:buFontTx/>
              <a:buNone/>
            </a:pPr>
            <a:r>
              <a:rPr lang="en-US" altLang="en-US" sz="2400" dirty="0"/>
              <a:t>Batting Performance:   0, 0, 1, 0, 1  (0= no hit, 1=hit)</a:t>
            </a:r>
          </a:p>
          <a:p>
            <a:pPr>
              <a:spcBef>
                <a:spcPct val="0"/>
              </a:spcBef>
              <a:buClrTx/>
              <a:buSzTx/>
              <a:buFontTx/>
              <a:buNone/>
            </a:pPr>
            <a:endParaRPr lang="en-US" altLang="en-US" sz="2400" dirty="0"/>
          </a:p>
          <a:p>
            <a:pPr>
              <a:spcBef>
                <a:spcPct val="0"/>
              </a:spcBef>
              <a:buClrTx/>
              <a:buSzTx/>
              <a:buFontTx/>
              <a:buNone/>
            </a:pPr>
            <a:r>
              <a:rPr lang="en-US" altLang="en-US" sz="2400" dirty="0"/>
              <a:t>BATTING AVERAGE = </a:t>
            </a:r>
            <a:r>
              <a:rPr lang="en-US" altLang="en-US" sz="2400" u="sng" dirty="0"/>
              <a:t>0+ 0 +1 +0 + 1</a:t>
            </a:r>
            <a:r>
              <a:rPr lang="en-US" altLang="en-US" sz="2400" dirty="0"/>
              <a:t>   = 0.400</a:t>
            </a:r>
          </a:p>
          <a:p>
            <a:pPr>
              <a:spcBef>
                <a:spcPct val="0"/>
              </a:spcBef>
              <a:buClrTx/>
              <a:buSzTx/>
              <a:buFontTx/>
              <a:buNone/>
            </a:pPr>
            <a:r>
              <a:rPr lang="en-US" altLang="en-US" sz="2400" dirty="0"/>
              <a:t>				5</a:t>
            </a:r>
          </a:p>
          <a:p>
            <a:pPr>
              <a:spcBef>
                <a:spcPct val="0"/>
              </a:spcBef>
              <a:buClrTx/>
              <a:buSzTx/>
              <a:buFontTx/>
              <a:buNone/>
            </a:pPr>
            <a:endParaRPr lang="en-US" altLang="en-US" sz="2400" dirty="0"/>
          </a:p>
        </p:txBody>
      </p:sp>
      <p:sp>
        <p:nvSpPr>
          <p:cNvPr id="179204" name="Rectangle 5">
            <a:extLst>
              <a:ext uri="{FF2B5EF4-FFF2-40B4-BE49-F238E27FC236}">
                <a16:creationId xmlns:a16="http://schemas.microsoft.com/office/drawing/2014/main" id="{D7F94C38-118A-4F26-9F3F-C12D4334342E}"/>
              </a:ext>
            </a:extLst>
          </p:cNvPr>
          <p:cNvSpPr>
            <a:spLocks noChangeArrowheads="1"/>
          </p:cNvSpPr>
          <p:nvPr/>
        </p:nvSpPr>
        <p:spPr bwMode="auto">
          <a:xfrm>
            <a:off x="1039285" y="1371600"/>
            <a:ext cx="3289364" cy="4890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0651" tIns="59267" rIns="120651" bIns="59267">
            <a:spAutoFit/>
          </a:bodyPr>
          <a:lstStyle>
            <a:lvl1pPr>
              <a:spcBef>
                <a:spcPct val="20000"/>
              </a:spcBef>
              <a:buClr>
                <a:schemeClr val="tx1"/>
              </a:buClr>
              <a:buSzPct val="50000"/>
              <a:buFont typeface="Monotype Sorts" pitchFamily="2" charset="2"/>
              <a:buChar char="l"/>
              <a:defRPr>
                <a:solidFill>
                  <a:schemeClr val="tx1"/>
                </a:solidFill>
                <a:latin typeface="Arial" panose="020B0604020202020204" pitchFamily="34" charset="0"/>
              </a:defRPr>
            </a:lvl1pPr>
            <a:lvl2pPr marL="742950" indent="-285750">
              <a:spcBef>
                <a:spcPct val="20000"/>
              </a:spcBef>
              <a:buClr>
                <a:schemeClr val="tx1"/>
              </a:buClr>
              <a:buSzPct val="75000"/>
              <a:buFont typeface="Symbol" panose="05050102010706020507" pitchFamily="18" charset="2"/>
              <a:buChar char="-"/>
              <a:defRPr>
                <a:solidFill>
                  <a:schemeClr val="tx1"/>
                </a:solidFill>
                <a:latin typeface="Arial" panose="020B0604020202020204" pitchFamily="34" charset="0"/>
              </a:defRPr>
            </a:lvl2pPr>
            <a:lvl3pPr marL="1143000" indent="-228600">
              <a:spcBef>
                <a:spcPct val="20000"/>
              </a:spcBef>
              <a:buClr>
                <a:schemeClr val="tx1"/>
              </a:buClr>
              <a:buSzPct val="63000"/>
              <a:buFont typeface="Symbol" panose="05050102010706020507" pitchFamily="18" charset="2"/>
              <a:buChar char="&gt;"/>
              <a:defRPr>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SzTx/>
              <a:buFontTx/>
              <a:buNone/>
            </a:pPr>
            <a:r>
              <a:rPr lang="en-US" altLang="en-US" sz="2400" dirty="0"/>
              <a:t>For a discrete function</a:t>
            </a:r>
          </a:p>
        </p:txBody>
      </p:sp>
      <p:grpSp>
        <p:nvGrpSpPr>
          <p:cNvPr id="179205" name="Group 10">
            <a:extLst>
              <a:ext uri="{FF2B5EF4-FFF2-40B4-BE49-F238E27FC236}">
                <a16:creationId xmlns:a16="http://schemas.microsoft.com/office/drawing/2014/main" id="{42EF68AA-F749-4480-B101-A8AA24270D98}"/>
              </a:ext>
            </a:extLst>
          </p:cNvPr>
          <p:cNvGrpSpPr>
            <a:grpSpLocks/>
          </p:cNvGrpSpPr>
          <p:nvPr/>
        </p:nvGrpSpPr>
        <p:grpSpPr bwMode="auto">
          <a:xfrm>
            <a:off x="3407833" y="1604432"/>
            <a:ext cx="6705600" cy="1042988"/>
            <a:chOff x="1499" y="1066"/>
            <a:chExt cx="3168" cy="657"/>
          </a:xfrm>
        </p:grpSpPr>
        <p:sp>
          <p:nvSpPr>
            <p:cNvPr id="179210" name="Rectangle 6">
              <a:extLst>
                <a:ext uri="{FF2B5EF4-FFF2-40B4-BE49-F238E27FC236}">
                  <a16:creationId xmlns:a16="http://schemas.microsoft.com/office/drawing/2014/main" id="{D854B13C-3CBC-4141-9791-224F1043D82E}"/>
                </a:ext>
              </a:extLst>
            </p:cNvPr>
            <p:cNvSpPr>
              <a:spLocks noChangeArrowheads="1"/>
            </p:cNvSpPr>
            <p:nvPr/>
          </p:nvSpPr>
          <p:spPr bwMode="auto">
            <a:xfrm>
              <a:off x="1499" y="1156"/>
              <a:ext cx="1030" cy="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0651" tIns="59267" rIns="120651" bIns="59267">
              <a:spAutoFit/>
            </a:bodyPr>
            <a:lstStyle>
              <a:lvl1pPr>
                <a:spcBef>
                  <a:spcPct val="20000"/>
                </a:spcBef>
                <a:buClr>
                  <a:schemeClr val="tx1"/>
                </a:buClr>
                <a:buSzPct val="50000"/>
                <a:buFont typeface="Monotype Sorts" pitchFamily="2" charset="2"/>
                <a:buChar char="l"/>
                <a:defRPr>
                  <a:solidFill>
                    <a:schemeClr val="tx1"/>
                  </a:solidFill>
                  <a:latin typeface="Arial" panose="020B0604020202020204" pitchFamily="34" charset="0"/>
                </a:defRPr>
              </a:lvl1pPr>
              <a:lvl2pPr marL="742950" indent="-285750">
                <a:spcBef>
                  <a:spcPct val="20000"/>
                </a:spcBef>
                <a:buClr>
                  <a:schemeClr val="tx1"/>
                </a:buClr>
                <a:buSzPct val="75000"/>
                <a:buFont typeface="Symbol" panose="05050102010706020507" pitchFamily="18" charset="2"/>
                <a:buChar char="-"/>
                <a:defRPr>
                  <a:solidFill>
                    <a:schemeClr val="tx1"/>
                  </a:solidFill>
                  <a:latin typeface="Arial" panose="020B0604020202020204" pitchFamily="34" charset="0"/>
                </a:defRPr>
              </a:lvl2pPr>
              <a:lvl3pPr marL="1143000" indent="-228600">
                <a:spcBef>
                  <a:spcPct val="20000"/>
                </a:spcBef>
                <a:buClr>
                  <a:schemeClr val="tx1"/>
                </a:buClr>
                <a:buSzPct val="63000"/>
                <a:buFont typeface="Symbol" panose="05050102010706020507" pitchFamily="18" charset="2"/>
                <a:buChar char="&gt;"/>
                <a:defRPr>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SzTx/>
                <a:buFontTx/>
                <a:buNone/>
              </a:pPr>
              <a:r>
                <a:rPr lang="en-US" altLang="en-US" sz="3200" dirty="0">
                  <a:latin typeface="Symbol" panose="05050102010706020507" pitchFamily="18" charset="2"/>
                </a:rPr>
                <a:t>m </a:t>
              </a:r>
              <a:r>
                <a:rPr lang="en-US" altLang="en-US" sz="3200" dirty="0"/>
                <a:t>= </a:t>
              </a:r>
              <a:r>
                <a:rPr lang="en-US" altLang="en-US" sz="3200" dirty="0">
                  <a:latin typeface="Symbol" panose="05050102010706020507" pitchFamily="18" charset="2"/>
                </a:rPr>
                <a:t>S   </a:t>
              </a:r>
              <a:r>
                <a:rPr lang="en-US" altLang="en-US" sz="3200" dirty="0"/>
                <a:t>x</a:t>
              </a:r>
              <a:r>
                <a:rPr lang="en-US" altLang="en-US" sz="3200" baseline="-25000" dirty="0"/>
                <a:t>i</a:t>
              </a:r>
              <a:r>
                <a:rPr lang="en-US" altLang="en-US" sz="3200" dirty="0"/>
                <a:t> /</a:t>
              </a:r>
              <a:r>
                <a:rPr lang="en-US" altLang="en-US" sz="2133" dirty="0"/>
                <a:t>N</a:t>
              </a:r>
            </a:p>
          </p:txBody>
        </p:sp>
        <p:sp>
          <p:nvSpPr>
            <p:cNvPr id="179211" name="Rectangle 7">
              <a:extLst>
                <a:ext uri="{FF2B5EF4-FFF2-40B4-BE49-F238E27FC236}">
                  <a16:creationId xmlns:a16="http://schemas.microsoft.com/office/drawing/2014/main" id="{6E8C209D-DED7-4581-BC5C-174EB582768D}"/>
                </a:ext>
              </a:extLst>
            </p:cNvPr>
            <p:cNvSpPr>
              <a:spLocks noChangeArrowheads="1"/>
            </p:cNvSpPr>
            <p:nvPr/>
          </p:nvSpPr>
          <p:spPr bwMode="auto">
            <a:xfrm>
              <a:off x="1820" y="1419"/>
              <a:ext cx="247"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0651" tIns="59267" rIns="120651" bIns="59267">
              <a:spAutoFit/>
            </a:bodyPr>
            <a:lstStyle>
              <a:lvl1pPr>
                <a:spcBef>
                  <a:spcPct val="20000"/>
                </a:spcBef>
                <a:buClr>
                  <a:schemeClr val="tx1"/>
                </a:buClr>
                <a:buSzPct val="50000"/>
                <a:buFont typeface="Monotype Sorts" pitchFamily="2" charset="2"/>
                <a:buChar char="l"/>
                <a:defRPr>
                  <a:solidFill>
                    <a:schemeClr val="tx1"/>
                  </a:solidFill>
                  <a:latin typeface="Arial" panose="020B0604020202020204" pitchFamily="34" charset="0"/>
                </a:defRPr>
              </a:lvl1pPr>
              <a:lvl2pPr marL="742950" indent="-285750">
                <a:spcBef>
                  <a:spcPct val="20000"/>
                </a:spcBef>
                <a:buClr>
                  <a:schemeClr val="tx1"/>
                </a:buClr>
                <a:buSzPct val="75000"/>
                <a:buFont typeface="Symbol" panose="05050102010706020507" pitchFamily="18" charset="2"/>
                <a:buChar char="-"/>
                <a:defRPr>
                  <a:solidFill>
                    <a:schemeClr val="tx1"/>
                  </a:solidFill>
                  <a:latin typeface="Arial" panose="020B0604020202020204" pitchFamily="34" charset="0"/>
                </a:defRPr>
              </a:lvl2pPr>
              <a:lvl3pPr marL="1143000" indent="-228600">
                <a:spcBef>
                  <a:spcPct val="20000"/>
                </a:spcBef>
                <a:buClr>
                  <a:schemeClr val="tx1"/>
                </a:buClr>
                <a:buSzPct val="63000"/>
                <a:buFont typeface="Symbol" panose="05050102010706020507" pitchFamily="18" charset="2"/>
                <a:buChar char="&gt;"/>
                <a:defRPr>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SzTx/>
                <a:buFontTx/>
                <a:buNone/>
              </a:pPr>
              <a:r>
                <a:rPr lang="en-US" altLang="en-US" sz="1600" dirty="0"/>
                <a:t>i=1</a:t>
              </a:r>
            </a:p>
          </p:txBody>
        </p:sp>
        <p:sp>
          <p:nvSpPr>
            <p:cNvPr id="179212" name="Rectangle 8">
              <a:extLst>
                <a:ext uri="{FF2B5EF4-FFF2-40B4-BE49-F238E27FC236}">
                  <a16:creationId xmlns:a16="http://schemas.microsoft.com/office/drawing/2014/main" id="{5987139C-1489-47D1-A4EB-1E6175CD87F1}"/>
                </a:ext>
              </a:extLst>
            </p:cNvPr>
            <p:cNvSpPr>
              <a:spLocks noChangeArrowheads="1"/>
            </p:cNvSpPr>
            <p:nvPr/>
          </p:nvSpPr>
          <p:spPr bwMode="auto">
            <a:xfrm>
              <a:off x="1824" y="1066"/>
              <a:ext cx="185"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0651" tIns="59267" rIns="120651" bIns="59267">
              <a:spAutoFit/>
            </a:bodyPr>
            <a:lstStyle>
              <a:lvl1pPr>
                <a:spcBef>
                  <a:spcPct val="20000"/>
                </a:spcBef>
                <a:buClr>
                  <a:schemeClr val="tx1"/>
                </a:buClr>
                <a:buSzPct val="50000"/>
                <a:buFont typeface="Monotype Sorts" pitchFamily="2" charset="2"/>
                <a:buChar char="l"/>
                <a:defRPr>
                  <a:solidFill>
                    <a:schemeClr val="tx1"/>
                  </a:solidFill>
                  <a:latin typeface="Arial" panose="020B0604020202020204" pitchFamily="34" charset="0"/>
                </a:defRPr>
              </a:lvl1pPr>
              <a:lvl2pPr marL="742950" indent="-285750">
                <a:spcBef>
                  <a:spcPct val="20000"/>
                </a:spcBef>
                <a:buClr>
                  <a:schemeClr val="tx1"/>
                </a:buClr>
                <a:buSzPct val="75000"/>
                <a:buFont typeface="Symbol" panose="05050102010706020507" pitchFamily="18" charset="2"/>
                <a:buChar char="-"/>
                <a:defRPr>
                  <a:solidFill>
                    <a:schemeClr val="tx1"/>
                  </a:solidFill>
                  <a:latin typeface="Arial" panose="020B0604020202020204" pitchFamily="34" charset="0"/>
                </a:defRPr>
              </a:lvl2pPr>
              <a:lvl3pPr marL="1143000" indent="-228600">
                <a:spcBef>
                  <a:spcPct val="20000"/>
                </a:spcBef>
                <a:buClr>
                  <a:schemeClr val="tx1"/>
                </a:buClr>
                <a:buSzPct val="63000"/>
                <a:buFont typeface="Symbol" panose="05050102010706020507" pitchFamily="18" charset="2"/>
                <a:buChar char="&gt;"/>
                <a:defRPr>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SzTx/>
                <a:buFontTx/>
                <a:buNone/>
              </a:pPr>
              <a:r>
                <a:rPr lang="en-US" altLang="en-US" sz="1600" dirty="0"/>
                <a:t>N</a:t>
              </a:r>
            </a:p>
          </p:txBody>
        </p:sp>
        <p:sp>
          <p:nvSpPr>
            <p:cNvPr id="179213" name="Rectangle 9">
              <a:extLst>
                <a:ext uri="{FF2B5EF4-FFF2-40B4-BE49-F238E27FC236}">
                  <a16:creationId xmlns:a16="http://schemas.microsoft.com/office/drawing/2014/main" id="{8F724431-AA5A-4229-A3C3-9D4544582DAC}"/>
                </a:ext>
              </a:extLst>
            </p:cNvPr>
            <p:cNvSpPr>
              <a:spLocks noChangeArrowheads="1"/>
            </p:cNvSpPr>
            <p:nvPr/>
          </p:nvSpPr>
          <p:spPr bwMode="auto">
            <a:xfrm>
              <a:off x="2552" y="1182"/>
              <a:ext cx="2115" cy="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0651" tIns="59267" rIns="120651" bIns="59267">
              <a:spAutoFit/>
            </a:bodyPr>
            <a:lstStyle>
              <a:lvl1pPr>
                <a:spcBef>
                  <a:spcPct val="20000"/>
                </a:spcBef>
                <a:buClr>
                  <a:schemeClr val="tx1"/>
                </a:buClr>
                <a:buSzPct val="50000"/>
                <a:buFont typeface="Monotype Sorts" pitchFamily="2" charset="2"/>
                <a:buChar char="l"/>
                <a:defRPr>
                  <a:solidFill>
                    <a:schemeClr val="tx1"/>
                  </a:solidFill>
                  <a:latin typeface="Arial" panose="020B0604020202020204" pitchFamily="34" charset="0"/>
                </a:defRPr>
              </a:lvl1pPr>
              <a:lvl2pPr marL="742950" indent="-285750">
                <a:spcBef>
                  <a:spcPct val="20000"/>
                </a:spcBef>
                <a:buClr>
                  <a:schemeClr val="tx1"/>
                </a:buClr>
                <a:buSzPct val="75000"/>
                <a:buFont typeface="Symbol" panose="05050102010706020507" pitchFamily="18" charset="2"/>
                <a:buChar char="-"/>
                <a:defRPr>
                  <a:solidFill>
                    <a:schemeClr val="tx1"/>
                  </a:solidFill>
                  <a:latin typeface="Arial" panose="020B0604020202020204" pitchFamily="34" charset="0"/>
                </a:defRPr>
              </a:lvl2pPr>
              <a:lvl3pPr marL="1143000" indent="-228600">
                <a:spcBef>
                  <a:spcPct val="20000"/>
                </a:spcBef>
                <a:buClr>
                  <a:schemeClr val="tx1"/>
                </a:buClr>
                <a:buSzPct val="63000"/>
                <a:buFont typeface="Symbol" panose="05050102010706020507" pitchFamily="18" charset="2"/>
                <a:buChar char="&gt;"/>
                <a:defRPr>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SzTx/>
                <a:buFontTx/>
                <a:buNone/>
              </a:pPr>
              <a:r>
                <a:rPr lang="en-US" altLang="en-US" sz="2400" dirty="0"/>
                <a:t>      = </a:t>
              </a:r>
              <a:r>
                <a:rPr lang="en-US" altLang="en-US" sz="2400" u="sng" dirty="0"/>
                <a:t>X</a:t>
              </a:r>
              <a:r>
                <a:rPr lang="en-US" altLang="en-US" sz="2400" u="sng" baseline="-25000" dirty="0"/>
                <a:t>1</a:t>
              </a:r>
              <a:r>
                <a:rPr lang="en-US" altLang="en-US" sz="2400" u="sng" dirty="0"/>
                <a:t> + X</a:t>
              </a:r>
              <a:r>
                <a:rPr lang="en-US" altLang="en-US" sz="2400" u="sng" baseline="-25000" dirty="0"/>
                <a:t>2</a:t>
              </a:r>
              <a:r>
                <a:rPr lang="en-US" altLang="en-US" sz="2400" u="sng" dirty="0"/>
                <a:t> +....X</a:t>
              </a:r>
              <a:r>
                <a:rPr lang="en-US" altLang="en-US" sz="2400" u="sng" baseline="-25000" dirty="0"/>
                <a:t>N</a:t>
              </a:r>
              <a:endParaRPr lang="en-US" altLang="en-US" sz="2400" baseline="30000" dirty="0"/>
            </a:p>
            <a:p>
              <a:pPr>
                <a:spcBef>
                  <a:spcPct val="0"/>
                </a:spcBef>
                <a:buClrTx/>
                <a:buSzTx/>
                <a:buFontTx/>
                <a:buNone/>
              </a:pPr>
              <a:r>
                <a:rPr lang="en-US" altLang="en-US" sz="2400" baseline="30000" dirty="0"/>
                <a:t>	                </a:t>
              </a:r>
              <a:r>
                <a:rPr lang="en-US" altLang="en-US" sz="2400" dirty="0"/>
                <a:t>N</a:t>
              </a:r>
            </a:p>
          </p:txBody>
        </p:sp>
      </p:grpSp>
      <p:sp>
        <p:nvSpPr>
          <p:cNvPr id="179206" name="Rectangle 11">
            <a:extLst>
              <a:ext uri="{FF2B5EF4-FFF2-40B4-BE49-F238E27FC236}">
                <a16:creationId xmlns:a16="http://schemas.microsoft.com/office/drawing/2014/main" id="{471CD40B-DC92-471A-9D78-B56320314D92}"/>
              </a:ext>
            </a:extLst>
          </p:cNvPr>
          <p:cNvSpPr>
            <a:spLocks noChangeArrowheads="1"/>
          </p:cNvSpPr>
          <p:nvPr/>
        </p:nvSpPr>
        <p:spPr bwMode="auto">
          <a:xfrm>
            <a:off x="8222926" y="1123952"/>
            <a:ext cx="3965167" cy="452198"/>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wrap="none" lIns="122767" tIns="61384" rIns="122767" bIns="61384">
            <a:spAutoFit/>
          </a:bodyPr>
          <a:lstStyle>
            <a:lvl1pPr>
              <a:spcBef>
                <a:spcPct val="20000"/>
              </a:spcBef>
              <a:buClr>
                <a:schemeClr val="tx1"/>
              </a:buClr>
              <a:buSzPct val="50000"/>
              <a:buFont typeface="Monotype Sorts" pitchFamily="2" charset="2"/>
              <a:buChar char="l"/>
              <a:defRPr>
                <a:solidFill>
                  <a:schemeClr val="tx1"/>
                </a:solidFill>
                <a:latin typeface="Arial" panose="020B0604020202020204" pitchFamily="34" charset="0"/>
              </a:defRPr>
            </a:lvl1pPr>
            <a:lvl2pPr marL="742950" indent="-285750">
              <a:spcBef>
                <a:spcPct val="20000"/>
              </a:spcBef>
              <a:buClr>
                <a:schemeClr val="tx1"/>
              </a:buClr>
              <a:buSzPct val="75000"/>
              <a:buFont typeface="Symbol" panose="05050102010706020507" pitchFamily="18" charset="2"/>
              <a:buChar char="-"/>
              <a:defRPr>
                <a:solidFill>
                  <a:schemeClr val="tx1"/>
                </a:solidFill>
                <a:latin typeface="Arial" panose="020B0604020202020204" pitchFamily="34" charset="0"/>
              </a:defRPr>
            </a:lvl2pPr>
            <a:lvl3pPr marL="1143000" indent="-228600">
              <a:spcBef>
                <a:spcPct val="20000"/>
              </a:spcBef>
              <a:buClr>
                <a:schemeClr val="tx1"/>
              </a:buClr>
              <a:buSzPct val="63000"/>
              <a:buFont typeface="Symbol" panose="05050102010706020507" pitchFamily="18" charset="2"/>
              <a:buChar char="&gt;"/>
              <a:defRPr>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SzTx/>
              <a:buFontTx/>
              <a:buNone/>
            </a:pPr>
            <a:r>
              <a:rPr lang="en-US" altLang="en-US" sz="2133" dirty="0">
                <a:latin typeface="Symbol" panose="05050102010706020507" pitchFamily="18" charset="2"/>
              </a:rPr>
              <a:t>S</a:t>
            </a:r>
            <a:r>
              <a:rPr lang="en-US" altLang="en-US" sz="2133" dirty="0"/>
              <a:t> y means, “Add up all the Y's”</a:t>
            </a:r>
          </a:p>
        </p:txBody>
      </p:sp>
      <p:sp>
        <p:nvSpPr>
          <p:cNvPr id="179207" name="Text Box 13">
            <a:extLst>
              <a:ext uri="{FF2B5EF4-FFF2-40B4-BE49-F238E27FC236}">
                <a16:creationId xmlns:a16="http://schemas.microsoft.com/office/drawing/2014/main" id="{357A1932-029E-4280-A37A-67BB8BC41578}"/>
              </a:ext>
            </a:extLst>
          </p:cNvPr>
          <p:cNvSpPr txBox="1">
            <a:spLocks noChangeArrowheads="1"/>
          </p:cNvSpPr>
          <p:nvPr/>
        </p:nvSpPr>
        <p:spPr bwMode="auto">
          <a:xfrm>
            <a:off x="3215218" y="1752601"/>
            <a:ext cx="32893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spcBef>
                <a:spcPct val="20000"/>
              </a:spcBef>
              <a:buClr>
                <a:schemeClr val="tx1"/>
              </a:buClr>
              <a:buSzPct val="50000"/>
              <a:buFont typeface="Monotype Sorts" pitchFamily="2" charset="2"/>
              <a:buChar char="l"/>
              <a:defRPr>
                <a:solidFill>
                  <a:schemeClr val="tx1"/>
                </a:solidFill>
                <a:latin typeface="Arial" panose="020B0604020202020204" pitchFamily="34" charset="0"/>
              </a:defRPr>
            </a:lvl1pPr>
            <a:lvl2pPr marL="742950" indent="-285750">
              <a:spcBef>
                <a:spcPct val="20000"/>
              </a:spcBef>
              <a:buClr>
                <a:schemeClr val="tx1"/>
              </a:buClr>
              <a:buSzPct val="75000"/>
              <a:buFont typeface="Symbol" panose="05050102010706020507" pitchFamily="18" charset="2"/>
              <a:buChar char="-"/>
              <a:defRPr>
                <a:solidFill>
                  <a:schemeClr val="tx1"/>
                </a:solidFill>
                <a:latin typeface="Arial" panose="020B0604020202020204" pitchFamily="34" charset="0"/>
              </a:defRPr>
            </a:lvl2pPr>
            <a:lvl3pPr marL="1143000" indent="-228600">
              <a:spcBef>
                <a:spcPct val="20000"/>
              </a:spcBef>
              <a:buClr>
                <a:schemeClr val="tx1"/>
              </a:buClr>
              <a:buSzPct val="63000"/>
              <a:buFont typeface="Symbol" panose="05050102010706020507" pitchFamily="18" charset="2"/>
              <a:buChar char="&gt;"/>
              <a:defRPr>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SzTx/>
              <a:buFontTx/>
              <a:buNone/>
            </a:pPr>
            <a:r>
              <a:rPr lang="en-US" altLang="en-US" sz="2400" dirty="0"/>
              <a:t>^</a:t>
            </a:r>
            <a:endParaRPr lang="en-US" altLang="en-US" sz="5333" dirty="0"/>
          </a:p>
        </p:txBody>
      </p:sp>
      <p:sp>
        <p:nvSpPr>
          <p:cNvPr id="179208" name="Text Box 14">
            <a:extLst>
              <a:ext uri="{FF2B5EF4-FFF2-40B4-BE49-F238E27FC236}">
                <a16:creationId xmlns:a16="http://schemas.microsoft.com/office/drawing/2014/main" id="{1C05DFFC-324E-4AC6-A9CF-11C646B44ACE}"/>
              </a:ext>
            </a:extLst>
          </p:cNvPr>
          <p:cNvSpPr txBox="1">
            <a:spLocks noChangeArrowheads="1"/>
          </p:cNvSpPr>
          <p:nvPr/>
        </p:nvSpPr>
        <p:spPr bwMode="auto">
          <a:xfrm>
            <a:off x="2726267" y="1905001"/>
            <a:ext cx="569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spcBef>
                <a:spcPct val="20000"/>
              </a:spcBef>
              <a:buClr>
                <a:schemeClr val="tx1"/>
              </a:buClr>
              <a:buSzPct val="50000"/>
              <a:buFont typeface="Monotype Sorts" pitchFamily="2" charset="2"/>
              <a:buChar char="l"/>
              <a:defRPr>
                <a:solidFill>
                  <a:schemeClr val="tx1"/>
                </a:solidFill>
                <a:latin typeface="Arial" panose="020B0604020202020204" pitchFamily="34" charset="0"/>
              </a:defRPr>
            </a:lvl1pPr>
            <a:lvl2pPr marL="742950" indent="-285750">
              <a:spcBef>
                <a:spcPct val="20000"/>
              </a:spcBef>
              <a:buClr>
                <a:schemeClr val="tx1"/>
              </a:buClr>
              <a:buSzPct val="75000"/>
              <a:buFont typeface="Symbol" panose="05050102010706020507" pitchFamily="18" charset="2"/>
              <a:buChar char="-"/>
              <a:defRPr>
                <a:solidFill>
                  <a:schemeClr val="tx1"/>
                </a:solidFill>
                <a:latin typeface="Arial" panose="020B0604020202020204" pitchFamily="34" charset="0"/>
              </a:defRPr>
            </a:lvl2pPr>
            <a:lvl3pPr marL="1143000" indent="-228600">
              <a:spcBef>
                <a:spcPct val="20000"/>
              </a:spcBef>
              <a:buClr>
                <a:schemeClr val="tx1"/>
              </a:buClr>
              <a:buSzPct val="63000"/>
              <a:buFont typeface="Symbol" panose="05050102010706020507" pitchFamily="18" charset="2"/>
              <a:buChar char="&gt;"/>
              <a:defRPr>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SzTx/>
              <a:buFontTx/>
              <a:buNone/>
            </a:pPr>
            <a:r>
              <a:rPr lang="en-US" altLang="en-US" sz="2400" dirty="0"/>
              <a:t>X=</a:t>
            </a:r>
          </a:p>
        </p:txBody>
      </p:sp>
      <p:sp>
        <p:nvSpPr>
          <p:cNvPr id="179209" name="Text Box 15">
            <a:extLst>
              <a:ext uri="{FF2B5EF4-FFF2-40B4-BE49-F238E27FC236}">
                <a16:creationId xmlns:a16="http://schemas.microsoft.com/office/drawing/2014/main" id="{9F9631C1-8AC6-4911-83BF-12E87B3B6093}"/>
              </a:ext>
            </a:extLst>
          </p:cNvPr>
          <p:cNvSpPr txBox="1">
            <a:spLocks noChangeArrowheads="1"/>
          </p:cNvSpPr>
          <p:nvPr/>
        </p:nvSpPr>
        <p:spPr bwMode="auto">
          <a:xfrm>
            <a:off x="2734734" y="1615018"/>
            <a:ext cx="3561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spcBef>
                <a:spcPct val="20000"/>
              </a:spcBef>
              <a:buClr>
                <a:schemeClr val="tx1"/>
              </a:buClr>
              <a:buSzPct val="50000"/>
              <a:buFont typeface="Monotype Sorts" pitchFamily="2" charset="2"/>
              <a:buChar char="l"/>
              <a:defRPr>
                <a:solidFill>
                  <a:schemeClr val="tx1"/>
                </a:solidFill>
                <a:latin typeface="Arial" panose="020B0604020202020204" pitchFamily="34" charset="0"/>
              </a:defRPr>
            </a:lvl1pPr>
            <a:lvl2pPr marL="742950" indent="-285750">
              <a:spcBef>
                <a:spcPct val="20000"/>
              </a:spcBef>
              <a:buClr>
                <a:schemeClr val="tx1"/>
              </a:buClr>
              <a:buSzPct val="75000"/>
              <a:buFont typeface="Symbol" panose="05050102010706020507" pitchFamily="18" charset="2"/>
              <a:buChar char="-"/>
              <a:defRPr>
                <a:solidFill>
                  <a:schemeClr val="tx1"/>
                </a:solidFill>
                <a:latin typeface="Arial" panose="020B0604020202020204" pitchFamily="34" charset="0"/>
              </a:defRPr>
            </a:lvl2pPr>
            <a:lvl3pPr marL="1143000" indent="-228600">
              <a:spcBef>
                <a:spcPct val="20000"/>
              </a:spcBef>
              <a:buClr>
                <a:schemeClr val="tx1"/>
              </a:buClr>
              <a:buSzPct val="63000"/>
              <a:buFont typeface="Symbol" panose="05050102010706020507" pitchFamily="18" charset="2"/>
              <a:buChar char="&gt;"/>
              <a:defRPr>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SzTx/>
              <a:buFontTx/>
              <a:buNone/>
            </a:pPr>
            <a:r>
              <a:rPr lang="en-US" altLang="en-US" sz="2400" dirty="0"/>
              <a:t>_</a:t>
            </a:r>
          </a:p>
        </p:txBody>
      </p:sp>
    </p:spTree>
  </p:cSld>
  <p:clrMapOvr>
    <a:masterClrMapping/>
  </p:clrMapOvr>
  <p:transition>
    <p:pull dir="rd"/>
  </p:transition>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p33" descr="Large confetti"/>
          <p:cNvSpPr txBox="1">
            <a:spLocks noGrp="1"/>
          </p:cNvSpPr>
          <p:nvPr>
            <p:ph type="title"/>
          </p:nvPr>
        </p:nvSpPr>
        <p:spPr>
          <a:xfrm>
            <a:off x="0" y="0"/>
            <a:ext cx="8839200" cy="8382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FF6700"/>
              </a:buClr>
              <a:buSzPts val="4500"/>
              <a:buFont typeface="Garamond"/>
              <a:buNone/>
            </a:pPr>
            <a:r>
              <a:rPr lang="en-IN" sz="4500">
                <a:solidFill>
                  <a:srgbClr val="FF6700"/>
                </a:solidFill>
              </a:rPr>
              <a:t>Smoking v Lung Capacity Data</a:t>
            </a:r>
            <a:endParaRPr/>
          </a:p>
        </p:txBody>
      </p:sp>
      <p:sp>
        <p:nvSpPr>
          <p:cNvPr id="305" name="Google Shape;305;p33"/>
          <p:cNvSpPr txBox="1">
            <a:spLocks noGrp="1"/>
          </p:cNvSpPr>
          <p:nvPr>
            <p:ph idx="1"/>
          </p:nvPr>
        </p:nvSpPr>
        <p:spPr>
          <a:xfrm>
            <a:off x="3352800" y="5178362"/>
            <a:ext cx="8839200" cy="596327"/>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accent1"/>
              </a:buClr>
              <a:buSzPts val="2400"/>
              <a:buChar char="•"/>
            </a:pPr>
            <a:r>
              <a:rPr lang="en-IN" sz="2400">
                <a:solidFill>
                  <a:schemeClr val="accent1"/>
                </a:solidFill>
                <a:latin typeface="Garamond"/>
                <a:ea typeface="Garamond"/>
                <a:cs typeface="Garamond"/>
                <a:sym typeface="Garamond"/>
              </a:rPr>
              <a:t> -0.96 implies almost certainty  smoker will have diminish lung capacity</a:t>
            </a:r>
            <a:endParaRPr/>
          </a:p>
        </p:txBody>
      </p:sp>
      <p:graphicFrame>
        <p:nvGraphicFramePr>
          <p:cNvPr id="306" name="Google Shape;306;p33"/>
          <p:cNvGraphicFramePr/>
          <p:nvPr/>
        </p:nvGraphicFramePr>
        <p:xfrm>
          <a:off x="176784" y="1083311"/>
          <a:ext cx="3273550" cy="2969010"/>
        </p:xfrm>
        <a:graphic>
          <a:graphicData uri="http://schemas.openxmlformats.org/drawingml/2006/table">
            <a:tbl>
              <a:tblPr>
                <a:noFill/>
              </a:tblPr>
              <a:tblGrid>
                <a:gridCol w="577950">
                  <a:extLst>
                    <a:ext uri="{9D8B030D-6E8A-4147-A177-3AD203B41FA5}">
                      <a16:colId xmlns:a16="http://schemas.microsoft.com/office/drawing/2014/main" val="20000"/>
                    </a:ext>
                  </a:extLst>
                </a:gridCol>
                <a:gridCol w="1354475">
                  <a:extLst>
                    <a:ext uri="{9D8B030D-6E8A-4147-A177-3AD203B41FA5}">
                      <a16:colId xmlns:a16="http://schemas.microsoft.com/office/drawing/2014/main" val="20001"/>
                    </a:ext>
                  </a:extLst>
                </a:gridCol>
                <a:gridCol w="1341125">
                  <a:extLst>
                    <a:ext uri="{9D8B030D-6E8A-4147-A177-3AD203B41FA5}">
                      <a16:colId xmlns:a16="http://schemas.microsoft.com/office/drawing/2014/main" val="20002"/>
                    </a:ext>
                  </a:extLst>
                </a:gridCol>
              </a:tblGrid>
              <a:tr h="610025">
                <a:tc>
                  <a:txBody>
                    <a:bodyPr/>
                    <a:lstStyle/>
                    <a:p>
                      <a:pPr marL="0" marR="0" lvl="0" indent="0" algn="ctr" rtl="0">
                        <a:lnSpc>
                          <a:spcPct val="100000"/>
                        </a:lnSpc>
                        <a:spcBef>
                          <a:spcPts val="0"/>
                        </a:spcBef>
                        <a:spcAft>
                          <a:spcPts val="0"/>
                        </a:spcAft>
                        <a:buClr>
                          <a:schemeClr val="dk1"/>
                        </a:buClr>
                        <a:buSzPts val="1360"/>
                        <a:buFont typeface="Cambria Math"/>
                        <a:buNone/>
                      </a:pPr>
                      <a:r>
                        <a:rPr lang="en-IN" sz="1600" b="0" i="1" u="none" strike="noStrike" cap="none">
                          <a:solidFill>
                            <a:schemeClr val="dk1"/>
                          </a:solidFill>
                          <a:latin typeface="Cambria Math"/>
                          <a:ea typeface="Cambria Math"/>
                          <a:cs typeface="Cambria Math"/>
                          <a:sym typeface="Cambria Math"/>
                        </a:rPr>
                        <a:t>N</a:t>
                      </a:r>
                      <a:endParaRPr/>
                    </a:p>
                  </a:txBody>
                  <a:tcPr marL="91450" marR="91450" marT="45725" marB="45725" anchor="ctr">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38100" cap="flat" cmpd="sng">
                      <a:solidFill>
                        <a:schemeClr val="dk1"/>
                      </a:solidFill>
                      <a:prstDash val="solid"/>
                      <a:round/>
                      <a:headEnd type="none" w="sm" len="sm"/>
                      <a:tailEnd type="none" w="sm" len="sm"/>
                    </a:lnB>
                    <a:solidFill>
                      <a:srgbClr val="E5E5E5"/>
                    </a:solidFill>
                  </a:tcPr>
                </a:tc>
                <a:tc>
                  <a:txBody>
                    <a:bodyPr/>
                    <a:lstStyle/>
                    <a:p>
                      <a:pPr marL="0" marR="0" lvl="0" indent="0" algn="ctr" rtl="0">
                        <a:lnSpc>
                          <a:spcPct val="100000"/>
                        </a:lnSpc>
                        <a:spcBef>
                          <a:spcPts val="0"/>
                        </a:spcBef>
                        <a:spcAft>
                          <a:spcPts val="0"/>
                        </a:spcAft>
                        <a:buClr>
                          <a:schemeClr val="dk1"/>
                        </a:buClr>
                        <a:buSzPts val="1360"/>
                        <a:buFont typeface="Calibri"/>
                        <a:buNone/>
                      </a:pPr>
                      <a:r>
                        <a:rPr lang="en-IN" sz="1600" b="1" i="0" u="none" strike="noStrike" cap="none">
                          <a:solidFill>
                            <a:schemeClr val="dk1"/>
                          </a:solidFill>
                          <a:latin typeface="Calibri"/>
                          <a:ea typeface="Calibri"/>
                          <a:cs typeface="Calibri"/>
                          <a:sym typeface="Calibri"/>
                        </a:rPr>
                        <a:t>Cigarettes</a:t>
                      </a:r>
                      <a:r>
                        <a:rPr lang="en-IN" sz="1600" b="0" i="0" u="none" strike="noStrike" cap="none">
                          <a:solidFill>
                            <a:schemeClr val="dk1"/>
                          </a:solidFill>
                          <a:latin typeface="Calibri"/>
                          <a:ea typeface="Calibri"/>
                          <a:cs typeface="Calibri"/>
                          <a:sym typeface="Calibri"/>
                        </a:rPr>
                        <a:t> </a:t>
                      </a:r>
                      <a:endParaRPr/>
                    </a:p>
                    <a:p>
                      <a:pPr marL="0" marR="0" lvl="0" indent="0" algn="ctr" rtl="0">
                        <a:lnSpc>
                          <a:spcPct val="100000"/>
                        </a:lnSpc>
                        <a:spcBef>
                          <a:spcPts val="320"/>
                        </a:spcBef>
                        <a:spcAft>
                          <a:spcPts val="0"/>
                        </a:spcAft>
                        <a:buClr>
                          <a:schemeClr val="dk1"/>
                        </a:buClr>
                        <a:buSzPts val="1360"/>
                        <a:buFont typeface="Calibri"/>
                        <a:buNone/>
                      </a:pPr>
                      <a:r>
                        <a:rPr lang="en-IN" sz="1600" b="1" i="0" u="none" strike="noStrike" cap="none">
                          <a:solidFill>
                            <a:schemeClr val="dk1"/>
                          </a:solidFill>
                          <a:latin typeface="Calibri"/>
                          <a:ea typeface="Calibri"/>
                          <a:cs typeface="Calibri"/>
                          <a:sym typeface="Calibri"/>
                        </a:rPr>
                        <a:t>(</a:t>
                      </a:r>
                      <a:r>
                        <a:rPr lang="en-IN" sz="1600" b="1" i="1" u="none" strike="noStrike" cap="none">
                          <a:solidFill>
                            <a:schemeClr val="dk1"/>
                          </a:solidFill>
                          <a:latin typeface="Cambria Math"/>
                          <a:ea typeface="Cambria Math"/>
                          <a:cs typeface="Cambria Math"/>
                          <a:sym typeface="Cambria Math"/>
                        </a:rPr>
                        <a:t>X</a:t>
                      </a:r>
                      <a:r>
                        <a:rPr lang="en-IN" sz="1000" b="1" i="1" u="none" strike="noStrike" cap="none">
                          <a:solidFill>
                            <a:schemeClr val="dk1"/>
                          </a:solidFill>
                          <a:latin typeface="Cambria Math"/>
                          <a:ea typeface="Cambria Math"/>
                          <a:cs typeface="Cambria Math"/>
                          <a:sym typeface="Cambria Math"/>
                        </a:rPr>
                        <a:t>  </a:t>
                      </a:r>
                      <a:r>
                        <a:rPr lang="en-IN" sz="1600" b="1" i="0" u="none" strike="noStrike" cap="none">
                          <a:solidFill>
                            <a:schemeClr val="dk1"/>
                          </a:solidFill>
                          <a:latin typeface="Calibri"/>
                          <a:ea typeface="Calibri"/>
                          <a:cs typeface="Calibri"/>
                          <a:sym typeface="Calibri"/>
                        </a:rPr>
                        <a:t>)</a:t>
                      </a:r>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38100" cap="flat" cmpd="sng">
                      <a:solidFill>
                        <a:schemeClr val="dk1"/>
                      </a:solidFill>
                      <a:prstDash val="solid"/>
                      <a:round/>
                      <a:headEnd type="none" w="sm" len="sm"/>
                      <a:tailEnd type="none" w="sm" len="sm"/>
                    </a:lnB>
                    <a:solidFill>
                      <a:srgbClr val="E5E5E5"/>
                    </a:solidFill>
                  </a:tcPr>
                </a:tc>
                <a:tc>
                  <a:txBody>
                    <a:bodyPr/>
                    <a:lstStyle/>
                    <a:p>
                      <a:pPr marL="0" marR="0" lvl="0" indent="0" algn="ctr" rtl="0">
                        <a:lnSpc>
                          <a:spcPct val="100000"/>
                        </a:lnSpc>
                        <a:spcBef>
                          <a:spcPts val="0"/>
                        </a:spcBef>
                        <a:spcAft>
                          <a:spcPts val="0"/>
                        </a:spcAft>
                        <a:buClr>
                          <a:schemeClr val="dk1"/>
                        </a:buClr>
                        <a:buSzPts val="1360"/>
                        <a:buFont typeface="Calibri"/>
                        <a:buNone/>
                      </a:pPr>
                      <a:r>
                        <a:rPr lang="en-IN" sz="1600" b="1" i="0" u="none" strike="noStrike" cap="none">
                          <a:solidFill>
                            <a:schemeClr val="dk1"/>
                          </a:solidFill>
                          <a:latin typeface="Calibri"/>
                          <a:ea typeface="Calibri"/>
                          <a:cs typeface="Calibri"/>
                          <a:sym typeface="Calibri"/>
                        </a:rPr>
                        <a:t>Lung Capacity (</a:t>
                      </a:r>
                      <a:r>
                        <a:rPr lang="en-IN" sz="1600" b="1" i="1" u="none" strike="noStrike" cap="none">
                          <a:solidFill>
                            <a:schemeClr val="dk1"/>
                          </a:solidFill>
                          <a:latin typeface="Cambria Math"/>
                          <a:ea typeface="Cambria Math"/>
                          <a:cs typeface="Cambria Math"/>
                          <a:sym typeface="Cambria Math"/>
                        </a:rPr>
                        <a:t>Y </a:t>
                      </a:r>
                      <a:r>
                        <a:rPr lang="en-IN" sz="800" b="1" i="1" u="none" strike="noStrike" cap="none">
                          <a:solidFill>
                            <a:schemeClr val="dk1"/>
                          </a:solidFill>
                          <a:latin typeface="Cambria Math"/>
                          <a:ea typeface="Cambria Math"/>
                          <a:cs typeface="Cambria Math"/>
                          <a:sym typeface="Cambria Math"/>
                        </a:rPr>
                        <a:t> </a:t>
                      </a:r>
                      <a:r>
                        <a:rPr lang="en-IN" sz="1600" b="1" i="0" u="none" strike="noStrike" cap="none">
                          <a:solidFill>
                            <a:schemeClr val="dk1"/>
                          </a:solidFill>
                          <a:latin typeface="Calibri"/>
                          <a:ea typeface="Calibri"/>
                          <a:cs typeface="Calibri"/>
                          <a:sym typeface="Calibri"/>
                        </a:rPr>
                        <a:t>)</a:t>
                      </a:r>
                      <a:endParaRPr/>
                    </a:p>
                  </a:txBody>
                  <a:tcPr marL="91450" marR="91450" marT="45725" marB="45725" anchor="ctr">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38100" cap="flat" cmpd="sng">
                      <a:solidFill>
                        <a:schemeClr val="dk1"/>
                      </a:solidFill>
                      <a:prstDash val="solid"/>
                      <a:round/>
                      <a:headEnd type="none" w="sm" len="sm"/>
                      <a:tailEnd type="none" w="sm" len="sm"/>
                    </a:lnB>
                    <a:solidFill>
                      <a:srgbClr val="E5E5E5"/>
                    </a:solidFill>
                  </a:tcPr>
                </a:tc>
                <a:extLst>
                  <a:ext uri="{0D108BD9-81ED-4DB2-BD59-A6C34878D82A}">
                    <a16:rowId xmlns:a16="http://schemas.microsoft.com/office/drawing/2014/main" val="10000"/>
                  </a:ext>
                </a:extLst>
              </a:tr>
              <a:tr h="324425">
                <a:tc>
                  <a:txBody>
                    <a:bodyPr/>
                    <a:lstStyle/>
                    <a:p>
                      <a:pPr marL="0" marR="0" lvl="0" indent="0" algn="ctr" rtl="0">
                        <a:lnSpc>
                          <a:spcPct val="100000"/>
                        </a:lnSpc>
                        <a:spcBef>
                          <a:spcPts val="0"/>
                        </a:spcBef>
                        <a:spcAft>
                          <a:spcPts val="0"/>
                        </a:spcAft>
                        <a:buClr>
                          <a:schemeClr val="dk1"/>
                        </a:buClr>
                        <a:buSzPts val="1360"/>
                        <a:buFont typeface="Calibri"/>
                        <a:buNone/>
                      </a:pPr>
                      <a:r>
                        <a:rPr lang="en-IN" sz="1600" b="0" i="0" u="none" strike="noStrike" cap="none">
                          <a:solidFill>
                            <a:schemeClr val="dk1"/>
                          </a:solidFill>
                          <a:latin typeface="Calibri"/>
                          <a:ea typeface="Calibri"/>
                          <a:cs typeface="Calibri"/>
                          <a:sym typeface="Calibri"/>
                        </a:rPr>
                        <a:t>1</a:t>
                      </a:r>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381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r" rtl="0">
                        <a:lnSpc>
                          <a:spcPct val="100000"/>
                        </a:lnSpc>
                        <a:spcBef>
                          <a:spcPts val="0"/>
                        </a:spcBef>
                        <a:spcAft>
                          <a:spcPts val="0"/>
                        </a:spcAft>
                        <a:buClr>
                          <a:schemeClr val="dk1"/>
                        </a:buClr>
                        <a:buSzPts val="1360"/>
                        <a:buFont typeface="Calibri"/>
                        <a:buNone/>
                      </a:pPr>
                      <a:r>
                        <a:rPr lang="en-IN" sz="1600" b="0" i="0" u="none" strike="noStrike" cap="none">
                          <a:solidFill>
                            <a:schemeClr val="dk1"/>
                          </a:solidFill>
                          <a:latin typeface="Calibri"/>
                          <a:ea typeface="Calibri"/>
                          <a:cs typeface="Calibri"/>
                          <a:sym typeface="Calibri"/>
                        </a:rPr>
                        <a:t>0</a:t>
                      </a:r>
                      <a:endParaRPr/>
                    </a:p>
                  </a:txBody>
                  <a:tcPr marL="91450" marR="91440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381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r" rtl="0">
                        <a:lnSpc>
                          <a:spcPct val="100000"/>
                        </a:lnSpc>
                        <a:spcBef>
                          <a:spcPts val="0"/>
                        </a:spcBef>
                        <a:spcAft>
                          <a:spcPts val="0"/>
                        </a:spcAft>
                        <a:buClr>
                          <a:schemeClr val="dk1"/>
                        </a:buClr>
                        <a:buSzPts val="1360"/>
                        <a:buFont typeface="Calibri"/>
                        <a:buNone/>
                      </a:pPr>
                      <a:r>
                        <a:rPr lang="en-IN" sz="1600" b="0" i="0" u="none" strike="noStrike" cap="none">
                          <a:solidFill>
                            <a:schemeClr val="dk1"/>
                          </a:solidFill>
                          <a:latin typeface="Calibri"/>
                          <a:ea typeface="Calibri"/>
                          <a:cs typeface="Calibri"/>
                          <a:sym typeface="Calibri"/>
                        </a:rPr>
                        <a:t>45</a:t>
                      </a:r>
                      <a:endParaRPr/>
                    </a:p>
                  </a:txBody>
                  <a:tcPr marL="91450" marR="91440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381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24425">
                <a:tc>
                  <a:txBody>
                    <a:bodyPr/>
                    <a:lstStyle/>
                    <a:p>
                      <a:pPr marL="0" marR="0" lvl="0" indent="0" algn="ctr" rtl="0">
                        <a:lnSpc>
                          <a:spcPct val="100000"/>
                        </a:lnSpc>
                        <a:spcBef>
                          <a:spcPts val="0"/>
                        </a:spcBef>
                        <a:spcAft>
                          <a:spcPts val="0"/>
                        </a:spcAft>
                        <a:buClr>
                          <a:schemeClr val="dk1"/>
                        </a:buClr>
                        <a:buSzPts val="1360"/>
                        <a:buFont typeface="Calibri"/>
                        <a:buNone/>
                      </a:pPr>
                      <a:r>
                        <a:rPr lang="en-IN" sz="1600" b="0" i="0" u="none" strike="noStrike" cap="none">
                          <a:solidFill>
                            <a:schemeClr val="dk1"/>
                          </a:solidFill>
                          <a:latin typeface="Calibri"/>
                          <a:ea typeface="Calibri"/>
                          <a:cs typeface="Calibri"/>
                          <a:sym typeface="Calibri"/>
                        </a:rPr>
                        <a:t>2</a:t>
                      </a:r>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r" rtl="0">
                        <a:lnSpc>
                          <a:spcPct val="100000"/>
                        </a:lnSpc>
                        <a:spcBef>
                          <a:spcPts val="0"/>
                        </a:spcBef>
                        <a:spcAft>
                          <a:spcPts val="0"/>
                        </a:spcAft>
                        <a:buClr>
                          <a:schemeClr val="dk1"/>
                        </a:buClr>
                        <a:buSzPts val="1360"/>
                        <a:buFont typeface="Calibri"/>
                        <a:buNone/>
                      </a:pPr>
                      <a:r>
                        <a:rPr lang="en-IN" sz="1600" b="0" i="0" u="none" strike="noStrike" cap="none">
                          <a:solidFill>
                            <a:schemeClr val="dk1"/>
                          </a:solidFill>
                          <a:latin typeface="Calibri"/>
                          <a:ea typeface="Calibri"/>
                          <a:cs typeface="Calibri"/>
                          <a:sym typeface="Calibri"/>
                        </a:rPr>
                        <a:t>5</a:t>
                      </a:r>
                      <a:endParaRPr/>
                    </a:p>
                  </a:txBody>
                  <a:tcPr marL="91450" marR="91440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r" rtl="0">
                        <a:lnSpc>
                          <a:spcPct val="100000"/>
                        </a:lnSpc>
                        <a:spcBef>
                          <a:spcPts val="0"/>
                        </a:spcBef>
                        <a:spcAft>
                          <a:spcPts val="0"/>
                        </a:spcAft>
                        <a:buClr>
                          <a:schemeClr val="dk1"/>
                        </a:buClr>
                        <a:buSzPts val="1360"/>
                        <a:buFont typeface="Calibri"/>
                        <a:buNone/>
                      </a:pPr>
                      <a:r>
                        <a:rPr lang="en-IN" sz="1600" b="0" i="0" u="none" strike="noStrike" cap="none">
                          <a:solidFill>
                            <a:schemeClr val="dk1"/>
                          </a:solidFill>
                          <a:latin typeface="Calibri"/>
                          <a:ea typeface="Calibri"/>
                          <a:cs typeface="Calibri"/>
                          <a:sym typeface="Calibri"/>
                        </a:rPr>
                        <a:t>42</a:t>
                      </a:r>
                      <a:endParaRPr/>
                    </a:p>
                  </a:txBody>
                  <a:tcPr marL="91450" marR="91440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560400">
                <a:tc>
                  <a:txBody>
                    <a:bodyPr/>
                    <a:lstStyle/>
                    <a:p>
                      <a:pPr marL="0" marR="0" lvl="0" indent="0" algn="ctr" rtl="0">
                        <a:lnSpc>
                          <a:spcPct val="100000"/>
                        </a:lnSpc>
                        <a:spcBef>
                          <a:spcPts val="0"/>
                        </a:spcBef>
                        <a:spcAft>
                          <a:spcPts val="0"/>
                        </a:spcAft>
                        <a:buClr>
                          <a:schemeClr val="dk1"/>
                        </a:buClr>
                        <a:buSzPts val="1360"/>
                        <a:buFont typeface="Calibri"/>
                        <a:buNone/>
                      </a:pPr>
                      <a:r>
                        <a:rPr lang="en-IN" sz="1600" b="0" i="0" u="none" strike="noStrike" cap="none">
                          <a:solidFill>
                            <a:schemeClr val="dk1"/>
                          </a:solidFill>
                          <a:latin typeface="Calibri"/>
                          <a:ea typeface="Calibri"/>
                          <a:cs typeface="Calibri"/>
                          <a:sym typeface="Calibri"/>
                        </a:rPr>
                        <a:t>3</a:t>
                      </a:r>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r" rtl="0">
                        <a:lnSpc>
                          <a:spcPct val="100000"/>
                        </a:lnSpc>
                        <a:spcBef>
                          <a:spcPts val="0"/>
                        </a:spcBef>
                        <a:spcAft>
                          <a:spcPts val="0"/>
                        </a:spcAft>
                        <a:buClr>
                          <a:schemeClr val="dk1"/>
                        </a:buClr>
                        <a:buSzPts val="1360"/>
                        <a:buFont typeface="Calibri"/>
                        <a:buNone/>
                      </a:pPr>
                      <a:r>
                        <a:rPr lang="en-IN" sz="1600" b="0" i="0" u="none" strike="noStrike" cap="none">
                          <a:solidFill>
                            <a:schemeClr val="dk1"/>
                          </a:solidFill>
                          <a:latin typeface="Calibri"/>
                          <a:ea typeface="Calibri"/>
                          <a:cs typeface="Calibri"/>
                          <a:sym typeface="Calibri"/>
                        </a:rPr>
                        <a:t>10</a:t>
                      </a:r>
                      <a:endParaRPr/>
                    </a:p>
                  </a:txBody>
                  <a:tcPr marL="91450" marR="91440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r" rtl="0">
                        <a:lnSpc>
                          <a:spcPct val="100000"/>
                        </a:lnSpc>
                        <a:spcBef>
                          <a:spcPts val="0"/>
                        </a:spcBef>
                        <a:spcAft>
                          <a:spcPts val="0"/>
                        </a:spcAft>
                        <a:buClr>
                          <a:schemeClr val="dk1"/>
                        </a:buClr>
                        <a:buSzPts val="1360"/>
                        <a:buFont typeface="Calibri"/>
                        <a:buNone/>
                      </a:pPr>
                      <a:r>
                        <a:rPr lang="en-IN" sz="1600" b="0" i="0" u="none" strike="noStrike" cap="none">
                          <a:solidFill>
                            <a:schemeClr val="dk1"/>
                          </a:solidFill>
                          <a:latin typeface="Calibri"/>
                          <a:ea typeface="Calibri"/>
                          <a:cs typeface="Calibri"/>
                          <a:sym typeface="Calibri"/>
                        </a:rPr>
                        <a:t>33</a:t>
                      </a:r>
                      <a:endParaRPr/>
                    </a:p>
                  </a:txBody>
                  <a:tcPr marL="91450" marR="91440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560400">
                <a:tc>
                  <a:txBody>
                    <a:bodyPr/>
                    <a:lstStyle/>
                    <a:p>
                      <a:pPr marL="0" marR="0" lvl="0" indent="0" algn="ctr" rtl="0">
                        <a:lnSpc>
                          <a:spcPct val="100000"/>
                        </a:lnSpc>
                        <a:spcBef>
                          <a:spcPts val="0"/>
                        </a:spcBef>
                        <a:spcAft>
                          <a:spcPts val="0"/>
                        </a:spcAft>
                        <a:buClr>
                          <a:schemeClr val="dk1"/>
                        </a:buClr>
                        <a:buSzPts val="1360"/>
                        <a:buFont typeface="Calibri"/>
                        <a:buNone/>
                      </a:pPr>
                      <a:r>
                        <a:rPr lang="en-IN" sz="1600" b="0" i="0" u="none" strike="noStrike" cap="none">
                          <a:solidFill>
                            <a:schemeClr val="dk1"/>
                          </a:solidFill>
                          <a:latin typeface="Calibri"/>
                          <a:ea typeface="Calibri"/>
                          <a:cs typeface="Calibri"/>
                          <a:sym typeface="Calibri"/>
                        </a:rPr>
                        <a:t>4</a:t>
                      </a:r>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r" rtl="0">
                        <a:lnSpc>
                          <a:spcPct val="100000"/>
                        </a:lnSpc>
                        <a:spcBef>
                          <a:spcPts val="0"/>
                        </a:spcBef>
                        <a:spcAft>
                          <a:spcPts val="0"/>
                        </a:spcAft>
                        <a:buClr>
                          <a:schemeClr val="dk1"/>
                        </a:buClr>
                        <a:buSzPts val="1360"/>
                        <a:buFont typeface="Calibri"/>
                        <a:buNone/>
                      </a:pPr>
                      <a:r>
                        <a:rPr lang="en-IN" sz="1600" b="0" i="0" u="none" strike="noStrike" cap="none">
                          <a:solidFill>
                            <a:schemeClr val="dk1"/>
                          </a:solidFill>
                          <a:latin typeface="Calibri"/>
                          <a:ea typeface="Calibri"/>
                          <a:cs typeface="Calibri"/>
                          <a:sym typeface="Calibri"/>
                        </a:rPr>
                        <a:t>15</a:t>
                      </a:r>
                      <a:endParaRPr/>
                    </a:p>
                  </a:txBody>
                  <a:tcPr marL="91450" marR="91440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r" rtl="0">
                        <a:lnSpc>
                          <a:spcPct val="100000"/>
                        </a:lnSpc>
                        <a:spcBef>
                          <a:spcPts val="0"/>
                        </a:spcBef>
                        <a:spcAft>
                          <a:spcPts val="0"/>
                        </a:spcAft>
                        <a:buClr>
                          <a:schemeClr val="dk1"/>
                        </a:buClr>
                        <a:buSzPts val="1360"/>
                        <a:buFont typeface="Calibri"/>
                        <a:buNone/>
                      </a:pPr>
                      <a:r>
                        <a:rPr lang="en-IN" sz="1600" b="0" i="0" u="none" strike="noStrike" cap="none">
                          <a:solidFill>
                            <a:schemeClr val="dk1"/>
                          </a:solidFill>
                          <a:latin typeface="Calibri"/>
                          <a:ea typeface="Calibri"/>
                          <a:cs typeface="Calibri"/>
                          <a:sym typeface="Calibri"/>
                        </a:rPr>
                        <a:t>31</a:t>
                      </a:r>
                      <a:endParaRPr/>
                    </a:p>
                  </a:txBody>
                  <a:tcPr marL="91450" marR="91440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560400">
                <a:tc>
                  <a:txBody>
                    <a:bodyPr/>
                    <a:lstStyle/>
                    <a:p>
                      <a:pPr marL="0" marR="0" lvl="0" indent="0" algn="ctr" rtl="0">
                        <a:lnSpc>
                          <a:spcPct val="100000"/>
                        </a:lnSpc>
                        <a:spcBef>
                          <a:spcPts val="0"/>
                        </a:spcBef>
                        <a:spcAft>
                          <a:spcPts val="0"/>
                        </a:spcAft>
                        <a:buClr>
                          <a:schemeClr val="dk1"/>
                        </a:buClr>
                        <a:buSzPts val="1360"/>
                        <a:buFont typeface="Calibri"/>
                        <a:buNone/>
                      </a:pPr>
                      <a:r>
                        <a:rPr lang="en-IN" sz="1600" b="0" i="0" u="none" strike="noStrike" cap="none">
                          <a:solidFill>
                            <a:schemeClr val="dk1"/>
                          </a:solidFill>
                          <a:latin typeface="Calibri"/>
                          <a:ea typeface="Calibri"/>
                          <a:cs typeface="Calibri"/>
                          <a:sym typeface="Calibri"/>
                        </a:rPr>
                        <a:t>5</a:t>
                      </a:r>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r" rtl="0">
                        <a:lnSpc>
                          <a:spcPct val="100000"/>
                        </a:lnSpc>
                        <a:spcBef>
                          <a:spcPts val="0"/>
                        </a:spcBef>
                        <a:spcAft>
                          <a:spcPts val="0"/>
                        </a:spcAft>
                        <a:buClr>
                          <a:schemeClr val="dk1"/>
                        </a:buClr>
                        <a:buSzPts val="1360"/>
                        <a:buFont typeface="Calibri"/>
                        <a:buNone/>
                      </a:pPr>
                      <a:r>
                        <a:rPr lang="en-IN" sz="1600" b="0" i="0" u="none" strike="noStrike" cap="none">
                          <a:solidFill>
                            <a:schemeClr val="dk1"/>
                          </a:solidFill>
                          <a:latin typeface="Calibri"/>
                          <a:ea typeface="Calibri"/>
                          <a:cs typeface="Calibri"/>
                          <a:sym typeface="Calibri"/>
                        </a:rPr>
                        <a:t>20</a:t>
                      </a:r>
                      <a:endParaRPr/>
                    </a:p>
                  </a:txBody>
                  <a:tcPr marL="91450" marR="91440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r" rtl="0">
                        <a:lnSpc>
                          <a:spcPct val="100000"/>
                        </a:lnSpc>
                        <a:spcBef>
                          <a:spcPts val="0"/>
                        </a:spcBef>
                        <a:spcAft>
                          <a:spcPts val="0"/>
                        </a:spcAft>
                        <a:buClr>
                          <a:schemeClr val="dk1"/>
                        </a:buClr>
                        <a:buSzPts val="1360"/>
                        <a:buFont typeface="Calibri"/>
                        <a:buNone/>
                      </a:pPr>
                      <a:r>
                        <a:rPr lang="en-IN" sz="1600" b="0" i="0" u="none" strike="noStrike" cap="none">
                          <a:solidFill>
                            <a:schemeClr val="dk1"/>
                          </a:solidFill>
                          <a:latin typeface="Calibri"/>
                          <a:ea typeface="Calibri"/>
                          <a:cs typeface="Calibri"/>
                          <a:sym typeface="Calibri"/>
                        </a:rPr>
                        <a:t>29</a:t>
                      </a:r>
                      <a:endParaRPr/>
                    </a:p>
                  </a:txBody>
                  <a:tcPr marL="91450" marR="91440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graphicFrame>
        <p:nvGraphicFramePr>
          <p:cNvPr id="307" name="Google Shape;307;p33"/>
          <p:cNvGraphicFramePr/>
          <p:nvPr/>
        </p:nvGraphicFramePr>
        <p:xfrm>
          <a:off x="5481638" y="1083310"/>
          <a:ext cx="6429946" cy="3574033"/>
        </p:xfrm>
        <a:graphic>
          <a:graphicData uri="http://schemas.openxmlformats.org/drawingml/2006/chart">
            <c:chart xmlns:c="http://schemas.openxmlformats.org/drawingml/2006/chart" xmlns:r="http://schemas.openxmlformats.org/officeDocument/2006/relationships" r:id="rId3"/>
          </a:graphicData>
        </a:graphic>
      </p:graphicFrame>
      <p:pic>
        <p:nvPicPr>
          <p:cNvPr id="308" name="Google Shape;308;p33"/>
          <p:cNvPicPr preferRelativeResize="0"/>
          <p:nvPr/>
        </p:nvPicPr>
        <p:blipFill rotWithShape="1">
          <a:blip r:embed="rId4">
            <a:alphaModFix/>
          </a:blip>
          <a:srcRect/>
          <a:stretch/>
        </p:blipFill>
        <p:spPr>
          <a:xfrm>
            <a:off x="549211" y="5178362"/>
            <a:ext cx="2070506" cy="633412"/>
          </a:xfrm>
          <a:prstGeom prst="rect">
            <a:avLst/>
          </a:prstGeom>
          <a:noFill/>
          <a:ln>
            <a:noFill/>
          </a:ln>
        </p:spPr>
      </p:pic>
      <p:sp>
        <p:nvSpPr>
          <p:cNvPr id="309" name="Google Shape;309;p33"/>
          <p:cNvSpPr/>
          <p:nvPr/>
        </p:nvSpPr>
        <p:spPr>
          <a:xfrm>
            <a:off x="3864864" y="2194560"/>
            <a:ext cx="987552" cy="838200"/>
          </a:xfrm>
          <a:prstGeom prst="stripedRightArrow">
            <a:avLst>
              <a:gd name="adj1" fmla="val 50000"/>
              <a:gd name="adj2" fmla="val 50000"/>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white"/>
              </a:solidFill>
              <a:effectLst/>
              <a:uLnTx/>
              <a:uFillTx/>
              <a:latin typeface="Garamond"/>
              <a:ea typeface="Garamond"/>
              <a:cs typeface="Garamond"/>
              <a:sym typeface="Garamond"/>
            </a:endParaRPr>
          </a:p>
        </p:txBody>
      </p:sp>
      <p:sp>
        <p:nvSpPr>
          <p:cNvPr id="310" name="Google Shape;310;p33"/>
          <p:cNvSpPr/>
          <p:nvPr/>
        </p:nvSpPr>
        <p:spPr>
          <a:xfrm rot="5400000">
            <a:off x="988225" y="4226658"/>
            <a:ext cx="862721" cy="787946"/>
          </a:xfrm>
          <a:prstGeom prst="stripedRightArrow">
            <a:avLst>
              <a:gd name="adj1" fmla="val 50000"/>
              <a:gd name="adj2" fmla="val 50000"/>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white"/>
              </a:solidFill>
              <a:effectLst/>
              <a:uLnTx/>
              <a:uFillTx/>
              <a:latin typeface="Garamond"/>
              <a:ea typeface="Garamond"/>
              <a:cs typeface="Garamond"/>
              <a:sym typeface="Garamond"/>
            </a:endParaRPr>
          </a:p>
        </p:txBody>
      </p:sp>
    </p:spTree>
    <p:extLst>
      <p:ext uri="{BB962C8B-B14F-4D97-AF65-F5344CB8AC3E}">
        <p14:creationId xmlns:p14="http://schemas.microsoft.com/office/powerpoint/2010/main" val="2113446654"/>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Google Shape;315;p34"/>
          <p:cNvSpPr/>
          <p:nvPr/>
        </p:nvSpPr>
        <p:spPr>
          <a:xfrm>
            <a:off x="3048000" y="2813447"/>
            <a:ext cx="5291328" cy="784830"/>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4500" b="0" i="0" u="none" strike="noStrike" kern="1200" cap="none" spc="0" normalizeH="0" baseline="0" noProof="0">
                <a:ln>
                  <a:noFill/>
                </a:ln>
                <a:solidFill>
                  <a:srgbClr val="FF6700"/>
                </a:solidFill>
                <a:effectLst/>
                <a:uLnTx/>
                <a:uFillTx/>
                <a:latin typeface="Garamond"/>
                <a:ea typeface="Garamond"/>
                <a:cs typeface="Garamond"/>
                <a:sym typeface="Garamond"/>
              </a:rPr>
              <a:t>Transformations</a:t>
            </a:r>
            <a:endParaRPr kumimoji="0" sz="4500" b="0" i="0" u="none" strike="noStrike" kern="1200" cap="none" spc="0" normalizeH="0" baseline="0" noProof="0">
              <a:ln>
                <a:noFill/>
              </a:ln>
              <a:solidFill>
                <a:prstClr val="black"/>
              </a:solidFill>
              <a:effectLst/>
              <a:uLnTx/>
              <a:uFillTx/>
              <a:latin typeface="Garamond"/>
              <a:ea typeface="Garamond"/>
              <a:cs typeface="Garamond"/>
              <a:sym typeface="Garamond"/>
            </a:endParaRPr>
          </a:p>
        </p:txBody>
      </p:sp>
      <p:sp>
        <p:nvSpPr>
          <p:cNvPr id="316" name="Google Shape;316;p34"/>
          <p:cNvSpPr/>
          <p:nvPr/>
        </p:nvSpPr>
        <p:spPr>
          <a:xfrm>
            <a:off x="4194048" y="3598277"/>
            <a:ext cx="3547872" cy="1015663"/>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3000" b="0" i="0" u="none" strike="noStrike" kern="1200" cap="none" spc="0" normalizeH="0" baseline="0" noProof="0">
                <a:ln>
                  <a:noFill/>
                </a:ln>
                <a:solidFill>
                  <a:srgbClr val="FF6700"/>
                </a:solidFill>
                <a:effectLst/>
                <a:uLnTx/>
                <a:uFillTx/>
                <a:latin typeface="Garamond"/>
                <a:ea typeface="Garamond"/>
                <a:cs typeface="Garamond"/>
                <a:sym typeface="Garamond"/>
              </a:rPr>
              <a:t>Dummy Variable </a:t>
            </a:r>
            <a:br>
              <a:rPr kumimoji="0" lang="en-IN" sz="3000" b="0" i="0" u="none" strike="noStrike" kern="1200" cap="none" spc="0" normalizeH="0" baseline="0" noProof="0">
                <a:ln>
                  <a:noFill/>
                </a:ln>
                <a:solidFill>
                  <a:srgbClr val="FF6700"/>
                </a:solidFill>
                <a:effectLst/>
                <a:uLnTx/>
                <a:uFillTx/>
                <a:latin typeface="Garamond"/>
                <a:ea typeface="Garamond"/>
                <a:cs typeface="Garamond"/>
                <a:sym typeface="Garamond"/>
              </a:rPr>
            </a:br>
            <a:r>
              <a:rPr kumimoji="0" lang="en-IN" sz="3000" b="0" i="0" u="none" strike="noStrike" kern="1200" cap="none" spc="0" normalizeH="0" baseline="0" noProof="0">
                <a:ln>
                  <a:noFill/>
                </a:ln>
                <a:solidFill>
                  <a:srgbClr val="FF6700"/>
                </a:solidFill>
                <a:effectLst/>
                <a:uLnTx/>
                <a:uFillTx/>
                <a:latin typeface="Garamond"/>
                <a:ea typeface="Garamond"/>
                <a:cs typeface="Garamond"/>
                <a:sym typeface="Garamond"/>
              </a:rPr>
              <a:t>Feature Scaling</a:t>
            </a:r>
            <a:endParaRPr kumimoji="0" sz="3000" b="0" i="0" u="none" strike="noStrike" kern="1200" cap="none" spc="0" normalizeH="0" baseline="0" noProof="0">
              <a:ln>
                <a:noFill/>
              </a:ln>
              <a:solidFill>
                <a:prstClr val="black"/>
              </a:solidFill>
              <a:effectLst/>
              <a:uLnTx/>
              <a:uFillTx/>
              <a:latin typeface="Garamond"/>
              <a:ea typeface="Garamond"/>
              <a:cs typeface="Garamond"/>
              <a:sym typeface="Garamond"/>
            </a:endParaRPr>
          </a:p>
        </p:txBody>
      </p:sp>
    </p:spTree>
    <p:extLst>
      <p:ext uri="{BB962C8B-B14F-4D97-AF65-F5344CB8AC3E}">
        <p14:creationId xmlns:p14="http://schemas.microsoft.com/office/powerpoint/2010/main" val="945013745"/>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p35"/>
          <p:cNvSpPr txBox="1">
            <a:spLocks noGrp="1"/>
          </p:cNvSpPr>
          <p:nvPr>
            <p:ph type="title"/>
          </p:nvPr>
        </p:nvSpPr>
        <p:spPr>
          <a:xfrm>
            <a:off x="0" y="0"/>
            <a:ext cx="4916424"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FF6700"/>
              </a:buClr>
              <a:buSzPts val="4500"/>
              <a:buFont typeface="Garamond"/>
              <a:buNone/>
            </a:pPr>
            <a:r>
              <a:rPr lang="en-IN" sz="4500">
                <a:solidFill>
                  <a:srgbClr val="FF6700"/>
                </a:solidFill>
              </a:rPr>
              <a:t>Dummy variables</a:t>
            </a:r>
            <a:endParaRPr/>
          </a:p>
        </p:txBody>
      </p:sp>
      <p:pic>
        <p:nvPicPr>
          <p:cNvPr id="322" name="Google Shape;322;p35"/>
          <p:cNvPicPr preferRelativeResize="0"/>
          <p:nvPr/>
        </p:nvPicPr>
        <p:blipFill rotWithShape="1">
          <a:blip r:embed="rId3">
            <a:alphaModFix/>
          </a:blip>
          <a:srcRect/>
          <a:stretch/>
        </p:blipFill>
        <p:spPr>
          <a:xfrm>
            <a:off x="6194634" y="4884806"/>
            <a:ext cx="5799413" cy="1642491"/>
          </a:xfrm>
          <a:prstGeom prst="rect">
            <a:avLst/>
          </a:prstGeom>
          <a:noFill/>
          <a:ln>
            <a:noFill/>
          </a:ln>
        </p:spPr>
      </p:pic>
      <p:sp>
        <p:nvSpPr>
          <p:cNvPr id="323" name="Google Shape;323;p35"/>
          <p:cNvSpPr/>
          <p:nvPr/>
        </p:nvSpPr>
        <p:spPr>
          <a:xfrm>
            <a:off x="332862" y="1949763"/>
            <a:ext cx="5182114" cy="1246495"/>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500" b="0" i="0" u="none" strike="noStrike" kern="1200" cap="none" spc="0" normalizeH="0" baseline="0" noProof="0">
                <a:ln>
                  <a:noFill/>
                </a:ln>
                <a:solidFill>
                  <a:srgbClr val="2F5496"/>
                </a:solidFill>
                <a:effectLst/>
                <a:uLnTx/>
                <a:uFillTx/>
                <a:latin typeface="Garamond"/>
                <a:ea typeface="Garamond"/>
                <a:cs typeface="Garamond"/>
                <a:sym typeface="Garamond"/>
              </a:rPr>
              <a:t>Categorical variables have to be converted to numerical using a method called  One-hot encoding</a:t>
            </a:r>
            <a:endParaRPr kumimoji="0" sz="2500" b="0" i="0" u="none" strike="noStrike" kern="1200" cap="none" spc="0" normalizeH="0" baseline="0" noProof="0">
              <a:ln>
                <a:noFill/>
              </a:ln>
              <a:solidFill>
                <a:srgbClr val="2F5496"/>
              </a:solidFill>
              <a:effectLst/>
              <a:uLnTx/>
              <a:uFillTx/>
              <a:latin typeface="Garamond"/>
              <a:ea typeface="Garamond"/>
              <a:cs typeface="Garamond"/>
              <a:sym typeface="Garamond"/>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500" b="0" i="0" u="none" strike="noStrike" kern="1200" cap="none" spc="0" normalizeH="0" baseline="0" noProof="0">
              <a:ln>
                <a:noFill/>
              </a:ln>
              <a:solidFill>
                <a:srgbClr val="2F5496"/>
              </a:solidFill>
              <a:effectLst/>
              <a:uLnTx/>
              <a:uFillTx/>
              <a:latin typeface="Garamond"/>
              <a:ea typeface="Garamond"/>
              <a:cs typeface="Garamond"/>
              <a:sym typeface="Garamond"/>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500" b="0" i="0" u="none" strike="noStrike" kern="1200" cap="none" spc="0" normalizeH="0" baseline="0" noProof="0">
                <a:ln>
                  <a:noFill/>
                </a:ln>
                <a:solidFill>
                  <a:srgbClr val="2F5496"/>
                </a:solidFill>
                <a:effectLst/>
                <a:uLnTx/>
                <a:uFillTx/>
                <a:latin typeface="Garamond"/>
                <a:ea typeface="Garamond"/>
                <a:cs typeface="Garamond"/>
                <a:sym typeface="Garamond"/>
              </a:rPr>
              <a:t>OHE : Pandas, sklearn</a:t>
            </a:r>
            <a:endParaRPr kumimoji="0" sz="2500" b="0" i="0" u="none" strike="noStrike" kern="1200" cap="none" spc="0" normalizeH="0" baseline="0" noProof="0">
              <a:ln>
                <a:noFill/>
              </a:ln>
              <a:solidFill>
                <a:srgbClr val="2F5496"/>
              </a:solidFill>
              <a:effectLst/>
              <a:uLnTx/>
              <a:uFillTx/>
              <a:latin typeface="Garamond"/>
              <a:ea typeface="Garamond"/>
              <a:cs typeface="Garamond"/>
              <a:sym typeface="Garamond"/>
            </a:endParaRPr>
          </a:p>
        </p:txBody>
      </p:sp>
      <p:pic>
        <p:nvPicPr>
          <p:cNvPr id="324" name="Google Shape;324;p35"/>
          <p:cNvPicPr preferRelativeResize="0"/>
          <p:nvPr/>
        </p:nvPicPr>
        <p:blipFill rotWithShape="1">
          <a:blip r:embed="rId4">
            <a:alphaModFix/>
          </a:blip>
          <a:srcRect b="49452"/>
          <a:stretch/>
        </p:blipFill>
        <p:spPr>
          <a:xfrm>
            <a:off x="5514976" y="1834389"/>
            <a:ext cx="5832572" cy="2071907"/>
          </a:xfrm>
          <a:prstGeom prst="rect">
            <a:avLst/>
          </a:prstGeom>
          <a:noFill/>
          <a:ln>
            <a:noFill/>
          </a:ln>
        </p:spPr>
      </p:pic>
      <p:sp>
        <p:nvSpPr>
          <p:cNvPr id="325" name="Google Shape;325;p35"/>
          <p:cNvSpPr txBox="1"/>
          <p:nvPr/>
        </p:nvSpPr>
        <p:spPr>
          <a:xfrm>
            <a:off x="449076" y="4358200"/>
            <a:ext cx="2670900" cy="369300"/>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548135"/>
                </a:solidFill>
                <a:effectLst/>
                <a:uLnTx/>
                <a:uFillTx/>
                <a:latin typeface="Garamond"/>
                <a:ea typeface="Garamond"/>
                <a:cs typeface="Garamond"/>
                <a:sym typeface="Garamond"/>
              </a:rPr>
              <a:t>Pd.get_dummies(df)</a:t>
            </a:r>
            <a:endParaRPr kumimoji="0" sz="1800" b="0" i="0" u="none" strike="noStrike" kern="1200" cap="none" spc="0" normalizeH="0" baseline="0" noProof="0">
              <a:ln>
                <a:noFill/>
              </a:ln>
              <a:solidFill>
                <a:srgbClr val="548135"/>
              </a:solidFill>
              <a:effectLst/>
              <a:uLnTx/>
              <a:uFillTx/>
              <a:latin typeface="Garamond"/>
              <a:ea typeface="Garamond"/>
              <a:cs typeface="Garamond"/>
              <a:sym typeface="Garamond"/>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548135"/>
                </a:solidFill>
                <a:effectLst/>
                <a:uLnTx/>
                <a:uFillTx/>
                <a:latin typeface="Garamond"/>
                <a:ea typeface="Garamond"/>
                <a:cs typeface="Garamond"/>
                <a:sym typeface="Garamond"/>
              </a:rPr>
              <a:t>sklearn.OneHotEncoding</a:t>
            </a:r>
            <a:endParaRPr kumimoji="0" sz="1800" b="0" i="0" u="none" strike="noStrike" kern="1200" cap="none" spc="0" normalizeH="0" baseline="0" noProof="0">
              <a:ln>
                <a:noFill/>
              </a:ln>
              <a:solidFill>
                <a:srgbClr val="548135"/>
              </a:solidFill>
              <a:effectLst/>
              <a:uLnTx/>
              <a:uFillTx/>
              <a:latin typeface="Garamond"/>
              <a:ea typeface="Garamond"/>
              <a:cs typeface="Garamond"/>
              <a:sym typeface="Garamond"/>
            </a:endParaRPr>
          </a:p>
        </p:txBody>
      </p:sp>
      <p:sp>
        <p:nvSpPr>
          <p:cNvPr id="326" name="Google Shape;326;p35"/>
          <p:cNvSpPr/>
          <p:nvPr/>
        </p:nvSpPr>
        <p:spPr>
          <a:xfrm rot="5400000">
            <a:off x="10173190" y="3364786"/>
            <a:ext cx="1028227" cy="2111248"/>
          </a:xfrm>
          <a:prstGeom prst="leftBrace">
            <a:avLst>
              <a:gd name="adj1" fmla="val 8333"/>
              <a:gd name="adj2" fmla="val 50000"/>
            </a:avLst>
          </a:prstGeom>
          <a:noFill/>
          <a:ln w="28575"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Garamond"/>
              <a:ea typeface="Garamond"/>
              <a:cs typeface="Garamond"/>
              <a:sym typeface="Garamond"/>
            </a:endParaRPr>
          </a:p>
        </p:txBody>
      </p:sp>
    </p:spTree>
    <p:extLst>
      <p:ext uri="{BB962C8B-B14F-4D97-AF65-F5344CB8AC3E}">
        <p14:creationId xmlns:p14="http://schemas.microsoft.com/office/powerpoint/2010/main" val="435115702"/>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Google Shape;331;p36"/>
          <p:cNvSpPr/>
          <p:nvPr/>
        </p:nvSpPr>
        <p:spPr>
          <a:xfrm>
            <a:off x="0" y="0"/>
            <a:ext cx="3487108" cy="784830"/>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4500" b="0" i="0" u="none" strike="noStrike" kern="1200" cap="none" spc="0" normalizeH="0" baseline="0" noProof="0">
                <a:ln>
                  <a:noFill/>
                </a:ln>
                <a:solidFill>
                  <a:srgbClr val="FF6700"/>
                </a:solidFill>
                <a:effectLst/>
                <a:uLnTx/>
                <a:uFillTx/>
                <a:latin typeface="Garamond"/>
                <a:ea typeface="Garamond"/>
                <a:cs typeface="Garamond"/>
                <a:sym typeface="Garamond"/>
              </a:rPr>
              <a:t>Feature scaling</a:t>
            </a: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32" name="Google Shape;332;p36"/>
          <p:cNvSpPr txBox="1"/>
          <p:nvPr/>
        </p:nvSpPr>
        <p:spPr>
          <a:xfrm>
            <a:off x="0" y="2387561"/>
            <a:ext cx="10814304" cy="3170099"/>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500" b="0" i="0" u="none" strike="noStrike" kern="1200" cap="none" spc="0" normalizeH="0" baseline="0" noProof="0">
                <a:ln>
                  <a:noFill/>
                </a:ln>
                <a:solidFill>
                  <a:srgbClr val="2F5496"/>
                </a:solidFill>
                <a:effectLst/>
                <a:uLnTx/>
                <a:uFillTx/>
                <a:latin typeface="Garamond"/>
                <a:ea typeface="Garamond"/>
                <a:cs typeface="Garamond"/>
                <a:sym typeface="Garamond"/>
              </a:rPr>
              <a:t>Standardization </a:t>
            </a: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500" b="0" i="0" u="none" strike="noStrike" kern="1200" cap="none" spc="0" normalizeH="0" baseline="0" noProof="0">
                <a:ln>
                  <a:noFill/>
                </a:ln>
                <a:solidFill>
                  <a:srgbClr val="2F5496"/>
                </a:solidFill>
                <a:effectLst/>
                <a:uLnTx/>
                <a:uFillTx/>
                <a:latin typeface="Garamond"/>
                <a:ea typeface="Garamond"/>
                <a:cs typeface="Garamond"/>
                <a:sym typeface="Garamond"/>
              </a:rPr>
              <a:t>Standardization is scaling technique where the values are cantered around the mean with a unit standard deviation. </a:t>
            </a: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500" b="0" i="0" u="none" strike="noStrike" kern="1200" cap="none" spc="0" normalizeH="0" baseline="0" noProof="0">
              <a:ln>
                <a:noFill/>
              </a:ln>
              <a:solidFill>
                <a:srgbClr val="2F5496"/>
              </a:solidFill>
              <a:effectLst/>
              <a:uLnTx/>
              <a:uFillTx/>
              <a:latin typeface="Garamond"/>
              <a:ea typeface="Garamond"/>
              <a:cs typeface="Garamond"/>
              <a:sym typeface="Garamond"/>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500" b="0" i="0" u="none" strike="noStrike" kern="1200" cap="none" spc="0" normalizeH="0" baseline="0" noProof="0">
              <a:ln>
                <a:noFill/>
              </a:ln>
              <a:solidFill>
                <a:srgbClr val="2F5496"/>
              </a:solidFill>
              <a:effectLst/>
              <a:uLnTx/>
              <a:uFillTx/>
              <a:latin typeface="Garamond"/>
              <a:ea typeface="Garamond"/>
              <a:cs typeface="Garamond"/>
              <a:sym typeface="Garamond"/>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500" b="0" i="0" u="none" strike="noStrike" kern="1200" cap="none" spc="0" normalizeH="0" baseline="0" noProof="0">
                <a:ln>
                  <a:noFill/>
                </a:ln>
                <a:solidFill>
                  <a:srgbClr val="2F5496"/>
                </a:solidFill>
                <a:effectLst/>
                <a:uLnTx/>
                <a:uFillTx/>
                <a:latin typeface="Garamond"/>
                <a:ea typeface="Garamond"/>
                <a:cs typeface="Garamond"/>
                <a:sym typeface="Garamond"/>
              </a:rPr>
              <a:t>Normalization</a:t>
            </a:r>
            <a:endParaRPr kumimoji="0" sz="2500" b="0" i="0" u="none" strike="noStrike" kern="1200" cap="none" spc="0" normalizeH="0" baseline="0" noProof="0">
              <a:ln>
                <a:noFill/>
              </a:ln>
              <a:solidFill>
                <a:srgbClr val="2F5496"/>
              </a:solidFill>
              <a:effectLst/>
              <a:uLnTx/>
              <a:uFillTx/>
              <a:latin typeface="Garamond"/>
              <a:ea typeface="Garamond"/>
              <a:cs typeface="Garamond"/>
              <a:sym typeface="Garamond"/>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500" b="0" i="0" u="none" strike="noStrike" kern="1200" cap="none" spc="0" normalizeH="0" baseline="0" noProof="0">
                <a:ln>
                  <a:noFill/>
                </a:ln>
                <a:solidFill>
                  <a:srgbClr val="2F5496"/>
                </a:solidFill>
                <a:effectLst/>
                <a:uLnTx/>
                <a:uFillTx/>
                <a:latin typeface="Garamond"/>
                <a:ea typeface="Garamond"/>
                <a:cs typeface="Garamond"/>
                <a:sym typeface="Garamond"/>
              </a:rPr>
              <a:t>Normalization is a scaling technique in which values are shifted and rescaled so that they end up ranging between 0 and 1. It is also known as Min-Max scaling</a:t>
            </a:r>
            <a:endParaRPr kumimoji="0" sz="2500" b="0" i="0" u="none" strike="noStrike" kern="1200" cap="none" spc="0" normalizeH="0" baseline="0" noProof="0">
              <a:ln>
                <a:noFill/>
              </a:ln>
              <a:solidFill>
                <a:srgbClr val="2F5496"/>
              </a:solidFill>
              <a:effectLst/>
              <a:uLnTx/>
              <a:uFillTx/>
              <a:latin typeface="Garamond"/>
              <a:ea typeface="Garamond"/>
              <a:cs typeface="Garamond"/>
              <a:sym typeface="Garamond"/>
            </a:endParaRPr>
          </a:p>
        </p:txBody>
      </p:sp>
      <p:sp>
        <p:nvSpPr>
          <p:cNvPr id="333" name="Google Shape;333;p36"/>
          <p:cNvSpPr/>
          <p:nvPr/>
        </p:nvSpPr>
        <p:spPr>
          <a:xfrm>
            <a:off x="0" y="936010"/>
            <a:ext cx="10814304" cy="1246495"/>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500" b="0" i="0" u="none" strike="noStrike" kern="1200" cap="none" spc="0" normalizeH="0" baseline="0" noProof="0">
                <a:ln>
                  <a:noFill/>
                </a:ln>
                <a:solidFill>
                  <a:srgbClr val="2F5496"/>
                </a:solidFill>
                <a:effectLst/>
                <a:uLnTx/>
                <a:uFillTx/>
                <a:latin typeface="Garamond"/>
                <a:ea typeface="Garamond"/>
                <a:cs typeface="Garamond"/>
                <a:sym typeface="Garamond"/>
              </a:rPr>
              <a:t>Some machine learning algorithms are sensitive to feature scaling means results will vary based on the units of the features so remove of the effect of scaling, it is required to go for feature scaling </a:t>
            </a:r>
            <a:endParaRPr kumimoji="0" sz="2500" b="0" i="0" u="none" strike="noStrike" kern="1200" cap="none" spc="0" normalizeH="0" baseline="0" noProof="0">
              <a:ln>
                <a:noFill/>
              </a:ln>
              <a:solidFill>
                <a:srgbClr val="2F5496"/>
              </a:solidFill>
              <a:effectLst/>
              <a:uLnTx/>
              <a:uFillTx/>
              <a:latin typeface="Garamond"/>
              <a:ea typeface="Garamond"/>
              <a:cs typeface="Garamond"/>
              <a:sym typeface="Garamond"/>
            </a:endParaRPr>
          </a:p>
        </p:txBody>
      </p:sp>
      <p:pic>
        <p:nvPicPr>
          <p:cNvPr id="334" name="Google Shape;334;p36"/>
          <p:cNvPicPr preferRelativeResize="0"/>
          <p:nvPr/>
        </p:nvPicPr>
        <p:blipFill rotWithShape="1">
          <a:blip r:embed="rId3">
            <a:alphaModFix/>
          </a:blip>
          <a:srcRect/>
          <a:stretch/>
        </p:blipFill>
        <p:spPr>
          <a:xfrm>
            <a:off x="7260082" y="3222576"/>
            <a:ext cx="2451100" cy="1054100"/>
          </a:xfrm>
          <a:prstGeom prst="rect">
            <a:avLst/>
          </a:prstGeom>
          <a:noFill/>
          <a:ln>
            <a:noFill/>
          </a:ln>
        </p:spPr>
      </p:pic>
      <p:pic>
        <p:nvPicPr>
          <p:cNvPr id="335" name="Google Shape;335;p36"/>
          <p:cNvPicPr preferRelativeResize="0"/>
          <p:nvPr/>
        </p:nvPicPr>
        <p:blipFill rotWithShape="1">
          <a:blip r:embed="rId4">
            <a:alphaModFix/>
          </a:blip>
          <a:srcRect/>
          <a:stretch/>
        </p:blipFill>
        <p:spPr>
          <a:xfrm>
            <a:off x="7475982" y="5552510"/>
            <a:ext cx="2235200" cy="927100"/>
          </a:xfrm>
          <a:prstGeom prst="rect">
            <a:avLst/>
          </a:prstGeom>
          <a:noFill/>
          <a:ln>
            <a:noFill/>
          </a:ln>
        </p:spPr>
      </p:pic>
    </p:spTree>
    <p:extLst>
      <p:ext uri="{BB962C8B-B14F-4D97-AF65-F5344CB8AC3E}">
        <p14:creationId xmlns:p14="http://schemas.microsoft.com/office/powerpoint/2010/main" val="3410217230"/>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37"/>
          <p:cNvSpPr txBox="1">
            <a:spLocks noGrp="1"/>
          </p:cNvSpPr>
          <p:nvPr>
            <p:ph type="title"/>
          </p:nvPr>
        </p:nvSpPr>
        <p:spPr>
          <a:xfrm>
            <a:off x="0" y="1825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FF6700"/>
              </a:buClr>
              <a:buSzPts val="4500"/>
              <a:buFont typeface="Garamond"/>
              <a:buNone/>
            </a:pPr>
            <a:r>
              <a:rPr lang="en-IN" sz="4500">
                <a:solidFill>
                  <a:srgbClr val="FF6700"/>
                </a:solidFill>
              </a:rPr>
              <a:t>Automatic EDA methods</a:t>
            </a:r>
            <a:endParaRPr/>
          </a:p>
        </p:txBody>
      </p:sp>
      <p:sp>
        <p:nvSpPr>
          <p:cNvPr id="341" name="Google Shape;341;p37"/>
          <p:cNvSpPr/>
          <p:nvPr/>
        </p:nvSpPr>
        <p:spPr>
          <a:xfrm>
            <a:off x="182880" y="1442365"/>
            <a:ext cx="11362944" cy="2400657"/>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500" b="0" i="0" u="none" strike="noStrike" kern="1200" cap="none" spc="0" normalizeH="0" baseline="0" noProof="0">
                <a:ln>
                  <a:noFill/>
                </a:ln>
                <a:solidFill>
                  <a:srgbClr val="2F5496"/>
                </a:solidFill>
                <a:effectLst/>
                <a:uLnTx/>
                <a:uFillTx/>
                <a:latin typeface="Garamond"/>
                <a:ea typeface="Garamond"/>
                <a:cs typeface="Garamond"/>
                <a:sym typeface="Garamond"/>
              </a:rPr>
              <a:t>Exploratory data analysis (EDA) is an essential early step in most data science projects and it often consists of taking the same steps to characterize a dataset (e.g. find out data types, missing information, distribution of values, correlations, etc.). </a:t>
            </a: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500" b="0" i="0" u="none" strike="noStrike" kern="1200" cap="none" spc="0" normalizeH="0" baseline="0" noProof="0">
              <a:ln>
                <a:noFill/>
              </a:ln>
              <a:solidFill>
                <a:srgbClr val="2F5496"/>
              </a:solidFill>
              <a:effectLst/>
              <a:uLnTx/>
              <a:uFillTx/>
              <a:latin typeface="Garamond"/>
              <a:ea typeface="Garamond"/>
              <a:cs typeface="Garamond"/>
              <a:sym typeface="Garamond"/>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500" b="0" i="0" u="none" strike="noStrike" kern="1200" cap="none" spc="0" normalizeH="0" baseline="0" noProof="0">
                <a:ln>
                  <a:noFill/>
                </a:ln>
                <a:solidFill>
                  <a:srgbClr val="2F5496"/>
                </a:solidFill>
                <a:effectLst/>
                <a:uLnTx/>
                <a:uFillTx/>
                <a:latin typeface="Garamond"/>
                <a:ea typeface="Garamond"/>
                <a:cs typeface="Garamond"/>
                <a:sym typeface="Garamond"/>
              </a:rPr>
              <a:t>Given the repetitiveness and similarity of such tasks, there are a few libraries that automate and help speed up the process</a:t>
            </a:r>
            <a:endParaRPr kumimoji="0" sz="2500" b="0" i="0" u="none" strike="noStrike" kern="1200" cap="none" spc="0" normalizeH="0" baseline="0" noProof="0">
              <a:ln>
                <a:noFill/>
              </a:ln>
              <a:solidFill>
                <a:srgbClr val="2F5496"/>
              </a:solidFill>
              <a:effectLst/>
              <a:uLnTx/>
              <a:uFillTx/>
              <a:latin typeface="Garamond"/>
              <a:ea typeface="Garamond"/>
              <a:cs typeface="Garamond"/>
              <a:sym typeface="Garamond"/>
            </a:endParaRPr>
          </a:p>
        </p:txBody>
      </p:sp>
      <p:sp>
        <p:nvSpPr>
          <p:cNvPr id="342" name="Google Shape;342;p37"/>
          <p:cNvSpPr txBox="1"/>
          <p:nvPr/>
        </p:nvSpPr>
        <p:spPr>
          <a:xfrm>
            <a:off x="268224" y="4492305"/>
            <a:ext cx="3133344" cy="1262319"/>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500" b="0" i="0" u="none" strike="noStrike" kern="1200" cap="none" spc="0" normalizeH="0" baseline="0" noProof="0">
                <a:ln>
                  <a:noFill/>
                </a:ln>
                <a:solidFill>
                  <a:srgbClr val="7030A0"/>
                </a:solidFill>
                <a:effectLst/>
                <a:uLnTx/>
                <a:uFillTx/>
                <a:latin typeface="Garamond"/>
                <a:ea typeface="Garamond"/>
                <a:cs typeface="Garamond"/>
                <a:sym typeface="Garamond"/>
              </a:rPr>
              <a:t>Libraries:</a:t>
            </a: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500" b="0" i="0" u="none" strike="noStrike" kern="1200" cap="none" spc="0" normalizeH="0" baseline="0" noProof="0">
                <a:ln>
                  <a:noFill/>
                </a:ln>
                <a:solidFill>
                  <a:srgbClr val="7030A0"/>
                </a:solidFill>
                <a:effectLst/>
                <a:uLnTx/>
                <a:uFillTx/>
                <a:latin typeface="Garamond"/>
                <a:ea typeface="Garamond"/>
                <a:cs typeface="Garamond"/>
                <a:sym typeface="Garamond"/>
              </a:rPr>
              <a:t>pandas_profiling</a:t>
            </a:r>
            <a:endParaRPr kumimoji="0" sz="2500" b="0" i="0" u="none" strike="noStrike" kern="1200" cap="none" spc="0" normalizeH="0" baseline="0" noProof="0">
              <a:ln>
                <a:noFill/>
              </a:ln>
              <a:solidFill>
                <a:srgbClr val="7030A0"/>
              </a:solidFill>
              <a:effectLst/>
              <a:uLnTx/>
              <a:uFillTx/>
              <a:latin typeface="Garamond"/>
              <a:ea typeface="Garamond"/>
              <a:cs typeface="Garamond"/>
              <a:sym typeface="Garamond"/>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500" b="0" i="0" u="none" strike="noStrike" kern="1200" cap="none" spc="0" normalizeH="0" baseline="0" noProof="0">
                <a:ln>
                  <a:noFill/>
                </a:ln>
                <a:solidFill>
                  <a:srgbClr val="7030A0"/>
                </a:solidFill>
                <a:effectLst/>
                <a:uLnTx/>
                <a:uFillTx/>
                <a:latin typeface="Garamond"/>
                <a:ea typeface="Garamond"/>
                <a:cs typeface="Garamond"/>
                <a:sym typeface="Garamond"/>
              </a:rPr>
              <a:t>sweetviz</a:t>
            </a:r>
            <a:endParaRPr kumimoji="0" sz="2500" b="0" i="0" u="none" strike="noStrike" kern="1200" cap="none" spc="0" normalizeH="0" baseline="0" noProof="0">
              <a:ln>
                <a:noFill/>
              </a:ln>
              <a:solidFill>
                <a:srgbClr val="7030A0"/>
              </a:solidFill>
              <a:effectLst/>
              <a:uLnTx/>
              <a:uFillTx/>
              <a:latin typeface="Garamond"/>
              <a:ea typeface="Garamond"/>
              <a:cs typeface="Garamond"/>
              <a:sym typeface="Garamond"/>
            </a:endParaRPr>
          </a:p>
        </p:txBody>
      </p:sp>
    </p:spTree>
    <p:extLst>
      <p:ext uri="{BB962C8B-B14F-4D97-AF65-F5344CB8AC3E}">
        <p14:creationId xmlns:p14="http://schemas.microsoft.com/office/powerpoint/2010/main" val="40262491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5" name="Rectangle 2">
            <a:extLst>
              <a:ext uri="{FF2B5EF4-FFF2-40B4-BE49-F238E27FC236}">
                <a16:creationId xmlns:a16="http://schemas.microsoft.com/office/drawing/2014/main" id="{F9BC174A-43C9-4C3C-BF50-C6ADF4325BC7}"/>
              </a:ext>
            </a:extLst>
          </p:cNvPr>
          <p:cNvSpPr>
            <a:spLocks noChangeArrowheads="1"/>
          </p:cNvSpPr>
          <p:nvPr/>
        </p:nvSpPr>
        <p:spPr bwMode="auto">
          <a:xfrm>
            <a:off x="4320304" y="167217"/>
            <a:ext cx="3572560" cy="698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2767" tIns="61384" rIns="122767" bIns="61384">
            <a:spAutoFit/>
          </a:bodyPr>
          <a:lstStyle>
            <a:lvl1pPr>
              <a:spcBef>
                <a:spcPct val="20000"/>
              </a:spcBef>
              <a:buClr>
                <a:schemeClr val="tx1"/>
              </a:buClr>
              <a:buSzPct val="50000"/>
              <a:buFont typeface="Monotype Sorts" pitchFamily="2" charset="2"/>
              <a:buChar char="l"/>
              <a:defRPr>
                <a:solidFill>
                  <a:schemeClr val="tx1"/>
                </a:solidFill>
                <a:latin typeface="Arial" panose="020B0604020202020204" pitchFamily="34" charset="0"/>
              </a:defRPr>
            </a:lvl1pPr>
            <a:lvl2pPr marL="742950" indent="-285750">
              <a:spcBef>
                <a:spcPct val="20000"/>
              </a:spcBef>
              <a:buClr>
                <a:schemeClr val="tx1"/>
              </a:buClr>
              <a:buSzPct val="75000"/>
              <a:buFont typeface="Symbol" panose="05050102010706020507" pitchFamily="18" charset="2"/>
              <a:buChar char="-"/>
              <a:defRPr>
                <a:solidFill>
                  <a:schemeClr val="tx1"/>
                </a:solidFill>
                <a:latin typeface="Arial" panose="020B0604020202020204" pitchFamily="34" charset="0"/>
              </a:defRPr>
            </a:lvl2pPr>
            <a:lvl3pPr marL="1143000" indent="-228600">
              <a:spcBef>
                <a:spcPct val="20000"/>
              </a:spcBef>
              <a:buClr>
                <a:schemeClr val="tx1"/>
              </a:buClr>
              <a:buSzPct val="63000"/>
              <a:buFont typeface="Symbol" panose="05050102010706020507" pitchFamily="18" charset="2"/>
              <a:buChar char="&gt;"/>
              <a:defRPr>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SzTx/>
              <a:buFontTx/>
              <a:buNone/>
            </a:pPr>
            <a:r>
              <a:rPr lang="en-US" altLang="en-US" sz="3733" i="1" dirty="0"/>
              <a:t>Sample Median</a:t>
            </a:r>
          </a:p>
        </p:txBody>
      </p:sp>
      <p:sp>
        <p:nvSpPr>
          <p:cNvPr id="180226" name="Rectangle 3">
            <a:extLst>
              <a:ext uri="{FF2B5EF4-FFF2-40B4-BE49-F238E27FC236}">
                <a16:creationId xmlns:a16="http://schemas.microsoft.com/office/drawing/2014/main" id="{91996571-CAF3-49FD-9370-DA418B8E1471}"/>
              </a:ext>
            </a:extLst>
          </p:cNvPr>
          <p:cNvSpPr>
            <a:spLocks noChangeArrowheads="1"/>
          </p:cNvSpPr>
          <p:nvPr/>
        </p:nvSpPr>
        <p:spPr bwMode="auto">
          <a:xfrm>
            <a:off x="588434" y="1348318"/>
            <a:ext cx="10427642" cy="17244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2767" tIns="61384" rIns="122767" bIns="61384">
            <a:spAutoFit/>
          </a:bodyPr>
          <a:lstStyle>
            <a:lvl1pPr>
              <a:spcBef>
                <a:spcPct val="20000"/>
              </a:spcBef>
              <a:buClr>
                <a:schemeClr val="tx1"/>
              </a:buClr>
              <a:buSzPct val="50000"/>
              <a:buFont typeface="Monotype Sorts" pitchFamily="2" charset="2"/>
              <a:buChar char="l"/>
              <a:defRPr>
                <a:solidFill>
                  <a:schemeClr val="tx1"/>
                </a:solidFill>
                <a:latin typeface="Arial" panose="020B0604020202020204" pitchFamily="34" charset="0"/>
              </a:defRPr>
            </a:lvl1pPr>
            <a:lvl2pPr marL="742950" indent="-285750">
              <a:spcBef>
                <a:spcPct val="20000"/>
              </a:spcBef>
              <a:buClr>
                <a:schemeClr val="tx1"/>
              </a:buClr>
              <a:buSzPct val="75000"/>
              <a:buFont typeface="Symbol" panose="05050102010706020507" pitchFamily="18" charset="2"/>
              <a:buChar char="-"/>
              <a:defRPr>
                <a:solidFill>
                  <a:schemeClr val="tx1"/>
                </a:solidFill>
                <a:latin typeface="Arial" panose="020B0604020202020204" pitchFamily="34" charset="0"/>
              </a:defRPr>
            </a:lvl2pPr>
            <a:lvl3pPr marL="1143000" indent="-228600">
              <a:spcBef>
                <a:spcPct val="20000"/>
              </a:spcBef>
              <a:buClr>
                <a:schemeClr val="tx1"/>
              </a:buClr>
              <a:buSzPct val="63000"/>
              <a:buFont typeface="Symbol" panose="05050102010706020507" pitchFamily="18" charset="2"/>
              <a:buChar char="&gt;"/>
              <a:defRPr>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SzTx/>
              <a:buFontTx/>
              <a:buNone/>
            </a:pPr>
            <a:r>
              <a:rPr lang="en-US" altLang="en-US" sz="2400" dirty="0"/>
              <a:t>Assume that x1, x2, …xn is a list of sample data sorted in ascending order.</a:t>
            </a:r>
          </a:p>
          <a:p>
            <a:pPr eaLnBrk="1" hangingPunct="1">
              <a:spcBef>
                <a:spcPct val="0"/>
              </a:spcBef>
              <a:buClrTx/>
              <a:buSzTx/>
              <a:buFontTx/>
              <a:buNone/>
            </a:pPr>
            <a:r>
              <a:rPr lang="en-US" altLang="en-US" sz="2400" dirty="0"/>
              <a:t>Then…</a:t>
            </a:r>
          </a:p>
          <a:p>
            <a:pPr eaLnBrk="1" hangingPunct="1">
              <a:spcBef>
                <a:spcPct val="0"/>
              </a:spcBef>
              <a:buClrTx/>
              <a:buSzTx/>
              <a:buFontTx/>
              <a:buNone/>
            </a:pPr>
            <a:endParaRPr lang="en-US" altLang="en-US" sz="2400" dirty="0"/>
          </a:p>
          <a:p>
            <a:pPr eaLnBrk="1" hangingPunct="1">
              <a:spcBef>
                <a:spcPct val="0"/>
              </a:spcBef>
              <a:buClrTx/>
              <a:buSzTx/>
              <a:buFontTx/>
              <a:buNone/>
            </a:pPr>
            <a:r>
              <a:rPr lang="en-US" altLang="en-US" sz="2400" dirty="0"/>
              <a:t>	</a:t>
            </a:r>
            <a:r>
              <a:rPr lang="en-US" altLang="en-US" sz="3200" dirty="0"/>
              <a:t>X =</a:t>
            </a:r>
            <a:r>
              <a:rPr lang="en-US" altLang="en-US" sz="2133" dirty="0"/>
              <a:t> </a:t>
            </a:r>
          </a:p>
        </p:txBody>
      </p:sp>
      <p:sp>
        <p:nvSpPr>
          <p:cNvPr id="180227" name="Rectangle 4">
            <a:extLst>
              <a:ext uri="{FF2B5EF4-FFF2-40B4-BE49-F238E27FC236}">
                <a16:creationId xmlns:a16="http://schemas.microsoft.com/office/drawing/2014/main" id="{B3E09BFA-0B84-4D65-B8B7-C5E236889BF5}"/>
              </a:ext>
            </a:extLst>
          </p:cNvPr>
          <p:cNvSpPr>
            <a:spLocks noChangeArrowheads="1"/>
          </p:cNvSpPr>
          <p:nvPr/>
        </p:nvSpPr>
        <p:spPr bwMode="auto">
          <a:xfrm>
            <a:off x="2766485" y="1966384"/>
            <a:ext cx="9106126" cy="11088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2767" tIns="61384" rIns="122767" bIns="61384">
            <a:spAutoFit/>
          </a:bodyPr>
          <a:lstStyle>
            <a:lvl1pPr>
              <a:spcBef>
                <a:spcPct val="20000"/>
              </a:spcBef>
              <a:buClr>
                <a:schemeClr val="tx1"/>
              </a:buClr>
              <a:buSzPct val="50000"/>
              <a:buFont typeface="Monotype Sorts" pitchFamily="2" charset="2"/>
              <a:buChar char="l"/>
              <a:defRPr>
                <a:solidFill>
                  <a:schemeClr val="tx1"/>
                </a:solidFill>
                <a:latin typeface="Arial" panose="020B0604020202020204" pitchFamily="34" charset="0"/>
              </a:defRPr>
            </a:lvl1pPr>
            <a:lvl2pPr marL="742950" indent="-285750">
              <a:spcBef>
                <a:spcPct val="20000"/>
              </a:spcBef>
              <a:buClr>
                <a:schemeClr val="tx1"/>
              </a:buClr>
              <a:buSzPct val="75000"/>
              <a:buFont typeface="Symbol" panose="05050102010706020507" pitchFamily="18" charset="2"/>
              <a:buChar char="-"/>
              <a:defRPr>
                <a:solidFill>
                  <a:schemeClr val="tx1"/>
                </a:solidFill>
                <a:latin typeface="Arial" panose="020B0604020202020204" pitchFamily="34" charset="0"/>
              </a:defRPr>
            </a:lvl2pPr>
            <a:lvl3pPr marL="1143000" indent="-228600">
              <a:spcBef>
                <a:spcPct val="20000"/>
              </a:spcBef>
              <a:buClr>
                <a:schemeClr val="tx1"/>
              </a:buClr>
              <a:buSzPct val="63000"/>
              <a:buFont typeface="Symbol" panose="05050102010706020507" pitchFamily="18" charset="2"/>
              <a:buChar char="&gt;"/>
              <a:defRPr>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SzTx/>
              <a:buFontTx/>
              <a:buNone/>
            </a:pPr>
            <a:r>
              <a:rPr lang="en-US" altLang="en-US" sz="3200" dirty="0"/>
              <a:t>middle value, if n is odd</a:t>
            </a:r>
          </a:p>
          <a:p>
            <a:pPr eaLnBrk="1" hangingPunct="1">
              <a:spcBef>
                <a:spcPct val="0"/>
              </a:spcBef>
              <a:buClrTx/>
              <a:buSzTx/>
              <a:buFontTx/>
              <a:buNone/>
            </a:pPr>
            <a:r>
              <a:rPr lang="en-US" altLang="en-US" sz="3200" dirty="0"/>
              <a:t>the average of the two middle values, if n is even</a:t>
            </a:r>
          </a:p>
        </p:txBody>
      </p:sp>
      <p:sp>
        <p:nvSpPr>
          <p:cNvPr id="180228" name="Rectangle 5">
            <a:extLst>
              <a:ext uri="{FF2B5EF4-FFF2-40B4-BE49-F238E27FC236}">
                <a16:creationId xmlns:a16="http://schemas.microsoft.com/office/drawing/2014/main" id="{4E3DF08B-FE6D-4000-A168-3BE3B3F7F728}"/>
              </a:ext>
            </a:extLst>
          </p:cNvPr>
          <p:cNvSpPr>
            <a:spLocks noChangeArrowheads="1"/>
          </p:cNvSpPr>
          <p:nvPr/>
        </p:nvSpPr>
        <p:spPr bwMode="auto">
          <a:xfrm>
            <a:off x="2472267" y="2095501"/>
            <a:ext cx="626533" cy="8626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2767" tIns="61384" rIns="122767" bIns="61384">
            <a:spAutoFit/>
          </a:bodyPr>
          <a:lstStyle>
            <a:lvl1pPr>
              <a:spcBef>
                <a:spcPct val="20000"/>
              </a:spcBef>
              <a:buClr>
                <a:schemeClr val="tx1"/>
              </a:buClr>
              <a:buSzPct val="50000"/>
              <a:buFont typeface="Monotype Sorts" pitchFamily="2" charset="2"/>
              <a:buChar char="l"/>
              <a:defRPr>
                <a:solidFill>
                  <a:schemeClr val="tx1"/>
                </a:solidFill>
                <a:latin typeface="Arial" panose="020B0604020202020204" pitchFamily="34" charset="0"/>
              </a:defRPr>
            </a:lvl1pPr>
            <a:lvl2pPr marL="742950" indent="-285750">
              <a:spcBef>
                <a:spcPct val="20000"/>
              </a:spcBef>
              <a:buClr>
                <a:schemeClr val="tx1"/>
              </a:buClr>
              <a:buSzPct val="75000"/>
              <a:buFont typeface="Symbol" panose="05050102010706020507" pitchFamily="18" charset="2"/>
              <a:buChar char="-"/>
              <a:defRPr>
                <a:solidFill>
                  <a:schemeClr val="tx1"/>
                </a:solidFill>
                <a:latin typeface="Arial" panose="020B0604020202020204" pitchFamily="34" charset="0"/>
              </a:defRPr>
            </a:lvl2pPr>
            <a:lvl3pPr marL="1143000" indent="-228600">
              <a:spcBef>
                <a:spcPct val="20000"/>
              </a:spcBef>
              <a:buClr>
                <a:schemeClr val="tx1"/>
              </a:buClr>
              <a:buSzPct val="63000"/>
              <a:buFont typeface="Symbol" panose="05050102010706020507" pitchFamily="18" charset="2"/>
              <a:buChar char="&gt;"/>
              <a:defRPr>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SzTx/>
              <a:buFontTx/>
              <a:buNone/>
            </a:pPr>
            <a:r>
              <a:rPr lang="en-US" altLang="en-US" sz="4800" dirty="0">
                <a:latin typeface="Symbol" panose="05050102010706020507" pitchFamily="18" charset="2"/>
              </a:rPr>
              <a:t>{</a:t>
            </a:r>
          </a:p>
        </p:txBody>
      </p:sp>
      <p:sp>
        <p:nvSpPr>
          <p:cNvPr id="180229" name="Rectangle 6">
            <a:extLst>
              <a:ext uri="{FF2B5EF4-FFF2-40B4-BE49-F238E27FC236}">
                <a16:creationId xmlns:a16="http://schemas.microsoft.com/office/drawing/2014/main" id="{1BC21095-A59C-42DD-A96F-97691B4E15D6}"/>
              </a:ext>
            </a:extLst>
          </p:cNvPr>
          <p:cNvSpPr>
            <a:spLocks noChangeArrowheads="1"/>
          </p:cNvSpPr>
          <p:nvPr/>
        </p:nvSpPr>
        <p:spPr bwMode="auto">
          <a:xfrm>
            <a:off x="1733487" y="3077634"/>
            <a:ext cx="8822394" cy="4932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2767" tIns="61384" rIns="122767" bIns="61384">
            <a:spAutoFit/>
          </a:bodyPr>
          <a:lstStyle>
            <a:lvl1pPr>
              <a:spcBef>
                <a:spcPct val="20000"/>
              </a:spcBef>
              <a:buClr>
                <a:schemeClr val="tx1"/>
              </a:buClr>
              <a:buSzPct val="50000"/>
              <a:buFont typeface="Monotype Sorts" pitchFamily="2" charset="2"/>
              <a:buChar char="l"/>
              <a:defRPr>
                <a:solidFill>
                  <a:schemeClr val="tx1"/>
                </a:solidFill>
                <a:latin typeface="Arial" panose="020B0604020202020204" pitchFamily="34" charset="0"/>
              </a:defRPr>
            </a:lvl1pPr>
            <a:lvl2pPr marL="742950" indent="-285750">
              <a:spcBef>
                <a:spcPct val="20000"/>
              </a:spcBef>
              <a:buClr>
                <a:schemeClr val="tx1"/>
              </a:buClr>
              <a:buSzPct val="75000"/>
              <a:buFont typeface="Symbol" panose="05050102010706020507" pitchFamily="18" charset="2"/>
              <a:buChar char="-"/>
              <a:defRPr>
                <a:solidFill>
                  <a:schemeClr val="tx1"/>
                </a:solidFill>
                <a:latin typeface="Arial" panose="020B0604020202020204" pitchFamily="34" charset="0"/>
              </a:defRPr>
            </a:lvl2pPr>
            <a:lvl3pPr marL="1143000" indent="-228600">
              <a:spcBef>
                <a:spcPct val="20000"/>
              </a:spcBef>
              <a:buClr>
                <a:schemeClr val="tx1"/>
              </a:buClr>
              <a:buSzPct val="63000"/>
              <a:buFont typeface="Symbol" panose="05050102010706020507" pitchFamily="18" charset="2"/>
              <a:buChar char="&gt;"/>
              <a:defRPr>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SzTx/>
              <a:buFontTx/>
              <a:buNone/>
            </a:pPr>
            <a:r>
              <a:rPr lang="en-US" altLang="en-US" sz="2400" dirty="0"/>
              <a:t>Find the sample mean and median for the two data sets below:</a:t>
            </a:r>
          </a:p>
        </p:txBody>
      </p:sp>
      <p:sp>
        <p:nvSpPr>
          <p:cNvPr id="180230" name="Rectangle 7">
            <a:extLst>
              <a:ext uri="{FF2B5EF4-FFF2-40B4-BE49-F238E27FC236}">
                <a16:creationId xmlns:a16="http://schemas.microsoft.com/office/drawing/2014/main" id="{344846E2-261F-49E7-AF3D-E574D3A5ACBB}"/>
              </a:ext>
            </a:extLst>
          </p:cNvPr>
          <p:cNvSpPr>
            <a:spLocks noChangeArrowheads="1"/>
          </p:cNvSpPr>
          <p:nvPr/>
        </p:nvSpPr>
        <p:spPr bwMode="auto">
          <a:xfrm>
            <a:off x="1299634" y="3731684"/>
            <a:ext cx="6609673" cy="2421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2767" tIns="61384" rIns="122767" bIns="61384">
            <a:spAutoFit/>
          </a:bodyPr>
          <a:lstStyle>
            <a:lvl1pPr>
              <a:spcBef>
                <a:spcPct val="20000"/>
              </a:spcBef>
              <a:buClr>
                <a:schemeClr val="tx1"/>
              </a:buClr>
              <a:buSzPct val="50000"/>
              <a:buFont typeface="Monotype Sorts" pitchFamily="2" charset="2"/>
              <a:buChar char="l"/>
              <a:defRPr>
                <a:solidFill>
                  <a:schemeClr val="tx1"/>
                </a:solidFill>
                <a:latin typeface="Arial" panose="020B0604020202020204" pitchFamily="34" charset="0"/>
              </a:defRPr>
            </a:lvl1pPr>
            <a:lvl2pPr marL="742950" indent="-285750">
              <a:spcBef>
                <a:spcPct val="20000"/>
              </a:spcBef>
              <a:buClr>
                <a:schemeClr val="tx1"/>
              </a:buClr>
              <a:buSzPct val="75000"/>
              <a:buFont typeface="Symbol" panose="05050102010706020507" pitchFamily="18" charset="2"/>
              <a:buChar char="-"/>
              <a:defRPr>
                <a:solidFill>
                  <a:schemeClr val="tx1"/>
                </a:solidFill>
                <a:latin typeface="Arial" panose="020B0604020202020204" pitchFamily="34" charset="0"/>
              </a:defRPr>
            </a:lvl2pPr>
            <a:lvl3pPr marL="1143000" indent="-228600">
              <a:spcBef>
                <a:spcPct val="20000"/>
              </a:spcBef>
              <a:buClr>
                <a:schemeClr val="tx1"/>
              </a:buClr>
              <a:buSzPct val="63000"/>
              <a:buFont typeface="Symbol" panose="05050102010706020507" pitchFamily="18" charset="2"/>
              <a:buChar char="&gt;"/>
              <a:defRPr>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SzTx/>
              <a:buFontTx/>
              <a:buNone/>
            </a:pPr>
            <a:r>
              <a:rPr lang="en-US" altLang="en-US" sz="2133" dirty="0"/>
              <a:t>X:  Data Set 1 :  10, 12, 11, 14, 11, 13, 12, 14, 16, 13</a:t>
            </a:r>
          </a:p>
          <a:p>
            <a:pPr eaLnBrk="1" hangingPunct="1">
              <a:spcBef>
                <a:spcPct val="0"/>
              </a:spcBef>
              <a:buClrTx/>
              <a:buSzTx/>
              <a:buFontTx/>
              <a:buNone/>
            </a:pPr>
            <a:endParaRPr lang="en-US" altLang="en-US" sz="2133" dirty="0"/>
          </a:p>
          <a:p>
            <a:pPr eaLnBrk="1" hangingPunct="1">
              <a:spcBef>
                <a:spcPct val="0"/>
              </a:spcBef>
              <a:buClrTx/>
              <a:buSzTx/>
              <a:buFontTx/>
              <a:buNone/>
            </a:pPr>
            <a:r>
              <a:rPr lang="en-US" altLang="en-US" sz="2133" dirty="0"/>
              <a:t>X = 		X =</a:t>
            </a:r>
          </a:p>
          <a:p>
            <a:pPr eaLnBrk="1" hangingPunct="1">
              <a:spcBef>
                <a:spcPct val="0"/>
              </a:spcBef>
              <a:buClrTx/>
              <a:buSzTx/>
              <a:buFontTx/>
              <a:buNone/>
            </a:pPr>
            <a:endParaRPr lang="en-US" altLang="en-US" sz="2133" dirty="0"/>
          </a:p>
          <a:p>
            <a:pPr eaLnBrk="1" hangingPunct="1">
              <a:spcBef>
                <a:spcPct val="0"/>
              </a:spcBef>
              <a:buClrTx/>
              <a:buSzTx/>
              <a:buFontTx/>
              <a:buNone/>
            </a:pPr>
            <a:r>
              <a:rPr lang="en-US" altLang="en-US" sz="2133" dirty="0"/>
              <a:t>Y:  Data Set 2:   10, 12, 11, 14, 11, 13, 12, 14, 44, 13</a:t>
            </a:r>
          </a:p>
          <a:p>
            <a:pPr eaLnBrk="1" hangingPunct="1">
              <a:spcBef>
                <a:spcPct val="0"/>
              </a:spcBef>
              <a:buClrTx/>
              <a:buSzTx/>
              <a:buFontTx/>
              <a:buNone/>
            </a:pPr>
            <a:endParaRPr lang="en-US" altLang="en-US" sz="2133" dirty="0"/>
          </a:p>
          <a:p>
            <a:pPr eaLnBrk="1" hangingPunct="1">
              <a:spcBef>
                <a:spcPct val="0"/>
              </a:spcBef>
              <a:buClrTx/>
              <a:buSzTx/>
              <a:buFontTx/>
              <a:buNone/>
            </a:pPr>
            <a:r>
              <a:rPr lang="en-US" altLang="en-US" sz="2133" dirty="0"/>
              <a:t>Y =		Y =</a:t>
            </a:r>
          </a:p>
        </p:txBody>
      </p:sp>
      <p:sp>
        <p:nvSpPr>
          <p:cNvPr id="180231" name="Rectangle 8">
            <a:extLst>
              <a:ext uri="{FF2B5EF4-FFF2-40B4-BE49-F238E27FC236}">
                <a16:creationId xmlns:a16="http://schemas.microsoft.com/office/drawing/2014/main" id="{A2555575-6394-4834-92E7-0E32887400DB}"/>
              </a:ext>
            </a:extLst>
          </p:cNvPr>
          <p:cNvSpPr>
            <a:spLocks noChangeArrowheads="1"/>
          </p:cNvSpPr>
          <p:nvPr/>
        </p:nvSpPr>
        <p:spPr bwMode="auto">
          <a:xfrm>
            <a:off x="1833034" y="2055285"/>
            <a:ext cx="408232" cy="452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2767" tIns="61384" rIns="122767" bIns="61384">
            <a:spAutoFit/>
          </a:bodyPr>
          <a:lstStyle>
            <a:lvl1pPr>
              <a:spcBef>
                <a:spcPct val="20000"/>
              </a:spcBef>
              <a:buClr>
                <a:schemeClr val="tx1"/>
              </a:buClr>
              <a:buSzPct val="50000"/>
              <a:buFont typeface="Monotype Sorts" pitchFamily="2" charset="2"/>
              <a:buChar char="l"/>
              <a:defRPr>
                <a:solidFill>
                  <a:schemeClr val="tx1"/>
                </a:solidFill>
                <a:latin typeface="Arial" panose="020B0604020202020204" pitchFamily="34" charset="0"/>
              </a:defRPr>
            </a:lvl1pPr>
            <a:lvl2pPr marL="742950" indent="-285750">
              <a:spcBef>
                <a:spcPct val="20000"/>
              </a:spcBef>
              <a:buClr>
                <a:schemeClr val="tx1"/>
              </a:buClr>
              <a:buSzPct val="75000"/>
              <a:buFont typeface="Symbol" panose="05050102010706020507" pitchFamily="18" charset="2"/>
              <a:buChar char="-"/>
              <a:defRPr>
                <a:solidFill>
                  <a:schemeClr val="tx1"/>
                </a:solidFill>
                <a:latin typeface="Arial" panose="020B0604020202020204" pitchFamily="34" charset="0"/>
              </a:defRPr>
            </a:lvl2pPr>
            <a:lvl3pPr marL="1143000" indent="-228600">
              <a:spcBef>
                <a:spcPct val="20000"/>
              </a:spcBef>
              <a:buClr>
                <a:schemeClr val="tx1"/>
              </a:buClr>
              <a:buSzPct val="63000"/>
              <a:buFont typeface="Symbol" panose="05050102010706020507" pitchFamily="18" charset="2"/>
              <a:buChar char="&gt;"/>
              <a:defRPr>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SzTx/>
              <a:buFontTx/>
              <a:buNone/>
            </a:pPr>
            <a:r>
              <a:rPr lang="en-US" altLang="en-US" sz="2133" dirty="0"/>
              <a:t>~</a:t>
            </a:r>
          </a:p>
        </p:txBody>
      </p:sp>
      <p:sp>
        <p:nvSpPr>
          <p:cNvPr id="180232" name="Line 9">
            <a:extLst>
              <a:ext uri="{FF2B5EF4-FFF2-40B4-BE49-F238E27FC236}">
                <a16:creationId xmlns:a16="http://schemas.microsoft.com/office/drawing/2014/main" id="{79543B72-C04A-4615-B4E5-8D416382C3B1}"/>
              </a:ext>
            </a:extLst>
          </p:cNvPr>
          <p:cNvSpPr>
            <a:spLocks noChangeShapeType="1"/>
          </p:cNvSpPr>
          <p:nvPr/>
        </p:nvSpPr>
        <p:spPr bwMode="auto">
          <a:xfrm>
            <a:off x="1422400" y="4267200"/>
            <a:ext cx="10160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sz="2400" dirty="0"/>
          </a:p>
        </p:txBody>
      </p:sp>
      <p:sp>
        <p:nvSpPr>
          <p:cNvPr id="180233" name="Line 10">
            <a:extLst>
              <a:ext uri="{FF2B5EF4-FFF2-40B4-BE49-F238E27FC236}">
                <a16:creationId xmlns:a16="http://schemas.microsoft.com/office/drawing/2014/main" id="{183C35FC-D9C2-45EA-90EA-39A78FCECB5F}"/>
              </a:ext>
            </a:extLst>
          </p:cNvPr>
          <p:cNvSpPr>
            <a:spLocks noChangeShapeType="1"/>
          </p:cNvSpPr>
          <p:nvPr/>
        </p:nvSpPr>
        <p:spPr bwMode="auto">
          <a:xfrm>
            <a:off x="1422400" y="5181600"/>
            <a:ext cx="10160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sz="2400" dirty="0"/>
          </a:p>
        </p:txBody>
      </p:sp>
      <p:sp>
        <p:nvSpPr>
          <p:cNvPr id="180234" name="Rectangle 11">
            <a:extLst>
              <a:ext uri="{FF2B5EF4-FFF2-40B4-BE49-F238E27FC236}">
                <a16:creationId xmlns:a16="http://schemas.microsoft.com/office/drawing/2014/main" id="{C083D95A-7272-4FFE-8A68-0C01ED46D739}"/>
              </a:ext>
            </a:extLst>
          </p:cNvPr>
          <p:cNvSpPr>
            <a:spLocks noChangeArrowheads="1"/>
          </p:cNvSpPr>
          <p:nvPr/>
        </p:nvSpPr>
        <p:spPr bwMode="auto">
          <a:xfrm>
            <a:off x="3763434" y="4112685"/>
            <a:ext cx="408232" cy="452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2767" tIns="61384" rIns="122767" bIns="61384">
            <a:spAutoFit/>
          </a:bodyPr>
          <a:lstStyle>
            <a:lvl1pPr>
              <a:spcBef>
                <a:spcPct val="20000"/>
              </a:spcBef>
              <a:buClr>
                <a:schemeClr val="tx1"/>
              </a:buClr>
              <a:buSzPct val="50000"/>
              <a:buFont typeface="Monotype Sorts" pitchFamily="2" charset="2"/>
              <a:buChar char="l"/>
              <a:defRPr>
                <a:solidFill>
                  <a:schemeClr val="tx1"/>
                </a:solidFill>
                <a:latin typeface="Arial" panose="020B0604020202020204" pitchFamily="34" charset="0"/>
              </a:defRPr>
            </a:lvl1pPr>
            <a:lvl2pPr marL="742950" indent="-285750">
              <a:spcBef>
                <a:spcPct val="20000"/>
              </a:spcBef>
              <a:buClr>
                <a:schemeClr val="tx1"/>
              </a:buClr>
              <a:buSzPct val="75000"/>
              <a:buFont typeface="Symbol" panose="05050102010706020507" pitchFamily="18" charset="2"/>
              <a:buChar char="-"/>
              <a:defRPr>
                <a:solidFill>
                  <a:schemeClr val="tx1"/>
                </a:solidFill>
                <a:latin typeface="Arial" panose="020B0604020202020204" pitchFamily="34" charset="0"/>
              </a:defRPr>
            </a:lvl2pPr>
            <a:lvl3pPr marL="1143000" indent="-228600">
              <a:spcBef>
                <a:spcPct val="20000"/>
              </a:spcBef>
              <a:buClr>
                <a:schemeClr val="tx1"/>
              </a:buClr>
              <a:buSzPct val="63000"/>
              <a:buFont typeface="Symbol" panose="05050102010706020507" pitchFamily="18" charset="2"/>
              <a:buChar char="&gt;"/>
              <a:defRPr>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SzTx/>
              <a:buFontTx/>
              <a:buNone/>
            </a:pPr>
            <a:r>
              <a:rPr lang="en-US" altLang="en-US" sz="2133" dirty="0"/>
              <a:t>~</a:t>
            </a:r>
          </a:p>
        </p:txBody>
      </p:sp>
      <p:sp>
        <p:nvSpPr>
          <p:cNvPr id="180235" name="Rectangle 12">
            <a:extLst>
              <a:ext uri="{FF2B5EF4-FFF2-40B4-BE49-F238E27FC236}">
                <a16:creationId xmlns:a16="http://schemas.microsoft.com/office/drawing/2014/main" id="{80A31A55-ED59-497E-B035-5C31882B9A67}"/>
              </a:ext>
            </a:extLst>
          </p:cNvPr>
          <p:cNvSpPr>
            <a:spLocks noChangeArrowheads="1"/>
          </p:cNvSpPr>
          <p:nvPr/>
        </p:nvSpPr>
        <p:spPr bwMode="auto">
          <a:xfrm>
            <a:off x="3763434" y="5084234"/>
            <a:ext cx="408232" cy="452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2767" tIns="61384" rIns="122767" bIns="61384">
            <a:spAutoFit/>
          </a:bodyPr>
          <a:lstStyle>
            <a:lvl1pPr>
              <a:spcBef>
                <a:spcPct val="20000"/>
              </a:spcBef>
              <a:buClr>
                <a:schemeClr val="tx1"/>
              </a:buClr>
              <a:buSzPct val="50000"/>
              <a:buFont typeface="Monotype Sorts" pitchFamily="2" charset="2"/>
              <a:buChar char="l"/>
              <a:defRPr>
                <a:solidFill>
                  <a:schemeClr val="tx1"/>
                </a:solidFill>
                <a:latin typeface="Arial" panose="020B0604020202020204" pitchFamily="34" charset="0"/>
              </a:defRPr>
            </a:lvl1pPr>
            <a:lvl2pPr marL="742950" indent="-285750">
              <a:spcBef>
                <a:spcPct val="20000"/>
              </a:spcBef>
              <a:buClr>
                <a:schemeClr val="tx1"/>
              </a:buClr>
              <a:buSzPct val="75000"/>
              <a:buFont typeface="Symbol" panose="05050102010706020507" pitchFamily="18" charset="2"/>
              <a:buChar char="-"/>
              <a:defRPr>
                <a:solidFill>
                  <a:schemeClr val="tx1"/>
                </a:solidFill>
                <a:latin typeface="Arial" panose="020B0604020202020204" pitchFamily="34" charset="0"/>
              </a:defRPr>
            </a:lvl2pPr>
            <a:lvl3pPr marL="1143000" indent="-228600">
              <a:spcBef>
                <a:spcPct val="20000"/>
              </a:spcBef>
              <a:buClr>
                <a:schemeClr val="tx1"/>
              </a:buClr>
              <a:buSzPct val="63000"/>
              <a:buFont typeface="Symbol" panose="05050102010706020507" pitchFamily="18" charset="2"/>
              <a:buChar char="&gt;"/>
              <a:defRPr>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SzTx/>
              <a:buFontTx/>
              <a:buNone/>
            </a:pPr>
            <a:r>
              <a:rPr lang="en-US" altLang="en-US" sz="2133" dirty="0"/>
              <a:t>~</a:t>
            </a:r>
          </a:p>
        </p:txBody>
      </p:sp>
    </p:spTree>
  </p:cSld>
  <p:clrMapOvr>
    <a:masterClrMapping/>
  </p:clrMapOvr>
  <p:transition>
    <p:pull dir="rd"/>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49" name="TextBox 1">
            <a:extLst>
              <a:ext uri="{FF2B5EF4-FFF2-40B4-BE49-F238E27FC236}">
                <a16:creationId xmlns:a16="http://schemas.microsoft.com/office/drawing/2014/main" id="{0D3154B2-4E3D-492F-8F3E-B2B430F5E7C4}"/>
              </a:ext>
            </a:extLst>
          </p:cNvPr>
          <p:cNvSpPr txBox="1">
            <a:spLocks noChangeArrowheads="1"/>
          </p:cNvSpPr>
          <p:nvPr/>
        </p:nvSpPr>
        <p:spPr bwMode="auto">
          <a:xfrm>
            <a:off x="719667" y="260352"/>
            <a:ext cx="259291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50000"/>
              <a:buFont typeface="Monotype Sorts" pitchFamily="2" charset="2"/>
              <a:buChar char="l"/>
              <a:defRPr>
                <a:solidFill>
                  <a:schemeClr val="tx1"/>
                </a:solidFill>
                <a:latin typeface="Arial" panose="020B0604020202020204" pitchFamily="34" charset="0"/>
              </a:defRPr>
            </a:lvl1pPr>
            <a:lvl2pPr marL="742950" indent="-285750">
              <a:spcBef>
                <a:spcPct val="20000"/>
              </a:spcBef>
              <a:buClr>
                <a:schemeClr val="tx1"/>
              </a:buClr>
              <a:buSzPct val="75000"/>
              <a:buFont typeface="Symbol" panose="05050102010706020507" pitchFamily="18" charset="2"/>
              <a:buChar char="-"/>
              <a:defRPr>
                <a:solidFill>
                  <a:schemeClr val="tx1"/>
                </a:solidFill>
                <a:latin typeface="Arial" panose="020B0604020202020204" pitchFamily="34" charset="0"/>
              </a:defRPr>
            </a:lvl2pPr>
            <a:lvl3pPr marL="1143000" indent="-228600">
              <a:spcBef>
                <a:spcPct val="20000"/>
              </a:spcBef>
              <a:buClr>
                <a:schemeClr val="tx1"/>
              </a:buClr>
              <a:buSzPct val="63000"/>
              <a:buFont typeface="Symbol" panose="05050102010706020507" pitchFamily="18" charset="2"/>
              <a:buChar char="&gt;"/>
              <a:defRPr>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SzTx/>
              <a:buFontTx/>
              <a:buNone/>
            </a:pPr>
            <a:r>
              <a:rPr lang="en-IN" altLang="en-US" sz="2400" dirty="0"/>
              <a:t>Mode</a:t>
            </a:r>
          </a:p>
        </p:txBody>
      </p:sp>
      <p:sp>
        <p:nvSpPr>
          <p:cNvPr id="181250" name="Rectangle 2">
            <a:extLst>
              <a:ext uri="{FF2B5EF4-FFF2-40B4-BE49-F238E27FC236}">
                <a16:creationId xmlns:a16="http://schemas.microsoft.com/office/drawing/2014/main" id="{1BC798D3-A5A8-48EF-A024-3F4129B33BE0}"/>
              </a:ext>
            </a:extLst>
          </p:cNvPr>
          <p:cNvSpPr>
            <a:spLocks noChangeArrowheads="1"/>
          </p:cNvSpPr>
          <p:nvPr/>
        </p:nvSpPr>
        <p:spPr bwMode="auto">
          <a:xfrm>
            <a:off x="624417" y="1198034"/>
            <a:ext cx="9599083"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50000"/>
              <a:buFont typeface="Monotype Sorts" pitchFamily="2" charset="2"/>
              <a:buChar char="l"/>
              <a:defRPr>
                <a:solidFill>
                  <a:schemeClr val="tx1"/>
                </a:solidFill>
                <a:latin typeface="Arial" panose="020B0604020202020204" pitchFamily="34" charset="0"/>
              </a:defRPr>
            </a:lvl1pPr>
            <a:lvl2pPr marL="742950" indent="-285750">
              <a:spcBef>
                <a:spcPct val="20000"/>
              </a:spcBef>
              <a:buClr>
                <a:schemeClr val="tx1"/>
              </a:buClr>
              <a:buSzPct val="75000"/>
              <a:buFont typeface="Symbol" panose="05050102010706020507" pitchFamily="18" charset="2"/>
              <a:buChar char="-"/>
              <a:defRPr>
                <a:solidFill>
                  <a:schemeClr val="tx1"/>
                </a:solidFill>
                <a:latin typeface="Arial" panose="020B0604020202020204" pitchFamily="34" charset="0"/>
              </a:defRPr>
            </a:lvl2pPr>
            <a:lvl3pPr marL="1143000" indent="-228600">
              <a:spcBef>
                <a:spcPct val="20000"/>
              </a:spcBef>
              <a:buClr>
                <a:schemeClr val="tx1"/>
              </a:buClr>
              <a:buSzPct val="63000"/>
              <a:buFont typeface="Symbol" panose="05050102010706020507" pitchFamily="18" charset="2"/>
              <a:buChar char="&gt;"/>
              <a:defRPr>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SzTx/>
              <a:buFontTx/>
              <a:buNone/>
            </a:pPr>
            <a:r>
              <a:rPr lang="en-IN" altLang="en-US" sz="2400" dirty="0"/>
              <a:t>The modal value of a set of data is the most frequently occurring value.</a:t>
            </a:r>
          </a:p>
        </p:txBody>
      </p:sp>
      <p:sp>
        <p:nvSpPr>
          <p:cNvPr id="181251" name="Rectangle 3">
            <a:extLst>
              <a:ext uri="{FF2B5EF4-FFF2-40B4-BE49-F238E27FC236}">
                <a16:creationId xmlns:a16="http://schemas.microsoft.com/office/drawing/2014/main" id="{FE2490A3-88FE-40A4-B358-221A2702EA86}"/>
              </a:ext>
            </a:extLst>
          </p:cNvPr>
          <p:cNvSpPr>
            <a:spLocks noChangeArrowheads="1"/>
          </p:cNvSpPr>
          <p:nvPr/>
        </p:nvSpPr>
        <p:spPr bwMode="auto">
          <a:xfrm>
            <a:off x="814917" y="2133600"/>
            <a:ext cx="8904816"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50000"/>
              <a:buFont typeface="Monotype Sorts" pitchFamily="2" charset="2"/>
              <a:buChar char="l"/>
              <a:defRPr>
                <a:solidFill>
                  <a:schemeClr val="tx1"/>
                </a:solidFill>
                <a:latin typeface="Arial" panose="020B0604020202020204" pitchFamily="34" charset="0"/>
              </a:defRPr>
            </a:lvl1pPr>
            <a:lvl2pPr marL="742950" indent="-285750">
              <a:spcBef>
                <a:spcPct val="20000"/>
              </a:spcBef>
              <a:buClr>
                <a:schemeClr val="tx1"/>
              </a:buClr>
              <a:buSzPct val="75000"/>
              <a:buFont typeface="Symbol" panose="05050102010706020507" pitchFamily="18" charset="2"/>
              <a:buChar char="-"/>
              <a:defRPr>
                <a:solidFill>
                  <a:schemeClr val="tx1"/>
                </a:solidFill>
                <a:latin typeface="Arial" panose="020B0604020202020204" pitchFamily="34" charset="0"/>
              </a:defRPr>
            </a:lvl2pPr>
            <a:lvl3pPr marL="1143000" indent="-228600">
              <a:spcBef>
                <a:spcPct val="20000"/>
              </a:spcBef>
              <a:buClr>
                <a:schemeClr val="tx1"/>
              </a:buClr>
              <a:buSzPct val="63000"/>
              <a:buFont typeface="Symbol" panose="05050102010706020507" pitchFamily="18" charset="2"/>
              <a:buChar char="&gt;"/>
              <a:defRPr>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SzTx/>
              <a:buFontTx/>
              <a:buNone/>
            </a:pPr>
            <a:r>
              <a:rPr lang="en-IN" altLang="en-US" sz="2400" dirty="0"/>
              <a:t>Find the mode for: 2, 6, 3, 9, 5, 6, 2, 6</a:t>
            </a:r>
          </a:p>
          <a:p>
            <a:pPr eaLnBrk="1" hangingPunct="1">
              <a:spcBef>
                <a:spcPct val="0"/>
              </a:spcBef>
              <a:buClrTx/>
              <a:buSzTx/>
              <a:buFontTx/>
              <a:buNone/>
            </a:pPr>
            <a:endParaRPr lang="en-IN" altLang="en-US" sz="2400" dirty="0"/>
          </a:p>
          <a:p>
            <a:pPr eaLnBrk="1" hangingPunct="1">
              <a:spcBef>
                <a:spcPct val="0"/>
              </a:spcBef>
              <a:buClrTx/>
              <a:buSzTx/>
              <a:buFontTx/>
              <a:buNone/>
            </a:pPr>
            <a:r>
              <a:rPr lang="en-IN" altLang="en-US" sz="2400" dirty="0">
                <a:solidFill>
                  <a:srgbClr val="00B050"/>
                </a:solidFill>
              </a:rPr>
              <a:t> It can be seen that the most frequently occurring value is 6. (There are 3 of these)</a:t>
            </a:r>
          </a:p>
        </p:txBody>
      </p:sp>
      <p:sp>
        <p:nvSpPr>
          <p:cNvPr id="5" name="TextBox 4">
            <a:extLst>
              <a:ext uri="{FF2B5EF4-FFF2-40B4-BE49-F238E27FC236}">
                <a16:creationId xmlns:a16="http://schemas.microsoft.com/office/drawing/2014/main" id="{19F38359-4294-4A01-A89B-788A193FE048}"/>
              </a:ext>
            </a:extLst>
          </p:cNvPr>
          <p:cNvSpPr txBox="1"/>
          <p:nvPr/>
        </p:nvSpPr>
        <p:spPr>
          <a:xfrm>
            <a:off x="334433" y="4942418"/>
            <a:ext cx="8737600" cy="1200329"/>
          </a:xfrm>
          <a:prstGeom prst="rect">
            <a:avLst/>
          </a:prstGeom>
          <a:noFill/>
        </p:spPr>
        <p:txBody>
          <a:bodyPr>
            <a:spAutoFit/>
          </a:bodyPr>
          <a:lstStyle/>
          <a:p>
            <a:pPr eaLnBrk="1" hangingPunct="1">
              <a:defRPr/>
            </a:pPr>
            <a:r>
              <a:rPr lang="en-IN" sz="2400" dirty="0"/>
              <a:t>Mode for:</a:t>
            </a:r>
          </a:p>
          <a:p>
            <a:pPr marL="609585" indent="-609585">
              <a:buFontTx/>
              <a:buAutoNum type="arabicParenR"/>
              <a:defRPr/>
            </a:pPr>
            <a:r>
              <a:rPr lang="en-IN" sz="2400" dirty="0"/>
              <a:t>1,2,3,3,3,4,4,4,5,6,7</a:t>
            </a:r>
          </a:p>
          <a:p>
            <a:pPr marL="609585" indent="-609585">
              <a:buFontTx/>
              <a:buAutoNum type="arabicParenR"/>
              <a:defRPr/>
            </a:pPr>
            <a:r>
              <a:rPr lang="en-IN" sz="2400" dirty="0"/>
              <a:t>2,2,3,10,11,17,3,10</a:t>
            </a:r>
          </a:p>
        </p:txBody>
      </p:sp>
      <p:sp>
        <p:nvSpPr>
          <p:cNvPr id="6" name="TextBox 5">
            <a:extLst>
              <a:ext uri="{FF2B5EF4-FFF2-40B4-BE49-F238E27FC236}">
                <a16:creationId xmlns:a16="http://schemas.microsoft.com/office/drawing/2014/main" id="{73084126-23EB-4961-8183-03743FCBBC27}"/>
              </a:ext>
            </a:extLst>
          </p:cNvPr>
          <p:cNvSpPr txBox="1"/>
          <p:nvPr/>
        </p:nvSpPr>
        <p:spPr>
          <a:xfrm>
            <a:off x="624418" y="4292601"/>
            <a:ext cx="6239933" cy="461665"/>
          </a:xfrm>
          <a:prstGeom prst="rect">
            <a:avLst/>
          </a:prstGeom>
          <a:noFill/>
        </p:spPr>
        <p:txBody>
          <a:bodyPr>
            <a:spAutoFit/>
          </a:bodyPr>
          <a:lstStyle/>
          <a:p>
            <a:pPr eaLnBrk="1" hangingPunct="1">
              <a:defRPr/>
            </a:pPr>
            <a:r>
              <a:rPr lang="en-IN" sz="2400" dirty="0">
                <a:solidFill>
                  <a:schemeClr val="bg1">
                    <a:lumMod val="50000"/>
                  </a:schemeClr>
                </a:solidFill>
              </a:rPr>
              <a:t>Bi model and Multi model</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CEAA3DBF-6E6A-404F-B0D7-4A039A627255}"/>
              </a:ext>
            </a:extLst>
          </p:cNvPr>
          <p:cNvSpPr/>
          <p:nvPr/>
        </p:nvSpPr>
        <p:spPr>
          <a:xfrm>
            <a:off x="1468967" y="1212852"/>
            <a:ext cx="1581151" cy="831849"/>
          </a:xfrm>
          <a:prstGeom prst="rect">
            <a:avLst/>
          </a:prstGeom>
          <a:solidFill>
            <a:srgbClr val="8C8C8C">
              <a:lumMod val="40000"/>
              <a:lumOff val="60000"/>
            </a:srgbClr>
          </a:solidFill>
          <a:ln w="12700" cap="flat" cmpd="sng" algn="ctr">
            <a:noFill/>
            <a:prstDash val="solid"/>
          </a:ln>
          <a:effectLst/>
        </p:spPr>
        <p:txBody>
          <a:bodyPr lIns="109728" tIns="109728" rIns="109728" bIns="109728" anchor="ctr"/>
          <a:lstStyle/>
          <a:p>
            <a:pPr algn="ctr">
              <a:defRPr/>
            </a:pPr>
            <a:endParaRPr lang="en-US" sz="1680" kern="0" dirty="0">
              <a:solidFill>
                <a:srgbClr val="313131"/>
              </a:solidFill>
              <a:latin typeface="Arial"/>
            </a:endParaRPr>
          </a:p>
        </p:txBody>
      </p:sp>
      <p:sp>
        <p:nvSpPr>
          <p:cNvPr id="32" name="Rectangle 31">
            <a:extLst>
              <a:ext uri="{FF2B5EF4-FFF2-40B4-BE49-F238E27FC236}">
                <a16:creationId xmlns:a16="http://schemas.microsoft.com/office/drawing/2014/main" id="{A881A47D-ECEF-4F1E-BC37-C76ADC683243}"/>
              </a:ext>
            </a:extLst>
          </p:cNvPr>
          <p:cNvSpPr/>
          <p:nvPr/>
        </p:nvSpPr>
        <p:spPr>
          <a:xfrm>
            <a:off x="1468967" y="2311400"/>
            <a:ext cx="1581151" cy="831851"/>
          </a:xfrm>
          <a:prstGeom prst="rect">
            <a:avLst/>
          </a:prstGeom>
          <a:solidFill>
            <a:srgbClr val="00A1DE"/>
          </a:solidFill>
          <a:ln w="12700" cap="flat" cmpd="sng" algn="ctr">
            <a:noFill/>
            <a:prstDash val="solid"/>
          </a:ln>
          <a:effectLst/>
        </p:spPr>
        <p:txBody>
          <a:bodyPr lIns="109728" tIns="109728" rIns="109728" bIns="109728" anchor="ctr"/>
          <a:lstStyle/>
          <a:p>
            <a:pPr algn="ctr">
              <a:defRPr/>
            </a:pPr>
            <a:endParaRPr lang="en-US" sz="1680" kern="0" dirty="0">
              <a:solidFill>
                <a:srgbClr val="313131"/>
              </a:solidFill>
              <a:latin typeface="Arial"/>
            </a:endParaRPr>
          </a:p>
        </p:txBody>
      </p:sp>
      <p:sp>
        <p:nvSpPr>
          <p:cNvPr id="33" name="Rectangle 32">
            <a:extLst>
              <a:ext uri="{FF2B5EF4-FFF2-40B4-BE49-F238E27FC236}">
                <a16:creationId xmlns:a16="http://schemas.microsoft.com/office/drawing/2014/main" id="{F9B4C1C2-A4B0-4C1D-94D9-4F1F1AEFE4FD}"/>
              </a:ext>
            </a:extLst>
          </p:cNvPr>
          <p:cNvSpPr/>
          <p:nvPr/>
        </p:nvSpPr>
        <p:spPr>
          <a:xfrm>
            <a:off x="1468967" y="3388785"/>
            <a:ext cx="1581151" cy="831849"/>
          </a:xfrm>
          <a:prstGeom prst="rect">
            <a:avLst/>
          </a:prstGeom>
          <a:solidFill>
            <a:srgbClr val="313131">
              <a:lumMod val="75000"/>
              <a:lumOff val="25000"/>
            </a:srgbClr>
          </a:solidFill>
          <a:ln w="12700" cap="flat" cmpd="sng" algn="ctr">
            <a:noFill/>
            <a:prstDash val="solid"/>
          </a:ln>
          <a:effectLst/>
        </p:spPr>
        <p:txBody>
          <a:bodyPr lIns="109728" tIns="109728" rIns="109728" bIns="109728" anchor="ctr"/>
          <a:lstStyle/>
          <a:p>
            <a:pPr algn="ctr">
              <a:defRPr/>
            </a:pPr>
            <a:endParaRPr lang="en-US" sz="1680" kern="0" dirty="0">
              <a:solidFill>
                <a:srgbClr val="313131"/>
              </a:solidFill>
              <a:latin typeface="Arial"/>
            </a:endParaRPr>
          </a:p>
        </p:txBody>
      </p:sp>
      <p:sp>
        <p:nvSpPr>
          <p:cNvPr id="34" name="Rectangle 33">
            <a:extLst>
              <a:ext uri="{FF2B5EF4-FFF2-40B4-BE49-F238E27FC236}">
                <a16:creationId xmlns:a16="http://schemas.microsoft.com/office/drawing/2014/main" id="{07F2AFB0-7F0B-4C83-8CF9-F49247F17D89}"/>
              </a:ext>
            </a:extLst>
          </p:cNvPr>
          <p:cNvSpPr/>
          <p:nvPr/>
        </p:nvSpPr>
        <p:spPr>
          <a:xfrm>
            <a:off x="1468967" y="4487333"/>
            <a:ext cx="1581151" cy="831851"/>
          </a:xfrm>
          <a:prstGeom prst="rect">
            <a:avLst/>
          </a:prstGeom>
          <a:solidFill>
            <a:srgbClr val="81BC00"/>
          </a:solidFill>
          <a:ln w="12700" cap="flat" cmpd="sng" algn="ctr">
            <a:noFill/>
            <a:prstDash val="solid"/>
          </a:ln>
          <a:effectLst/>
        </p:spPr>
        <p:txBody>
          <a:bodyPr lIns="109728" tIns="109728" rIns="109728" bIns="109728" anchor="ctr"/>
          <a:lstStyle/>
          <a:p>
            <a:pPr algn="ctr">
              <a:defRPr/>
            </a:pPr>
            <a:endParaRPr lang="en-US" sz="1680" kern="0" dirty="0">
              <a:solidFill>
                <a:srgbClr val="313131"/>
              </a:solidFill>
              <a:latin typeface="Arial"/>
            </a:endParaRPr>
          </a:p>
        </p:txBody>
      </p:sp>
      <p:sp>
        <p:nvSpPr>
          <p:cNvPr id="35" name="Rectangle 34">
            <a:extLst>
              <a:ext uri="{FF2B5EF4-FFF2-40B4-BE49-F238E27FC236}">
                <a16:creationId xmlns:a16="http://schemas.microsoft.com/office/drawing/2014/main" id="{18D72F26-FDA3-4286-86AE-D5598DD5A40F}"/>
              </a:ext>
            </a:extLst>
          </p:cNvPr>
          <p:cNvSpPr/>
          <p:nvPr/>
        </p:nvSpPr>
        <p:spPr>
          <a:xfrm>
            <a:off x="1468967" y="5568952"/>
            <a:ext cx="1581151" cy="831849"/>
          </a:xfrm>
          <a:prstGeom prst="rect">
            <a:avLst/>
          </a:prstGeom>
          <a:solidFill>
            <a:srgbClr val="8C8C8C"/>
          </a:solidFill>
          <a:ln w="12700" cap="flat" cmpd="sng" algn="ctr">
            <a:noFill/>
            <a:prstDash val="solid"/>
          </a:ln>
          <a:effectLst/>
        </p:spPr>
        <p:txBody>
          <a:bodyPr lIns="109728" tIns="109728" rIns="109728" bIns="109728" anchor="ctr"/>
          <a:lstStyle/>
          <a:p>
            <a:pPr algn="ctr">
              <a:defRPr/>
            </a:pPr>
            <a:endParaRPr lang="en-US" sz="1680" kern="0" dirty="0">
              <a:solidFill>
                <a:srgbClr val="313131"/>
              </a:solidFill>
              <a:latin typeface="Arial"/>
            </a:endParaRPr>
          </a:p>
        </p:txBody>
      </p:sp>
      <p:sp>
        <p:nvSpPr>
          <p:cNvPr id="36" name="Isosceles Triangle 35">
            <a:extLst>
              <a:ext uri="{FF2B5EF4-FFF2-40B4-BE49-F238E27FC236}">
                <a16:creationId xmlns:a16="http://schemas.microsoft.com/office/drawing/2014/main" id="{1F42C14E-0873-4DE5-A6EA-126ED38E5A50}"/>
              </a:ext>
            </a:extLst>
          </p:cNvPr>
          <p:cNvSpPr/>
          <p:nvPr/>
        </p:nvSpPr>
        <p:spPr>
          <a:xfrm rot="16200000">
            <a:off x="2597151" y="3767667"/>
            <a:ext cx="294216" cy="611717"/>
          </a:xfrm>
          <a:prstGeom prst="triangle">
            <a:avLst/>
          </a:prstGeom>
          <a:solidFill>
            <a:srgbClr val="313131"/>
          </a:solidFill>
          <a:ln w="12700" cap="flat" cmpd="sng" algn="ctr">
            <a:noFill/>
            <a:prstDash val="solid"/>
          </a:ln>
          <a:effectLst/>
        </p:spPr>
        <p:txBody>
          <a:bodyPr lIns="43200" tIns="43200" rIns="43200" bIns="43200" anchor="ctr"/>
          <a:lstStyle/>
          <a:p>
            <a:pPr algn="ctr">
              <a:defRPr/>
            </a:pPr>
            <a:endParaRPr lang="en-US" sz="1680" kern="0" dirty="0">
              <a:solidFill>
                <a:srgbClr val="313131"/>
              </a:solidFill>
              <a:latin typeface="Arial"/>
            </a:endParaRPr>
          </a:p>
        </p:txBody>
      </p:sp>
      <p:sp>
        <p:nvSpPr>
          <p:cNvPr id="37" name="Round Same Side Corner Rectangle 36">
            <a:extLst>
              <a:ext uri="{FF2B5EF4-FFF2-40B4-BE49-F238E27FC236}">
                <a16:creationId xmlns:a16="http://schemas.microsoft.com/office/drawing/2014/main" id="{48AADFBE-F415-4FB7-A3F1-4C8EB3717AFC}"/>
              </a:ext>
            </a:extLst>
          </p:cNvPr>
          <p:cNvSpPr/>
          <p:nvPr/>
        </p:nvSpPr>
        <p:spPr>
          <a:xfrm rot="5400000">
            <a:off x="6155267" y="-469900"/>
            <a:ext cx="806451" cy="8240184"/>
          </a:xfrm>
          <a:prstGeom prst="round2SameRect">
            <a:avLst>
              <a:gd name="adj1" fmla="val 50000"/>
              <a:gd name="adj2" fmla="val 0"/>
            </a:avLst>
          </a:prstGeom>
          <a:solidFill>
            <a:srgbClr val="313131">
              <a:lumMod val="75000"/>
              <a:lumOff val="25000"/>
            </a:srgbClr>
          </a:solidFill>
          <a:ln w="9525" cap="flat" cmpd="sng" algn="ctr">
            <a:solidFill>
              <a:sysClr val="window" lastClr="FFFFFF"/>
            </a:solidFill>
            <a:prstDash val="solid"/>
          </a:ln>
          <a:effectLst/>
        </p:spPr>
        <p:txBody>
          <a:bodyPr lIns="109728" tIns="109728" rIns="109728" bIns="109728" anchor="ctr"/>
          <a:lstStyle/>
          <a:p>
            <a:pPr algn="ctr">
              <a:defRPr/>
            </a:pPr>
            <a:endParaRPr lang="en-US" sz="2400" kern="0" dirty="0">
              <a:solidFill>
                <a:sysClr val="window" lastClr="FFFFFF"/>
              </a:solidFill>
              <a:latin typeface="Arial"/>
            </a:endParaRPr>
          </a:p>
        </p:txBody>
      </p:sp>
      <p:sp>
        <p:nvSpPr>
          <p:cNvPr id="38" name="Isosceles Triangle 37">
            <a:extLst>
              <a:ext uri="{FF2B5EF4-FFF2-40B4-BE49-F238E27FC236}">
                <a16:creationId xmlns:a16="http://schemas.microsoft.com/office/drawing/2014/main" id="{4B1F87C7-8EB7-4643-8597-F9CB3A1084A5}"/>
              </a:ext>
            </a:extLst>
          </p:cNvPr>
          <p:cNvSpPr/>
          <p:nvPr/>
        </p:nvSpPr>
        <p:spPr>
          <a:xfrm rot="16200000">
            <a:off x="2579159" y="4848226"/>
            <a:ext cx="330200" cy="611717"/>
          </a:xfrm>
          <a:prstGeom prst="triangle">
            <a:avLst/>
          </a:prstGeom>
          <a:solidFill>
            <a:srgbClr val="3C8A2E"/>
          </a:solidFill>
          <a:ln w="12700" cap="flat" cmpd="sng" algn="ctr">
            <a:noFill/>
            <a:prstDash val="solid"/>
          </a:ln>
          <a:effectLst/>
        </p:spPr>
        <p:txBody>
          <a:bodyPr lIns="43200" tIns="43200" rIns="43200" bIns="43200" anchor="ctr"/>
          <a:lstStyle/>
          <a:p>
            <a:pPr algn="ctr">
              <a:defRPr/>
            </a:pPr>
            <a:endParaRPr lang="en-US" sz="1680" kern="0" dirty="0">
              <a:solidFill>
                <a:srgbClr val="313131"/>
              </a:solidFill>
              <a:latin typeface="Arial"/>
            </a:endParaRPr>
          </a:p>
        </p:txBody>
      </p:sp>
      <p:sp>
        <p:nvSpPr>
          <p:cNvPr id="39" name="Round Same Side Corner Rectangle 38">
            <a:extLst>
              <a:ext uri="{FF2B5EF4-FFF2-40B4-BE49-F238E27FC236}">
                <a16:creationId xmlns:a16="http://schemas.microsoft.com/office/drawing/2014/main" id="{A7B12B80-91F7-494A-8DAF-6CE37D41F690}"/>
              </a:ext>
            </a:extLst>
          </p:cNvPr>
          <p:cNvSpPr/>
          <p:nvPr/>
        </p:nvSpPr>
        <p:spPr>
          <a:xfrm rot="5400000">
            <a:off x="6154209" y="612776"/>
            <a:ext cx="808567" cy="8240184"/>
          </a:xfrm>
          <a:prstGeom prst="round2SameRect">
            <a:avLst>
              <a:gd name="adj1" fmla="val 50000"/>
              <a:gd name="adj2" fmla="val 0"/>
            </a:avLst>
          </a:prstGeom>
          <a:solidFill>
            <a:srgbClr val="81BC00"/>
          </a:solidFill>
          <a:ln w="9525" cap="flat" cmpd="sng" algn="ctr">
            <a:solidFill>
              <a:sysClr val="window" lastClr="FFFFFF"/>
            </a:solidFill>
            <a:prstDash val="solid"/>
          </a:ln>
          <a:effectLst/>
        </p:spPr>
        <p:txBody>
          <a:bodyPr lIns="109728" tIns="109728" rIns="109728" bIns="109728" anchor="ctr"/>
          <a:lstStyle/>
          <a:p>
            <a:pPr algn="ctr">
              <a:defRPr/>
            </a:pPr>
            <a:endParaRPr lang="en-US" sz="2400" kern="0" dirty="0">
              <a:solidFill>
                <a:sysClr val="window" lastClr="FFFFFF"/>
              </a:solidFill>
              <a:latin typeface="Arial"/>
            </a:endParaRPr>
          </a:p>
        </p:txBody>
      </p:sp>
      <p:sp>
        <p:nvSpPr>
          <p:cNvPr id="40" name="Isosceles Triangle 39">
            <a:extLst>
              <a:ext uri="{FF2B5EF4-FFF2-40B4-BE49-F238E27FC236}">
                <a16:creationId xmlns:a16="http://schemas.microsoft.com/office/drawing/2014/main" id="{2EF12E31-0363-4316-8614-38AEF80035F3}"/>
              </a:ext>
            </a:extLst>
          </p:cNvPr>
          <p:cNvSpPr/>
          <p:nvPr/>
        </p:nvSpPr>
        <p:spPr>
          <a:xfrm rot="16200000">
            <a:off x="2579159" y="5925608"/>
            <a:ext cx="330200" cy="611717"/>
          </a:xfrm>
          <a:prstGeom prst="triangle">
            <a:avLst/>
          </a:prstGeom>
          <a:solidFill>
            <a:srgbClr val="575757"/>
          </a:solidFill>
          <a:ln w="12700" cap="flat" cmpd="sng" algn="ctr">
            <a:noFill/>
            <a:prstDash val="solid"/>
          </a:ln>
          <a:effectLst/>
        </p:spPr>
        <p:txBody>
          <a:bodyPr lIns="43200" tIns="43200" rIns="43200" bIns="43200" anchor="ctr"/>
          <a:lstStyle/>
          <a:p>
            <a:pPr algn="ctr">
              <a:defRPr/>
            </a:pPr>
            <a:endParaRPr lang="en-US" sz="1680" kern="0" dirty="0">
              <a:solidFill>
                <a:srgbClr val="313131"/>
              </a:solidFill>
              <a:latin typeface="Arial"/>
            </a:endParaRPr>
          </a:p>
        </p:txBody>
      </p:sp>
      <p:sp>
        <p:nvSpPr>
          <p:cNvPr id="41" name="Round Same Side Corner Rectangle 40">
            <a:extLst>
              <a:ext uri="{FF2B5EF4-FFF2-40B4-BE49-F238E27FC236}">
                <a16:creationId xmlns:a16="http://schemas.microsoft.com/office/drawing/2014/main" id="{0C233CF9-0109-49FC-8D21-74F07FA644CC}"/>
              </a:ext>
            </a:extLst>
          </p:cNvPr>
          <p:cNvSpPr/>
          <p:nvPr/>
        </p:nvSpPr>
        <p:spPr>
          <a:xfrm rot="5400000">
            <a:off x="6155268" y="1695451"/>
            <a:ext cx="806449" cy="8240184"/>
          </a:xfrm>
          <a:prstGeom prst="round2SameRect">
            <a:avLst>
              <a:gd name="adj1" fmla="val 50000"/>
              <a:gd name="adj2" fmla="val 0"/>
            </a:avLst>
          </a:prstGeom>
          <a:solidFill>
            <a:srgbClr val="8C8C8C"/>
          </a:solidFill>
          <a:ln w="9525" cap="flat" cmpd="sng" algn="ctr">
            <a:solidFill>
              <a:sysClr val="window" lastClr="FFFFFF"/>
            </a:solidFill>
            <a:prstDash val="solid"/>
          </a:ln>
          <a:effectLst/>
        </p:spPr>
        <p:txBody>
          <a:bodyPr lIns="109728" tIns="109728" rIns="109728" bIns="109728" anchor="ctr"/>
          <a:lstStyle/>
          <a:p>
            <a:pPr algn="ctr">
              <a:defRPr/>
            </a:pPr>
            <a:endParaRPr lang="en-US" sz="2400" kern="0" dirty="0">
              <a:solidFill>
                <a:sysClr val="window" lastClr="FFFFFF"/>
              </a:solidFill>
              <a:latin typeface="Arial"/>
            </a:endParaRPr>
          </a:p>
        </p:txBody>
      </p:sp>
      <p:sp>
        <p:nvSpPr>
          <p:cNvPr id="42" name="Isosceles Triangle 41">
            <a:extLst>
              <a:ext uri="{FF2B5EF4-FFF2-40B4-BE49-F238E27FC236}">
                <a16:creationId xmlns:a16="http://schemas.microsoft.com/office/drawing/2014/main" id="{96E32971-DC79-40CE-9886-D3806A994DB9}"/>
              </a:ext>
            </a:extLst>
          </p:cNvPr>
          <p:cNvSpPr/>
          <p:nvPr/>
        </p:nvSpPr>
        <p:spPr>
          <a:xfrm rot="16200000">
            <a:off x="2596092" y="2689226"/>
            <a:ext cx="296333" cy="611717"/>
          </a:xfrm>
          <a:prstGeom prst="triangle">
            <a:avLst/>
          </a:prstGeom>
          <a:solidFill>
            <a:srgbClr val="0079A6"/>
          </a:solidFill>
          <a:ln w="12700" cap="flat" cmpd="sng" algn="ctr">
            <a:noFill/>
            <a:prstDash val="solid"/>
          </a:ln>
          <a:effectLst/>
        </p:spPr>
        <p:txBody>
          <a:bodyPr lIns="43200" tIns="43200" rIns="43200" bIns="43200" anchor="ctr"/>
          <a:lstStyle/>
          <a:p>
            <a:pPr algn="ctr">
              <a:defRPr/>
            </a:pPr>
            <a:endParaRPr lang="en-US" sz="1680" kern="0" dirty="0">
              <a:solidFill>
                <a:srgbClr val="313131"/>
              </a:solidFill>
              <a:latin typeface="Arial"/>
            </a:endParaRPr>
          </a:p>
        </p:txBody>
      </p:sp>
      <p:sp>
        <p:nvSpPr>
          <p:cNvPr id="43" name="Round Same Side Corner Rectangle 42">
            <a:extLst>
              <a:ext uri="{FF2B5EF4-FFF2-40B4-BE49-F238E27FC236}">
                <a16:creationId xmlns:a16="http://schemas.microsoft.com/office/drawing/2014/main" id="{14642CAF-AA4C-48B6-87D3-4C71D0AAAE70}"/>
              </a:ext>
            </a:extLst>
          </p:cNvPr>
          <p:cNvSpPr/>
          <p:nvPr/>
        </p:nvSpPr>
        <p:spPr>
          <a:xfrm rot="5400000">
            <a:off x="6154209" y="-1552575"/>
            <a:ext cx="808567" cy="8240184"/>
          </a:xfrm>
          <a:prstGeom prst="round2SameRect">
            <a:avLst>
              <a:gd name="adj1" fmla="val 50000"/>
              <a:gd name="adj2" fmla="val 0"/>
            </a:avLst>
          </a:prstGeom>
          <a:solidFill>
            <a:srgbClr val="00A1DE"/>
          </a:solidFill>
          <a:ln w="9525" cap="flat" cmpd="sng" algn="ctr">
            <a:solidFill>
              <a:sysClr val="window" lastClr="FFFFFF"/>
            </a:solidFill>
            <a:prstDash val="solid"/>
          </a:ln>
          <a:effectLst/>
        </p:spPr>
        <p:txBody>
          <a:bodyPr lIns="109728" tIns="109728" rIns="109728" bIns="109728" anchor="ctr"/>
          <a:lstStyle/>
          <a:p>
            <a:pPr algn="ctr">
              <a:defRPr/>
            </a:pPr>
            <a:endParaRPr lang="en-US" sz="2400" kern="0" dirty="0">
              <a:solidFill>
                <a:sysClr val="window" lastClr="FFFFFF"/>
              </a:solidFill>
              <a:latin typeface="Arial"/>
            </a:endParaRPr>
          </a:p>
        </p:txBody>
      </p:sp>
      <p:sp>
        <p:nvSpPr>
          <p:cNvPr id="44" name="Isosceles Triangle 43">
            <a:extLst>
              <a:ext uri="{FF2B5EF4-FFF2-40B4-BE49-F238E27FC236}">
                <a16:creationId xmlns:a16="http://schemas.microsoft.com/office/drawing/2014/main" id="{1EA778E0-D2F9-4668-9602-AA65124723C2}"/>
              </a:ext>
            </a:extLst>
          </p:cNvPr>
          <p:cNvSpPr/>
          <p:nvPr/>
        </p:nvSpPr>
        <p:spPr>
          <a:xfrm rot="16200000">
            <a:off x="2597151" y="1591734"/>
            <a:ext cx="294216" cy="611717"/>
          </a:xfrm>
          <a:prstGeom prst="triangle">
            <a:avLst/>
          </a:prstGeom>
          <a:solidFill>
            <a:srgbClr val="575757"/>
          </a:solidFill>
          <a:ln w="12700" cap="flat" cmpd="sng" algn="ctr">
            <a:noFill/>
            <a:prstDash val="solid"/>
          </a:ln>
          <a:effectLst/>
        </p:spPr>
        <p:txBody>
          <a:bodyPr lIns="43200" tIns="43200" rIns="43200" bIns="43200" anchor="ctr"/>
          <a:lstStyle/>
          <a:p>
            <a:pPr algn="ctr">
              <a:defRPr/>
            </a:pPr>
            <a:endParaRPr lang="en-US" sz="1680" kern="0" dirty="0">
              <a:solidFill>
                <a:srgbClr val="313131"/>
              </a:solidFill>
              <a:latin typeface="Arial"/>
            </a:endParaRPr>
          </a:p>
        </p:txBody>
      </p:sp>
      <p:sp>
        <p:nvSpPr>
          <p:cNvPr id="45" name="Round Same Side Corner Rectangle 44">
            <a:extLst>
              <a:ext uri="{FF2B5EF4-FFF2-40B4-BE49-F238E27FC236}">
                <a16:creationId xmlns:a16="http://schemas.microsoft.com/office/drawing/2014/main" id="{3B120E59-FF62-4C58-8AAE-F48D843C9902}"/>
              </a:ext>
            </a:extLst>
          </p:cNvPr>
          <p:cNvSpPr/>
          <p:nvPr/>
        </p:nvSpPr>
        <p:spPr>
          <a:xfrm rot="5400000">
            <a:off x="6154209" y="-2636308"/>
            <a:ext cx="808567" cy="8240184"/>
          </a:xfrm>
          <a:prstGeom prst="round2SameRect">
            <a:avLst>
              <a:gd name="adj1" fmla="val 50000"/>
              <a:gd name="adj2" fmla="val 0"/>
            </a:avLst>
          </a:prstGeom>
          <a:solidFill>
            <a:srgbClr val="8C8C8C">
              <a:lumMod val="40000"/>
              <a:lumOff val="60000"/>
            </a:srgbClr>
          </a:solidFill>
          <a:ln w="9525" cap="flat" cmpd="sng" algn="ctr">
            <a:solidFill>
              <a:sysClr val="window" lastClr="FFFFFF"/>
            </a:solidFill>
            <a:prstDash val="solid"/>
          </a:ln>
          <a:effectLst/>
        </p:spPr>
        <p:txBody>
          <a:bodyPr lIns="109728" tIns="109728" rIns="109728" bIns="109728" anchor="ctr"/>
          <a:lstStyle/>
          <a:p>
            <a:pPr algn="ctr">
              <a:defRPr/>
            </a:pPr>
            <a:endParaRPr lang="en-US" sz="2400" kern="0" dirty="0">
              <a:solidFill>
                <a:sysClr val="window" lastClr="FFFFFF"/>
              </a:solidFill>
              <a:latin typeface="Arial"/>
            </a:endParaRPr>
          </a:p>
        </p:txBody>
      </p:sp>
      <p:sp>
        <p:nvSpPr>
          <p:cNvPr id="46" name="TextBox 45">
            <a:extLst>
              <a:ext uri="{FF2B5EF4-FFF2-40B4-BE49-F238E27FC236}">
                <a16:creationId xmlns:a16="http://schemas.microsoft.com/office/drawing/2014/main" id="{AC5A2031-C86D-4B1E-9823-E8B25CF630F2}"/>
              </a:ext>
            </a:extLst>
          </p:cNvPr>
          <p:cNvSpPr txBox="1"/>
          <p:nvPr/>
        </p:nvSpPr>
        <p:spPr>
          <a:xfrm>
            <a:off x="1538818" y="1168401"/>
            <a:ext cx="829733" cy="886397"/>
          </a:xfrm>
          <a:prstGeom prst="rect">
            <a:avLst/>
          </a:prstGeom>
          <a:noFill/>
        </p:spPr>
        <p:txBody>
          <a:bodyPr lIns="0" tIns="0" rIns="0" bIns="0">
            <a:spAutoFit/>
          </a:bodyPr>
          <a:lstStyle/>
          <a:p>
            <a:pPr algn="ctr">
              <a:defRPr/>
            </a:pPr>
            <a:r>
              <a:rPr lang="en-US" sz="5760" kern="0" dirty="0">
                <a:solidFill>
                  <a:srgbClr val="313131"/>
                </a:solidFill>
                <a:latin typeface="Calibri"/>
              </a:rPr>
              <a:t>1</a:t>
            </a:r>
          </a:p>
        </p:txBody>
      </p:sp>
      <p:sp>
        <p:nvSpPr>
          <p:cNvPr id="47" name="TextBox 46">
            <a:extLst>
              <a:ext uri="{FF2B5EF4-FFF2-40B4-BE49-F238E27FC236}">
                <a16:creationId xmlns:a16="http://schemas.microsoft.com/office/drawing/2014/main" id="{1D98D644-9123-41A9-9AA6-D105DAF0D5A4}"/>
              </a:ext>
            </a:extLst>
          </p:cNvPr>
          <p:cNvSpPr txBox="1"/>
          <p:nvPr/>
        </p:nvSpPr>
        <p:spPr>
          <a:xfrm>
            <a:off x="1538818" y="2283885"/>
            <a:ext cx="829733" cy="886397"/>
          </a:xfrm>
          <a:prstGeom prst="rect">
            <a:avLst/>
          </a:prstGeom>
          <a:noFill/>
        </p:spPr>
        <p:txBody>
          <a:bodyPr lIns="0" tIns="0" rIns="0" bIns="0">
            <a:spAutoFit/>
          </a:bodyPr>
          <a:lstStyle/>
          <a:p>
            <a:pPr algn="ctr">
              <a:defRPr/>
            </a:pPr>
            <a:r>
              <a:rPr lang="en-US" sz="5760" kern="0" dirty="0">
                <a:solidFill>
                  <a:sysClr val="window" lastClr="FFFFFF"/>
                </a:solidFill>
                <a:latin typeface="Calibri"/>
              </a:rPr>
              <a:t>2</a:t>
            </a:r>
          </a:p>
        </p:txBody>
      </p:sp>
      <p:sp>
        <p:nvSpPr>
          <p:cNvPr id="48" name="TextBox 47">
            <a:extLst>
              <a:ext uri="{FF2B5EF4-FFF2-40B4-BE49-F238E27FC236}">
                <a16:creationId xmlns:a16="http://schemas.microsoft.com/office/drawing/2014/main" id="{EF578855-46C5-4FE0-9114-814AD7CCDD4B}"/>
              </a:ext>
            </a:extLst>
          </p:cNvPr>
          <p:cNvSpPr txBox="1"/>
          <p:nvPr/>
        </p:nvSpPr>
        <p:spPr>
          <a:xfrm>
            <a:off x="1538818" y="3363385"/>
            <a:ext cx="829733" cy="886397"/>
          </a:xfrm>
          <a:prstGeom prst="rect">
            <a:avLst/>
          </a:prstGeom>
          <a:noFill/>
        </p:spPr>
        <p:txBody>
          <a:bodyPr lIns="0" tIns="0" rIns="0" bIns="0">
            <a:spAutoFit/>
          </a:bodyPr>
          <a:lstStyle/>
          <a:p>
            <a:pPr algn="ctr">
              <a:defRPr/>
            </a:pPr>
            <a:r>
              <a:rPr lang="en-US" sz="5760" kern="0" dirty="0">
                <a:solidFill>
                  <a:sysClr val="window" lastClr="FFFFFF"/>
                </a:solidFill>
                <a:latin typeface="Calibri"/>
              </a:rPr>
              <a:t>3</a:t>
            </a:r>
          </a:p>
        </p:txBody>
      </p:sp>
      <p:sp>
        <p:nvSpPr>
          <p:cNvPr id="49" name="TextBox 48">
            <a:extLst>
              <a:ext uri="{FF2B5EF4-FFF2-40B4-BE49-F238E27FC236}">
                <a16:creationId xmlns:a16="http://schemas.microsoft.com/office/drawing/2014/main" id="{FD9F1026-3516-4F1A-B405-A5F47AE9D2FE}"/>
              </a:ext>
            </a:extLst>
          </p:cNvPr>
          <p:cNvSpPr txBox="1"/>
          <p:nvPr/>
        </p:nvSpPr>
        <p:spPr>
          <a:xfrm>
            <a:off x="1538818" y="4459818"/>
            <a:ext cx="829733" cy="886397"/>
          </a:xfrm>
          <a:prstGeom prst="rect">
            <a:avLst/>
          </a:prstGeom>
          <a:noFill/>
        </p:spPr>
        <p:txBody>
          <a:bodyPr lIns="0" tIns="0" rIns="0" bIns="0">
            <a:spAutoFit/>
          </a:bodyPr>
          <a:lstStyle/>
          <a:p>
            <a:pPr algn="ctr">
              <a:defRPr/>
            </a:pPr>
            <a:r>
              <a:rPr lang="en-US" sz="5760" kern="0" dirty="0">
                <a:solidFill>
                  <a:sysClr val="window" lastClr="FFFFFF"/>
                </a:solidFill>
                <a:latin typeface="Calibri"/>
              </a:rPr>
              <a:t>4</a:t>
            </a:r>
          </a:p>
        </p:txBody>
      </p:sp>
      <p:sp>
        <p:nvSpPr>
          <p:cNvPr id="50" name="TextBox 49">
            <a:extLst>
              <a:ext uri="{FF2B5EF4-FFF2-40B4-BE49-F238E27FC236}">
                <a16:creationId xmlns:a16="http://schemas.microsoft.com/office/drawing/2014/main" id="{A754BC40-541B-4AA8-99DD-C288275E6CF5}"/>
              </a:ext>
            </a:extLst>
          </p:cNvPr>
          <p:cNvSpPr txBox="1"/>
          <p:nvPr/>
        </p:nvSpPr>
        <p:spPr>
          <a:xfrm>
            <a:off x="1538818" y="5537201"/>
            <a:ext cx="829733" cy="886397"/>
          </a:xfrm>
          <a:prstGeom prst="rect">
            <a:avLst/>
          </a:prstGeom>
          <a:noFill/>
        </p:spPr>
        <p:txBody>
          <a:bodyPr lIns="0" tIns="0" rIns="0" bIns="0">
            <a:spAutoFit/>
          </a:bodyPr>
          <a:lstStyle/>
          <a:p>
            <a:pPr algn="ctr">
              <a:defRPr/>
            </a:pPr>
            <a:r>
              <a:rPr lang="en-US" sz="5760" kern="0" dirty="0">
                <a:solidFill>
                  <a:sysClr val="window" lastClr="FFFFFF"/>
                </a:solidFill>
                <a:latin typeface="Calibri"/>
              </a:rPr>
              <a:t>5</a:t>
            </a:r>
          </a:p>
        </p:txBody>
      </p:sp>
      <p:sp>
        <p:nvSpPr>
          <p:cNvPr id="51" name="Rectangle 50">
            <a:extLst>
              <a:ext uri="{FF2B5EF4-FFF2-40B4-BE49-F238E27FC236}">
                <a16:creationId xmlns:a16="http://schemas.microsoft.com/office/drawing/2014/main" id="{FC6E0386-558E-46D2-84D1-A272F75ABA3A}"/>
              </a:ext>
            </a:extLst>
          </p:cNvPr>
          <p:cNvSpPr/>
          <p:nvPr/>
        </p:nvSpPr>
        <p:spPr>
          <a:xfrm>
            <a:off x="2641601" y="1126067"/>
            <a:ext cx="7626351" cy="664797"/>
          </a:xfrm>
          <a:prstGeom prst="rect">
            <a:avLst/>
          </a:prstGeom>
        </p:spPr>
        <p:txBody>
          <a:bodyPr lIns="0" tIns="0" rIns="0" bIns="0">
            <a:spAutoFit/>
          </a:bodyPr>
          <a:lstStyle/>
          <a:p>
            <a:pPr>
              <a:defRPr/>
            </a:pPr>
            <a:r>
              <a:rPr lang="en-US" sz="2160" kern="0" dirty="0">
                <a:solidFill>
                  <a:srgbClr val="313131"/>
                </a:solidFill>
                <a:latin typeface="Calibri"/>
              </a:rPr>
              <a:t>Data Types – Continuous, Discrete, Nominal, Ordinal, Interval, Ratio</a:t>
            </a:r>
            <a:r>
              <a:rPr lang="en-US" sz="2160" kern="0" dirty="0">
                <a:solidFill>
                  <a:prstClr val="black"/>
                </a:solidFill>
                <a:latin typeface="Calibri"/>
              </a:rPr>
              <a:t>, Random Variable, Probability, Probability Distribution</a:t>
            </a:r>
          </a:p>
        </p:txBody>
      </p:sp>
      <p:sp>
        <p:nvSpPr>
          <p:cNvPr id="52" name="Rectangle 51">
            <a:extLst>
              <a:ext uri="{FF2B5EF4-FFF2-40B4-BE49-F238E27FC236}">
                <a16:creationId xmlns:a16="http://schemas.microsoft.com/office/drawing/2014/main" id="{73C2E292-87FF-4D84-A7E3-736E863FF6D1}"/>
              </a:ext>
            </a:extLst>
          </p:cNvPr>
          <p:cNvSpPr/>
          <p:nvPr/>
        </p:nvSpPr>
        <p:spPr>
          <a:xfrm>
            <a:off x="2641601" y="2201334"/>
            <a:ext cx="7626351" cy="332399"/>
          </a:xfrm>
          <a:prstGeom prst="rect">
            <a:avLst/>
          </a:prstGeom>
        </p:spPr>
        <p:txBody>
          <a:bodyPr lIns="0" tIns="0" rIns="0" bIns="0">
            <a:spAutoFit/>
          </a:bodyPr>
          <a:lstStyle/>
          <a:p>
            <a:pPr>
              <a:defRPr/>
            </a:pPr>
            <a:r>
              <a:rPr lang="en-US" sz="2160" kern="0" dirty="0">
                <a:solidFill>
                  <a:sysClr val="window" lastClr="FFFFFF"/>
                </a:solidFill>
                <a:latin typeface="Calibri"/>
              </a:rPr>
              <a:t>First, second, third &amp; fourth moment business decisions</a:t>
            </a:r>
          </a:p>
        </p:txBody>
      </p:sp>
      <p:sp>
        <p:nvSpPr>
          <p:cNvPr id="53" name="Rectangle 52">
            <a:extLst>
              <a:ext uri="{FF2B5EF4-FFF2-40B4-BE49-F238E27FC236}">
                <a16:creationId xmlns:a16="http://schemas.microsoft.com/office/drawing/2014/main" id="{4EDDCE65-8504-4494-A52A-504A0CB68E01}"/>
              </a:ext>
            </a:extLst>
          </p:cNvPr>
          <p:cNvSpPr/>
          <p:nvPr/>
        </p:nvSpPr>
        <p:spPr>
          <a:xfrm>
            <a:off x="2641601" y="3276601"/>
            <a:ext cx="7626351" cy="664797"/>
          </a:xfrm>
          <a:prstGeom prst="rect">
            <a:avLst/>
          </a:prstGeom>
        </p:spPr>
        <p:txBody>
          <a:bodyPr lIns="0" tIns="0" rIns="0" bIns="0">
            <a:spAutoFit/>
          </a:bodyPr>
          <a:lstStyle/>
          <a:p>
            <a:pPr>
              <a:defRPr/>
            </a:pPr>
            <a:r>
              <a:rPr lang="en-US" sz="2160" kern="0" dirty="0">
                <a:solidFill>
                  <a:sysClr val="window" lastClr="FFFFFF"/>
                </a:solidFill>
                <a:latin typeface="Calibri"/>
              </a:rPr>
              <a:t>Graphical representation – Bar plot, Histogram, Boxplot, Scatter diagram</a:t>
            </a:r>
          </a:p>
        </p:txBody>
      </p:sp>
      <p:sp>
        <p:nvSpPr>
          <p:cNvPr id="54" name="Rectangle 53">
            <a:extLst>
              <a:ext uri="{FF2B5EF4-FFF2-40B4-BE49-F238E27FC236}">
                <a16:creationId xmlns:a16="http://schemas.microsoft.com/office/drawing/2014/main" id="{4D636662-5969-410B-895E-29E571BED5DD}"/>
              </a:ext>
            </a:extLst>
          </p:cNvPr>
          <p:cNvSpPr/>
          <p:nvPr/>
        </p:nvSpPr>
        <p:spPr>
          <a:xfrm>
            <a:off x="2641601" y="4377267"/>
            <a:ext cx="7626351" cy="332399"/>
          </a:xfrm>
          <a:prstGeom prst="rect">
            <a:avLst/>
          </a:prstGeom>
        </p:spPr>
        <p:txBody>
          <a:bodyPr lIns="0" tIns="0" rIns="0" bIns="0">
            <a:spAutoFit/>
          </a:bodyPr>
          <a:lstStyle/>
          <a:p>
            <a:pPr>
              <a:defRPr/>
            </a:pPr>
            <a:r>
              <a:rPr lang="en-US" sz="2160" kern="0" dirty="0">
                <a:solidFill>
                  <a:sysClr val="window" lastClr="FFFFFF"/>
                </a:solidFill>
                <a:latin typeface="Calibri"/>
              </a:rPr>
              <a:t>Hypothesis Testing </a:t>
            </a:r>
          </a:p>
        </p:txBody>
      </p:sp>
      <p:sp>
        <p:nvSpPr>
          <p:cNvPr id="55" name="Rectangle 54">
            <a:extLst>
              <a:ext uri="{FF2B5EF4-FFF2-40B4-BE49-F238E27FC236}">
                <a16:creationId xmlns:a16="http://schemas.microsoft.com/office/drawing/2014/main" id="{C3570D6C-8E85-4FDE-AD47-DD3B8FEEACE8}"/>
              </a:ext>
            </a:extLst>
          </p:cNvPr>
          <p:cNvSpPr/>
          <p:nvPr/>
        </p:nvSpPr>
        <p:spPr>
          <a:xfrm>
            <a:off x="2641601" y="5454651"/>
            <a:ext cx="7626351" cy="332399"/>
          </a:xfrm>
          <a:prstGeom prst="rect">
            <a:avLst/>
          </a:prstGeom>
        </p:spPr>
        <p:txBody>
          <a:bodyPr lIns="0" tIns="0" rIns="0" bIns="0">
            <a:spAutoFit/>
          </a:bodyPr>
          <a:lstStyle/>
          <a:p>
            <a:pPr>
              <a:defRPr/>
            </a:pPr>
            <a:r>
              <a:rPr lang="en-US" sz="2160" kern="0" dirty="0">
                <a:solidFill>
                  <a:sysClr val="window" lastClr="FFFFFF"/>
                </a:solidFill>
                <a:latin typeface="Calibri"/>
              </a:rPr>
              <a:t>Simple Linear Regression</a:t>
            </a:r>
          </a:p>
        </p:txBody>
      </p:sp>
      <p:sp>
        <p:nvSpPr>
          <p:cNvPr id="56" name="Title 1">
            <a:extLst>
              <a:ext uri="{FF2B5EF4-FFF2-40B4-BE49-F238E27FC236}">
                <a16:creationId xmlns:a16="http://schemas.microsoft.com/office/drawing/2014/main" id="{2390F0AC-CE13-4936-B13F-63A409F9CBDC}"/>
              </a:ext>
            </a:extLst>
          </p:cNvPr>
          <p:cNvSpPr>
            <a:spLocks noGrp="1"/>
          </p:cNvSpPr>
          <p:nvPr>
            <p:ph type="title"/>
          </p:nvPr>
        </p:nvSpPr>
        <p:spPr>
          <a:xfrm>
            <a:off x="609601" y="2117"/>
            <a:ext cx="9876367" cy="878416"/>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tyle>
          <a:lnRef idx="2">
            <a:schemeClr val="accent3">
              <a:shade val="50000"/>
            </a:schemeClr>
          </a:lnRef>
          <a:fillRef idx="1">
            <a:schemeClr val="accent3"/>
          </a:fillRef>
          <a:effectRef idx="0">
            <a:schemeClr val="accent3"/>
          </a:effectRef>
          <a:fontRef idx="minor">
            <a:schemeClr val="lt1"/>
          </a:fontRef>
        </p:style>
        <p:txBody>
          <a:bodyPr rtlCol="0">
            <a:normAutofit/>
          </a:bodyPr>
          <a:lstStyle/>
          <a:p>
            <a:pPr defTabSz="1097253">
              <a:defRPr/>
            </a:pPr>
            <a:r>
              <a:rPr lang="en-GB" sz="3840" dirty="0">
                <a:solidFill>
                  <a:schemeClr val="accent5">
                    <a:lumMod val="75000"/>
                  </a:schemeClr>
                </a:solidFill>
                <a:latin typeface="Times New Roman" pitchFamily="18" charset="0"/>
                <a:ea typeface="+mj-ea"/>
                <a:cs typeface="Times New Roman" pitchFamily="18" charset="0"/>
              </a:rPr>
              <a:t>Agenda – Basic Statistics</a:t>
            </a:r>
            <a:endParaRPr lang="en-IN" sz="3840" dirty="0">
              <a:solidFill>
                <a:schemeClr val="accent5">
                  <a:lumMod val="75000"/>
                </a:schemeClr>
              </a:solidFill>
              <a:latin typeface="Times New Roman" pitchFamily="18" charset="0"/>
              <a:ea typeface="+mj-ea"/>
              <a:cs typeface="Times New Roman" pitchFamily="18"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1" name="object 5">
            <a:extLst>
              <a:ext uri="{FF2B5EF4-FFF2-40B4-BE49-F238E27FC236}">
                <a16:creationId xmlns:a16="http://schemas.microsoft.com/office/drawing/2014/main" id="{262CDDFC-5E5C-4966-876D-5E4231EFF827}"/>
              </a:ext>
            </a:extLst>
          </p:cNvPr>
          <p:cNvSpPr txBox="1">
            <a:spLocks noGrp="1"/>
          </p:cNvSpPr>
          <p:nvPr>
            <p:ph type="title"/>
          </p:nvPr>
        </p:nvSpPr>
        <p:spPr bwMode="auto">
          <a:xfrm>
            <a:off x="129118" y="-152400"/>
            <a:ext cx="11372849" cy="978409"/>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365443" rIns="0" bIns="0" numCol="1" rtlCol="0" anchor="t" anchorCtr="0" compatLnSpc="1">
            <a:prstTxWarp prst="textNoShape">
              <a:avLst/>
            </a:prstTxWarp>
            <a:spAutoFit/>
          </a:bodyPr>
          <a:lstStyle/>
          <a:p>
            <a:pPr marL="321725"/>
            <a:r>
              <a:rPr lang="en-US" altLang="en-US" i="1" dirty="0">
                <a:latin typeface="Times New Roman" panose="02020603050405020304" pitchFamily="18" charset="0"/>
                <a:cs typeface="Times New Roman" panose="02020603050405020304" pitchFamily="18" charset="0"/>
              </a:rPr>
              <a:t>Simple Random Sampling</a:t>
            </a:r>
          </a:p>
        </p:txBody>
      </p:sp>
      <p:pic>
        <p:nvPicPr>
          <p:cNvPr id="235522" name="Picture 2">
            <a:extLst>
              <a:ext uri="{FF2B5EF4-FFF2-40B4-BE49-F238E27FC236}">
                <a16:creationId xmlns:a16="http://schemas.microsoft.com/office/drawing/2014/main" id="{C1B8E832-62A8-4274-A11A-ED88E51D13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8001" y="990601"/>
            <a:ext cx="4991100" cy="18774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23" name="Picture 3">
            <a:extLst>
              <a:ext uri="{FF2B5EF4-FFF2-40B4-BE49-F238E27FC236}">
                <a16:creationId xmlns:a16="http://schemas.microsoft.com/office/drawing/2014/main" id="{D38DC2E7-AEB4-4FF5-AFE1-77CF486A1DA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00800" y="914401"/>
            <a:ext cx="5486400" cy="19536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object 5">
            <a:extLst>
              <a:ext uri="{FF2B5EF4-FFF2-40B4-BE49-F238E27FC236}">
                <a16:creationId xmlns:a16="http://schemas.microsoft.com/office/drawing/2014/main" id="{FD7C5578-C319-4B7C-BF0D-15307A1045A1}"/>
              </a:ext>
            </a:extLst>
          </p:cNvPr>
          <p:cNvSpPr txBox="1">
            <a:spLocks/>
          </p:cNvSpPr>
          <p:nvPr/>
        </p:nvSpPr>
        <p:spPr>
          <a:xfrm>
            <a:off x="101600" y="3048000"/>
            <a:ext cx="11372851" cy="1107676"/>
          </a:xfrm>
          <a:prstGeom prst="rect">
            <a:avLst/>
          </a:prstGeom>
        </p:spPr>
        <p:txBody>
          <a:bodyPr lIns="0" tIns="365443" rIns="0" bIns="0">
            <a:spAutoFit/>
          </a:bodyPr>
          <a:lstStyle>
            <a:lvl1pPr>
              <a:defRPr sz="3600" b="1" i="0" u="none">
                <a:solidFill>
                  <a:srgbClr val="3E3D2D"/>
                </a:solidFill>
                <a:latin typeface="Times New Roman"/>
                <a:ea typeface="+mj-ea"/>
                <a:cs typeface="Times New Roman"/>
              </a:defRPr>
            </a:lvl1pPr>
          </a:lstStyle>
          <a:p>
            <a:pPr marL="321725" algn="ctr">
              <a:defRPr/>
            </a:pPr>
            <a:r>
              <a:rPr lang="en-US" sz="4800" i="1" kern="0" dirty="0">
                <a:latin typeface="Times New Roman" pitchFamily="18" charset="0"/>
                <a:cs typeface="Times New Roman" pitchFamily="18" charset="0"/>
              </a:rPr>
              <a:t>Sampling Frame</a:t>
            </a:r>
          </a:p>
        </p:txBody>
      </p:sp>
      <p:pic>
        <p:nvPicPr>
          <p:cNvPr id="235525" name="Picture 4">
            <a:extLst>
              <a:ext uri="{FF2B5EF4-FFF2-40B4-BE49-F238E27FC236}">
                <a16:creationId xmlns:a16="http://schemas.microsoft.com/office/drawing/2014/main" id="{46CE417D-5297-43CB-8CCD-B883074041A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2818" y="4038600"/>
            <a:ext cx="10653183" cy="20764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Oval 2"/>
          <p:cNvSpPr>
            <a:spLocks noChangeArrowheads="1"/>
          </p:cNvSpPr>
          <p:nvPr/>
        </p:nvSpPr>
        <p:spPr bwMode="gray">
          <a:xfrm>
            <a:off x="4747582" y="5161899"/>
            <a:ext cx="2527071" cy="527685"/>
          </a:xfrm>
          <a:prstGeom prst="ellipse">
            <a:avLst/>
          </a:prstGeom>
          <a:gradFill rotWithShape="0">
            <a:gsLst>
              <a:gs pos="0">
                <a:srgbClr val="3C8A2E"/>
              </a:gs>
              <a:gs pos="100000">
                <a:srgbClr val="3C8A2E">
                  <a:lumMod val="50000"/>
                </a:srgbClr>
              </a:gs>
            </a:gsLst>
            <a:lin ang="5400000" scaled="1"/>
          </a:gradFill>
          <a:ln w="9525">
            <a:noFill/>
            <a:round/>
            <a:headEnd/>
            <a:tailEnd/>
          </a:ln>
          <a:effectLst/>
        </p:spPr>
        <p:txBody>
          <a:bodyPr wrap="none" lIns="0" tIns="0" rIns="0" bIns="0" anchor="ctr"/>
          <a:lstStyle/>
          <a:p>
            <a:pPr algn="ctr" defTabSz="1097253">
              <a:spcBef>
                <a:spcPct val="50000"/>
              </a:spcBef>
              <a:defRPr/>
            </a:pPr>
            <a:endParaRPr lang="en-US" sz="1440" kern="0" dirty="0">
              <a:solidFill>
                <a:srgbClr val="313131"/>
              </a:solidFill>
            </a:endParaRPr>
          </a:p>
        </p:txBody>
      </p:sp>
      <p:sp>
        <p:nvSpPr>
          <p:cNvPr id="21" name="Oval 3"/>
          <p:cNvSpPr>
            <a:spLocks noChangeArrowheads="1"/>
          </p:cNvSpPr>
          <p:nvPr/>
        </p:nvSpPr>
        <p:spPr bwMode="gray">
          <a:xfrm>
            <a:off x="4366663" y="3704807"/>
            <a:ext cx="3288920" cy="590551"/>
          </a:xfrm>
          <a:prstGeom prst="ellipse">
            <a:avLst/>
          </a:prstGeom>
          <a:gradFill rotWithShape="0">
            <a:gsLst>
              <a:gs pos="0">
                <a:srgbClr val="002776"/>
              </a:gs>
              <a:gs pos="100000">
                <a:srgbClr val="002776">
                  <a:lumMod val="50000"/>
                </a:srgbClr>
              </a:gs>
            </a:gsLst>
            <a:lin ang="5400000" scaled="1"/>
          </a:gradFill>
          <a:ln w="9525">
            <a:noFill/>
            <a:round/>
            <a:headEnd/>
            <a:tailEnd/>
          </a:ln>
          <a:effectLst/>
        </p:spPr>
        <p:txBody>
          <a:bodyPr wrap="none" lIns="0" tIns="0" rIns="0" bIns="0" anchor="ctr"/>
          <a:lstStyle/>
          <a:p>
            <a:pPr algn="ctr" defTabSz="1097253">
              <a:spcBef>
                <a:spcPct val="50000"/>
              </a:spcBef>
              <a:defRPr/>
            </a:pPr>
            <a:endParaRPr lang="en-US" sz="1440" kern="0" dirty="0">
              <a:solidFill>
                <a:srgbClr val="313131"/>
              </a:solidFill>
            </a:endParaRPr>
          </a:p>
        </p:txBody>
      </p:sp>
      <p:sp>
        <p:nvSpPr>
          <p:cNvPr id="22" name="Oval 4"/>
          <p:cNvSpPr>
            <a:spLocks noChangeArrowheads="1"/>
          </p:cNvSpPr>
          <p:nvPr/>
        </p:nvSpPr>
        <p:spPr bwMode="gray">
          <a:xfrm>
            <a:off x="3894182" y="2239709"/>
            <a:ext cx="4233871" cy="590551"/>
          </a:xfrm>
          <a:prstGeom prst="ellipse">
            <a:avLst/>
          </a:prstGeom>
          <a:gradFill rotWithShape="0">
            <a:gsLst>
              <a:gs pos="0">
                <a:srgbClr val="81BC00"/>
              </a:gs>
              <a:gs pos="100000">
                <a:srgbClr val="81BC00">
                  <a:lumMod val="50000"/>
                </a:srgbClr>
              </a:gs>
            </a:gsLst>
            <a:lin ang="5400000" scaled="1"/>
          </a:gradFill>
          <a:ln w="9525">
            <a:noFill/>
            <a:round/>
            <a:headEnd/>
            <a:tailEnd/>
          </a:ln>
          <a:effectLst/>
        </p:spPr>
        <p:txBody>
          <a:bodyPr wrap="none" lIns="0" tIns="0" rIns="0" bIns="0" anchor="ctr"/>
          <a:lstStyle/>
          <a:p>
            <a:pPr algn="ctr" defTabSz="1097253">
              <a:spcBef>
                <a:spcPct val="50000"/>
              </a:spcBef>
              <a:defRPr/>
            </a:pPr>
            <a:endParaRPr lang="en-US" sz="1440" kern="0" dirty="0">
              <a:solidFill>
                <a:srgbClr val="313131"/>
              </a:solidFill>
            </a:endParaRPr>
          </a:p>
        </p:txBody>
      </p:sp>
      <p:sp>
        <p:nvSpPr>
          <p:cNvPr id="23" name="Freeform 5"/>
          <p:cNvSpPr>
            <a:spLocks/>
          </p:cNvSpPr>
          <p:nvPr/>
        </p:nvSpPr>
        <p:spPr bwMode="gray">
          <a:xfrm>
            <a:off x="3915663" y="2582610"/>
            <a:ext cx="4190920" cy="1011556"/>
          </a:xfrm>
          <a:custGeom>
            <a:avLst/>
            <a:gdLst/>
            <a:ahLst/>
            <a:cxnLst>
              <a:cxn ang="0">
                <a:pos x="1366" y="0"/>
              </a:cxn>
              <a:cxn ang="0">
                <a:pos x="1205" y="417"/>
              </a:cxn>
              <a:cxn ang="0">
                <a:pos x="678" y="531"/>
              </a:cxn>
              <a:cxn ang="0">
                <a:pos x="160" y="417"/>
              </a:cxn>
              <a:cxn ang="0">
                <a:pos x="0" y="1"/>
              </a:cxn>
              <a:cxn ang="0">
                <a:pos x="681" y="130"/>
              </a:cxn>
              <a:cxn ang="0">
                <a:pos x="1366" y="0"/>
              </a:cxn>
            </a:cxnLst>
            <a:rect l="0" t="0" r="r" b="b"/>
            <a:pathLst>
              <a:path w="1366" h="531">
                <a:moveTo>
                  <a:pt x="1366" y="0"/>
                </a:moveTo>
                <a:cubicBezTo>
                  <a:pt x="1325" y="54"/>
                  <a:pt x="1229" y="342"/>
                  <a:pt x="1205" y="417"/>
                </a:cubicBezTo>
                <a:cubicBezTo>
                  <a:pt x="1088" y="507"/>
                  <a:pt x="852" y="531"/>
                  <a:pt x="678" y="531"/>
                </a:cubicBezTo>
                <a:cubicBezTo>
                  <a:pt x="505" y="531"/>
                  <a:pt x="272" y="511"/>
                  <a:pt x="160" y="417"/>
                </a:cubicBezTo>
                <a:cubicBezTo>
                  <a:pt x="143" y="351"/>
                  <a:pt x="38" y="59"/>
                  <a:pt x="0" y="1"/>
                </a:cubicBezTo>
                <a:cubicBezTo>
                  <a:pt x="130" y="103"/>
                  <a:pt x="453" y="130"/>
                  <a:pt x="681" y="130"/>
                </a:cubicBezTo>
                <a:cubicBezTo>
                  <a:pt x="909" y="130"/>
                  <a:pt x="1250" y="93"/>
                  <a:pt x="1366" y="0"/>
                </a:cubicBezTo>
                <a:close/>
              </a:path>
            </a:pathLst>
          </a:custGeom>
          <a:gradFill flip="none" rotWithShape="1">
            <a:gsLst>
              <a:gs pos="0">
                <a:srgbClr val="81BC00"/>
              </a:gs>
              <a:gs pos="50000">
                <a:srgbClr val="81BC00">
                  <a:lumMod val="40000"/>
                  <a:lumOff val="60000"/>
                </a:srgbClr>
              </a:gs>
              <a:gs pos="100000">
                <a:srgbClr val="81BC00"/>
              </a:gs>
            </a:gsLst>
            <a:lin ang="0" scaled="1"/>
            <a:tileRect/>
          </a:gradFill>
          <a:ln w="9525" cap="flat" cmpd="sng">
            <a:noFill/>
            <a:prstDash val="solid"/>
            <a:round/>
            <a:headEnd type="none" w="med" len="med"/>
            <a:tailEnd type="none" w="med" len="med"/>
          </a:ln>
          <a:effectLst/>
        </p:spPr>
        <p:txBody>
          <a:bodyPr wrap="none" lIns="0" tIns="0" rIns="0" bIns="0" anchor="ctr"/>
          <a:lstStyle/>
          <a:p>
            <a:pPr algn="ctr" defTabSz="1097253">
              <a:spcBef>
                <a:spcPct val="50000"/>
              </a:spcBef>
              <a:defRPr/>
            </a:pPr>
            <a:endParaRPr lang="en-US" sz="1440" kern="0" dirty="0">
              <a:solidFill>
                <a:srgbClr val="313131"/>
              </a:solidFill>
            </a:endParaRPr>
          </a:p>
        </p:txBody>
      </p:sp>
      <p:sp>
        <p:nvSpPr>
          <p:cNvPr id="24" name="Freeform 6"/>
          <p:cNvSpPr>
            <a:spLocks/>
          </p:cNvSpPr>
          <p:nvPr/>
        </p:nvSpPr>
        <p:spPr bwMode="gray">
          <a:xfrm flipH="1">
            <a:off x="3298993" y="1087025"/>
            <a:ext cx="5424263" cy="1011555"/>
          </a:xfrm>
          <a:custGeom>
            <a:avLst/>
            <a:gdLst/>
            <a:ahLst/>
            <a:cxnLst>
              <a:cxn ang="0">
                <a:pos x="0" y="0"/>
              </a:cxn>
              <a:cxn ang="0">
                <a:pos x="209" y="417"/>
              </a:cxn>
              <a:cxn ang="0">
                <a:pos x="890" y="531"/>
              </a:cxn>
              <a:cxn ang="0">
                <a:pos x="1561" y="417"/>
              </a:cxn>
              <a:cxn ang="0">
                <a:pos x="1768" y="1"/>
              </a:cxn>
              <a:cxn ang="0">
                <a:pos x="887" y="130"/>
              </a:cxn>
              <a:cxn ang="0">
                <a:pos x="0" y="0"/>
              </a:cxn>
            </a:cxnLst>
            <a:rect l="0" t="0" r="r" b="b"/>
            <a:pathLst>
              <a:path w="1768" h="531">
                <a:moveTo>
                  <a:pt x="0" y="0"/>
                </a:moveTo>
                <a:cubicBezTo>
                  <a:pt x="53" y="54"/>
                  <a:pt x="177" y="342"/>
                  <a:pt x="209" y="417"/>
                </a:cubicBezTo>
                <a:cubicBezTo>
                  <a:pt x="358" y="504"/>
                  <a:pt x="665" y="531"/>
                  <a:pt x="890" y="531"/>
                </a:cubicBezTo>
                <a:cubicBezTo>
                  <a:pt x="1115" y="531"/>
                  <a:pt x="1415" y="505"/>
                  <a:pt x="1561" y="417"/>
                </a:cubicBezTo>
                <a:cubicBezTo>
                  <a:pt x="1583" y="351"/>
                  <a:pt x="1719" y="59"/>
                  <a:pt x="1768" y="1"/>
                </a:cubicBezTo>
                <a:cubicBezTo>
                  <a:pt x="1606" y="111"/>
                  <a:pt x="1182" y="130"/>
                  <a:pt x="887" y="130"/>
                </a:cubicBezTo>
                <a:cubicBezTo>
                  <a:pt x="592" y="130"/>
                  <a:pt x="145" y="103"/>
                  <a:pt x="0" y="0"/>
                </a:cubicBezTo>
                <a:close/>
              </a:path>
            </a:pathLst>
          </a:custGeom>
          <a:gradFill flip="none" rotWithShape="1">
            <a:gsLst>
              <a:gs pos="0">
                <a:srgbClr val="00A1DE"/>
              </a:gs>
              <a:gs pos="50000">
                <a:srgbClr val="00A1DE">
                  <a:lumMod val="40000"/>
                  <a:lumOff val="60000"/>
                </a:srgbClr>
              </a:gs>
              <a:gs pos="100000">
                <a:srgbClr val="00A1DE"/>
              </a:gs>
            </a:gsLst>
            <a:lin ang="0" scaled="1"/>
            <a:tileRect/>
          </a:gradFill>
          <a:ln w="9525" cap="flat" cmpd="sng">
            <a:noFill/>
            <a:prstDash val="solid"/>
            <a:round/>
            <a:headEnd type="none" w="med" len="med"/>
            <a:tailEnd type="none" w="med" len="med"/>
          </a:ln>
          <a:effectLst/>
        </p:spPr>
        <p:txBody>
          <a:bodyPr wrap="none" lIns="0" tIns="0" rIns="0" bIns="0" anchor="ctr"/>
          <a:lstStyle/>
          <a:p>
            <a:pPr algn="ctr" defTabSz="1097253">
              <a:spcBef>
                <a:spcPct val="50000"/>
              </a:spcBef>
              <a:defRPr/>
            </a:pPr>
            <a:endParaRPr lang="en-US" sz="1440" kern="0" dirty="0">
              <a:solidFill>
                <a:srgbClr val="313131"/>
              </a:solidFill>
            </a:endParaRPr>
          </a:p>
        </p:txBody>
      </p:sp>
      <p:sp>
        <p:nvSpPr>
          <p:cNvPr id="25" name="Oval 8"/>
          <p:cNvSpPr>
            <a:spLocks noChangeArrowheads="1"/>
          </p:cNvSpPr>
          <p:nvPr/>
        </p:nvSpPr>
        <p:spPr bwMode="gray">
          <a:xfrm>
            <a:off x="3270791" y="753653"/>
            <a:ext cx="5482557" cy="590551"/>
          </a:xfrm>
          <a:prstGeom prst="ellipse">
            <a:avLst/>
          </a:prstGeom>
          <a:gradFill rotWithShape="0">
            <a:gsLst>
              <a:gs pos="0">
                <a:srgbClr val="00A1DE"/>
              </a:gs>
              <a:gs pos="100000">
                <a:srgbClr val="00A1DE">
                  <a:lumMod val="50000"/>
                </a:srgbClr>
              </a:gs>
            </a:gsLst>
            <a:lin ang="5400000" scaled="1"/>
          </a:gradFill>
          <a:ln w="9525">
            <a:noFill/>
            <a:round/>
            <a:headEnd/>
            <a:tailEnd/>
          </a:ln>
          <a:effectLst/>
        </p:spPr>
        <p:txBody>
          <a:bodyPr wrap="none" lIns="0" tIns="0" rIns="0" bIns="0" anchor="ctr"/>
          <a:lstStyle/>
          <a:p>
            <a:pPr algn="ctr" defTabSz="1097253">
              <a:spcBef>
                <a:spcPct val="50000"/>
              </a:spcBef>
              <a:defRPr/>
            </a:pPr>
            <a:endParaRPr lang="en-US" sz="1440" kern="0" dirty="0">
              <a:solidFill>
                <a:srgbClr val="000000"/>
              </a:solidFill>
            </a:endParaRPr>
          </a:p>
        </p:txBody>
      </p:sp>
      <p:sp>
        <p:nvSpPr>
          <p:cNvPr id="26" name="Freeform 9"/>
          <p:cNvSpPr>
            <a:spLocks/>
          </p:cNvSpPr>
          <p:nvPr/>
        </p:nvSpPr>
        <p:spPr bwMode="gray">
          <a:xfrm>
            <a:off x="4385071" y="4047705"/>
            <a:ext cx="3252104" cy="1011555"/>
          </a:xfrm>
          <a:custGeom>
            <a:avLst/>
            <a:gdLst/>
            <a:ahLst/>
            <a:cxnLst>
              <a:cxn ang="0">
                <a:pos x="1060" y="0"/>
              </a:cxn>
              <a:cxn ang="0">
                <a:pos x="935" y="417"/>
              </a:cxn>
              <a:cxn ang="0">
                <a:pos x="526" y="531"/>
              </a:cxn>
              <a:cxn ang="0">
                <a:pos x="123" y="415"/>
              </a:cxn>
              <a:cxn ang="0">
                <a:pos x="0" y="1"/>
              </a:cxn>
              <a:cxn ang="0">
                <a:pos x="528" y="130"/>
              </a:cxn>
              <a:cxn ang="0">
                <a:pos x="1060" y="0"/>
              </a:cxn>
            </a:cxnLst>
            <a:rect l="0" t="0" r="r" b="b"/>
            <a:pathLst>
              <a:path w="1060" h="531">
                <a:moveTo>
                  <a:pt x="1060" y="0"/>
                </a:moveTo>
                <a:cubicBezTo>
                  <a:pt x="1028" y="54"/>
                  <a:pt x="954" y="342"/>
                  <a:pt x="935" y="417"/>
                </a:cubicBezTo>
                <a:cubicBezTo>
                  <a:pt x="843" y="505"/>
                  <a:pt x="661" y="531"/>
                  <a:pt x="526" y="531"/>
                </a:cubicBezTo>
                <a:cubicBezTo>
                  <a:pt x="391" y="531"/>
                  <a:pt x="221" y="515"/>
                  <a:pt x="123" y="415"/>
                </a:cubicBezTo>
                <a:cubicBezTo>
                  <a:pt x="110" y="349"/>
                  <a:pt x="29" y="59"/>
                  <a:pt x="0" y="1"/>
                </a:cubicBezTo>
                <a:cubicBezTo>
                  <a:pt x="97" y="111"/>
                  <a:pt x="351" y="130"/>
                  <a:pt x="528" y="130"/>
                </a:cubicBezTo>
                <a:cubicBezTo>
                  <a:pt x="705" y="130"/>
                  <a:pt x="959" y="101"/>
                  <a:pt x="1060" y="0"/>
                </a:cubicBezTo>
                <a:close/>
              </a:path>
            </a:pathLst>
          </a:custGeom>
          <a:gradFill flip="none" rotWithShape="1">
            <a:gsLst>
              <a:gs pos="0">
                <a:srgbClr val="002776"/>
              </a:gs>
              <a:gs pos="50000">
                <a:srgbClr val="002776">
                  <a:lumMod val="20000"/>
                  <a:lumOff val="80000"/>
                </a:srgbClr>
              </a:gs>
              <a:gs pos="100000">
                <a:srgbClr val="002776"/>
              </a:gs>
            </a:gsLst>
            <a:lin ang="0" scaled="1"/>
            <a:tileRect/>
          </a:gradFill>
          <a:ln w="9525" cap="flat" cmpd="sng">
            <a:noFill/>
            <a:prstDash val="solid"/>
            <a:round/>
            <a:headEnd type="none" w="med" len="med"/>
            <a:tailEnd type="none" w="med" len="med"/>
          </a:ln>
          <a:effectLst/>
        </p:spPr>
        <p:txBody>
          <a:bodyPr wrap="none" lIns="0" tIns="0" rIns="0" bIns="0" anchor="ctr"/>
          <a:lstStyle/>
          <a:p>
            <a:pPr algn="ctr" defTabSz="1097253">
              <a:spcBef>
                <a:spcPct val="50000"/>
              </a:spcBef>
              <a:defRPr/>
            </a:pPr>
            <a:endParaRPr lang="en-US" sz="1440" kern="0" dirty="0">
              <a:solidFill>
                <a:srgbClr val="313131"/>
              </a:solidFill>
            </a:endParaRPr>
          </a:p>
        </p:txBody>
      </p:sp>
      <p:sp>
        <p:nvSpPr>
          <p:cNvPr id="27" name="Freeform 10"/>
          <p:cNvSpPr>
            <a:spLocks/>
          </p:cNvSpPr>
          <p:nvPr/>
        </p:nvSpPr>
        <p:spPr bwMode="gray">
          <a:xfrm flipH="1">
            <a:off x="4753228" y="5442320"/>
            <a:ext cx="2515779" cy="1011555"/>
          </a:xfrm>
          <a:custGeom>
            <a:avLst/>
            <a:gdLst/>
            <a:ahLst/>
            <a:cxnLst>
              <a:cxn ang="0">
                <a:pos x="0" y="0"/>
              </a:cxn>
              <a:cxn ang="0">
                <a:pos x="209" y="417"/>
              </a:cxn>
              <a:cxn ang="0">
                <a:pos x="890" y="531"/>
              </a:cxn>
              <a:cxn ang="0">
                <a:pos x="1561" y="417"/>
              </a:cxn>
              <a:cxn ang="0">
                <a:pos x="1768" y="1"/>
              </a:cxn>
              <a:cxn ang="0">
                <a:pos x="887" y="130"/>
              </a:cxn>
              <a:cxn ang="0">
                <a:pos x="0" y="0"/>
              </a:cxn>
            </a:cxnLst>
            <a:rect l="0" t="0" r="r" b="b"/>
            <a:pathLst>
              <a:path w="1768" h="531">
                <a:moveTo>
                  <a:pt x="0" y="0"/>
                </a:moveTo>
                <a:cubicBezTo>
                  <a:pt x="53" y="54"/>
                  <a:pt x="177" y="342"/>
                  <a:pt x="209" y="417"/>
                </a:cubicBezTo>
                <a:cubicBezTo>
                  <a:pt x="358" y="504"/>
                  <a:pt x="665" y="531"/>
                  <a:pt x="890" y="531"/>
                </a:cubicBezTo>
                <a:cubicBezTo>
                  <a:pt x="1115" y="531"/>
                  <a:pt x="1415" y="505"/>
                  <a:pt x="1561" y="417"/>
                </a:cubicBezTo>
                <a:cubicBezTo>
                  <a:pt x="1583" y="351"/>
                  <a:pt x="1719" y="59"/>
                  <a:pt x="1768" y="1"/>
                </a:cubicBezTo>
                <a:cubicBezTo>
                  <a:pt x="1606" y="111"/>
                  <a:pt x="1182" y="130"/>
                  <a:pt x="887" y="130"/>
                </a:cubicBezTo>
                <a:cubicBezTo>
                  <a:pt x="592" y="130"/>
                  <a:pt x="145" y="103"/>
                  <a:pt x="0" y="0"/>
                </a:cubicBezTo>
                <a:close/>
              </a:path>
            </a:pathLst>
          </a:custGeom>
          <a:gradFill flip="none" rotWithShape="1">
            <a:gsLst>
              <a:gs pos="0">
                <a:srgbClr val="3C8A2E"/>
              </a:gs>
              <a:gs pos="50000">
                <a:srgbClr val="3C8A2E">
                  <a:lumMod val="40000"/>
                  <a:lumOff val="60000"/>
                </a:srgbClr>
              </a:gs>
              <a:gs pos="100000">
                <a:srgbClr val="3C8A2E"/>
              </a:gs>
            </a:gsLst>
            <a:lin ang="0" scaled="1"/>
            <a:tileRect/>
          </a:gradFill>
          <a:ln w="9525" cap="flat" cmpd="sng">
            <a:noFill/>
            <a:prstDash val="solid"/>
            <a:round/>
            <a:headEnd type="none" w="med" len="med"/>
            <a:tailEnd type="none" w="med" len="med"/>
          </a:ln>
          <a:effectLst/>
        </p:spPr>
        <p:txBody>
          <a:bodyPr wrap="none" lIns="0" tIns="0" rIns="0" bIns="0" anchor="ctr"/>
          <a:lstStyle/>
          <a:p>
            <a:pPr algn="ctr" defTabSz="1097253">
              <a:spcBef>
                <a:spcPct val="50000"/>
              </a:spcBef>
              <a:defRPr/>
            </a:pPr>
            <a:endParaRPr lang="en-US" sz="1440" kern="0" dirty="0">
              <a:solidFill>
                <a:srgbClr val="313131"/>
              </a:solidFill>
            </a:endParaRPr>
          </a:p>
        </p:txBody>
      </p:sp>
      <p:sp>
        <p:nvSpPr>
          <p:cNvPr id="28" name="Text Box 25"/>
          <p:cNvSpPr txBox="1">
            <a:spLocks noChangeArrowheads="1"/>
          </p:cNvSpPr>
          <p:nvPr/>
        </p:nvSpPr>
        <p:spPr bwMode="gray">
          <a:xfrm>
            <a:off x="4275365" y="1385394"/>
            <a:ext cx="3479137" cy="590931"/>
          </a:xfrm>
          <a:prstGeom prst="rect">
            <a:avLst/>
          </a:prstGeom>
          <a:noFill/>
          <a:ln w="9525">
            <a:noFill/>
            <a:miter lim="800000"/>
            <a:headEnd/>
            <a:tailEnd/>
          </a:ln>
        </p:spPr>
        <p:txBody>
          <a:bodyPr lIns="0" tIns="0" rIns="0" bIns="0" anchor="ctr">
            <a:spAutoFit/>
          </a:bodyPr>
          <a:lstStyle/>
          <a:p>
            <a:pPr algn="ctr" defTabSz="1097253">
              <a:spcBef>
                <a:spcPct val="50000"/>
              </a:spcBef>
              <a:defRPr/>
            </a:pPr>
            <a:r>
              <a:rPr lang="en-US" sz="3840" kern="0" dirty="0"/>
              <a:t>Population</a:t>
            </a:r>
          </a:p>
        </p:txBody>
      </p:sp>
      <p:sp>
        <p:nvSpPr>
          <p:cNvPr id="29" name="Text Box 26"/>
          <p:cNvSpPr txBox="1">
            <a:spLocks noChangeArrowheads="1"/>
          </p:cNvSpPr>
          <p:nvPr/>
        </p:nvSpPr>
        <p:spPr bwMode="gray">
          <a:xfrm>
            <a:off x="4275365" y="2879070"/>
            <a:ext cx="3479137" cy="590931"/>
          </a:xfrm>
          <a:prstGeom prst="rect">
            <a:avLst/>
          </a:prstGeom>
          <a:noFill/>
          <a:ln w="9525">
            <a:noFill/>
            <a:miter lim="800000"/>
            <a:headEnd/>
            <a:tailEnd/>
          </a:ln>
        </p:spPr>
        <p:txBody>
          <a:bodyPr lIns="0" tIns="0" rIns="0" bIns="0" anchor="ctr">
            <a:spAutoFit/>
          </a:bodyPr>
          <a:lstStyle/>
          <a:p>
            <a:pPr algn="ctr" defTabSz="1097253">
              <a:spcBef>
                <a:spcPct val="50000"/>
              </a:spcBef>
              <a:defRPr/>
            </a:pPr>
            <a:r>
              <a:rPr lang="en-US" sz="3840" kern="0" dirty="0"/>
              <a:t>Sampling Frame</a:t>
            </a:r>
          </a:p>
        </p:txBody>
      </p:sp>
      <p:sp>
        <p:nvSpPr>
          <p:cNvPr id="30" name="Text Box 27"/>
          <p:cNvSpPr txBox="1">
            <a:spLocks noChangeArrowheads="1"/>
          </p:cNvSpPr>
          <p:nvPr/>
        </p:nvSpPr>
        <p:spPr bwMode="gray">
          <a:xfrm>
            <a:off x="4275365" y="4323215"/>
            <a:ext cx="3479137" cy="590931"/>
          </a:xfrm>
          <a:prstGeom prst="rect">
            <a:avLst/>
          </a:prstGeom>
          <a:noFill/>
          <a:ln w="9525">
            <a:noFill/>
            <a:miter lim="800000"/>
            <a:headEnd/>
            <a:tailEnd/>
          </a:ln>
        </p:spPr>
        <p:txBody>
          <a:bodyPr lIns="0" tIns="0" rIns="0" bIns="0" anchor="ctr">
            <a:spAutoFit/>
          </a:bodyPr>
          <a:lstStyle/>
          <a:p>
            <a:pPr algn="ctr" defTabSz="1097253">
              <a:spcBef>
                <a:spcPct val="50000"/>
              </a:spcBef>
              <a:defRPr/>
            </a:pPr>
            <a:r>
              <a:rPr lang="en-US" sz="3840" kern="0" dirty="0"/>
              <a:t>SRS</a:t>
            </a:r>
          </a:p>
        </p:txBody>
      </p:sp>
      <p:sp>
        <p:nvSpPr>
          <p:cNvPr id="31" name="Text Box 28"/>
          <p:cNvSpPr txBox="1">
            <a:spLocks noChangeArrowheads="1"/>
          </p:cNvSpPr>
          <p:nvPr/>
        </p:nvSpPr>
        <p:spPr bwMode="gray">
          <a:xfrm>
            <a:off x="4275365" y="5708303"/>
            <a:ext cx="3479137" cy="590931"/>
          </a:xfrm>
          <a:prstGeom prst="rect">
            <a:avLst/>
          </a:prstGeom>
          <a:noFill/>
          <a:ln w="9525">
            <a:noFill/>
            <a:miter lim="800000"/>
            <a:headEnd/>
            <a:tailEnd/>
          </a:ln>
        </p:spPr>
        <p:txBody>
          <a:bodyPr lIns="0" tIns="0" rIns="0" bIns="0" anchor="ctr">
            <a:spAutoFit/>
          </a:bodyPr>
          <a:lstStyle/>
          <a:p>
            <a:pPr algn="ctr" defTabSz="1097253">
              <a:spcBef>
                <a:spcPct val="50000"/>
              </a:spcBef>
              <a:defRPr/>
            </a:pPr>
            <a:r>
              <a:rPr lang="en-US" sz="3840" kern="0" dirty="0"/>
              <a:t>Sample</a:t>
            </a:r>
          </a:p>
        </p:txBody>
      </p:sp>
      <p:sp>
        <p:nvSpPr>
          <p:cNvPr id="36" name="Title 1"/>
          <p:cNvSpPr txBox="1">
            <a:spLocks/>
          </p:cNvSpPr>
          <p:nvPr/>
        </p:nvSpPr>
        <p:spPr>
          <a:xfrm>
            <a:off x="626025" y="9596"/>
            <a:ext cx="9875521" cy="878541"/>
          </a:xfrm>
          <a:prstGeom prst="rect">
            <a:avLst/>
          </a:prstGeom>
          <a:noFill/>
          <a:ln>
            <a:noFill/>
          </a:ln>
        </p:spPr>
        <p:style>
          <a:lnRef idx="2">
            <a:schemeClr val="accent3">
              <a:shade val="50000"/>
            </a:schemeClr>
          </a:lnRef>
          <a:fillRef idx="1">
            <a:schemeClr val="accent3"/>
          </a:fillRef>
          <a:effectRef idx="0">
            <a:schemeClr val="accent3"/>
          </a:effectRef>
          <a:fontRef idx="minor">
            <a:schemeClr val="lt1"/>
          </a:fontRef>
        </p:style>
        <p:txBody>
          <a:bodyPr vert="horz" lIns="109728" tIns="54864" rIns="109728" bIns="54864" rtlCol="0" anchor="ctr">
            <a:normAutofit/>
          </a:bodyPr>
          <a:lstStyle>
            <a:lvl1pPr algn="ctr" defTabSz="9144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l"/>
            <a:r>
              <a:rPr lang="en-GB" sz="3840" dirty="0">
                <a:solidFill>
                  <a:schemeClr val="accent5">
                    <a:lumMod val="75000"/>
                  </a:schemeClr>
                </a:solidFill>
                <a:latin typeface="Times New Roman" pitchFamily="18" charset="0"/>
                <a:ea typeface="+mj-ea"/>
                <a:cs typeface="Times New Roman" pitchFamily="18" charset="0"/>
              </a:rPr>
              <a:t>Sampling Funnel</a:t>
            </a:r>
            <a:endParaRPr lang="en-IN" sz="3840" dirty="0">
              <a:solidFill>
                <a:schemeClr val="accent5">
                  <a:lumMod val="75000"/>
                </a:schemeClr>
              </a:solidFill>
              <a:latin typeface="Times New Roman" pitchFamily="18" charset="0"/>
              <a:ea typeface="+mj-ea"/>
              <a:cs typeface="Times New Roman" pitchFamily="18" charset="0"/>
            </a:endParaRPr>
          </a:p>
        </p:txBody>
      </p:sp>
    </p:spTree>
    <p:extLst>
      <p:ext uri="{BB962C8B-B14F-4D97-AF65-F5344CB8AC3E}">
        <p14:creationId xmlns:p14="http://schemas.microsoft.com/office/powerpoint/2010/main" val="9789240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3" name="Title 17">
            <a:extLst>
              <a:ext uri="{FF2B5EF4-FFF2-40B4-BE49-F238E27FC236}">
                <a16:creationId xmlns:a16="http://schemas.microsoft.com/office/drawing/2014/main" id="{C77B1FA7-CAAD-4C59-AF0D-FFD184CA0C44}"/>
              </a:ext>
            </a:extLst>
          </p:cNvPr>
          <p:cNvSpPr>
            <a:spLocks noGrp="1"/>
          </p:cNvSpPr>
          <p:nvPr>
            <p:ph type="title"/>
          </p:nvPr>
        </p:nvSpPr>
        <p:spPr bwMode="auto">
          <a:xfrm>
            <a:off x="609600" y="275167"/>
            <a:ext cx="10972800" cy="41698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rtlCol="0" anchor="t" anchorCtr="0" compatLnSpc="1">
            <a:prstTxWarp prst="textNoShape">
              <a:avLst/>
            </a:prstTxWarp>
            <a:normAutofit fontScale="90000"/>
          </a:bodyPr>
          <a:lstStyle/>
          <a:p>
            <a:r>
              <a:rPr lang="en-IN" altLang="en-US" dirty="0"/>
              <a:t>Measures of Variability</a:t>
            </a:r>
          </a:p>
        </p:txBody>
      </p:sp>
      <p:sp>
        <p:nvSpPr>
          <p:cNvPr id="182274" name="Rectangle 4">
            <a:extLst>
              <a:ext uri="{FF2B5EF4-FFF2-40B4-BE49-F238E27FC236}">
                <a16:creationId xmlns:a16="http://schemas.microsoft.com/office/drawing/2014/main" id="{07578DBB-DE4E-4FA8-B21C-CA0D0EA8DEE6}"/>
              </a:ext>
            </a:extLst>
          </p:cNvPr>
          <p:cNvSpPr>
            <a:spLocks noChangeArrowheads="1"/>
          </p:cNvSpPr>
          <p:nvPr/>
        </p:nvSpPr>
        <p:spPr bwMode="auto">
          <a:xfrm>
            <a:off x="624418" y="1126068"/>
            <a:ext cx="10847916" cy="7487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50000"/>
              <a:buFont typeface="Monotype Sorts" pitchFamily="2" charset="2"/>
              <a:buChar char="l"/>
              <a:defRPr>
                <a:solidFill>
                  <a:schemeClr val="tx1"/>
                </a:solidFill>
                <a:latin typeface="Arial" panose="020B0604020202020204" pitchFamily="34" charset="0"/>
              </a:defRPr>
            </a:lvl1pPr>
            <a:lvl2pPr marL="742950" indent="-285750">
              <a:spcBef>
                <a:spcPct val="20000"/>
              </a:spcBef>
              <a:buClr>
                <a:schemeClr val="tx1"/>
              </a:buClr>
              <a:buSzPct val="75000"/>
              <a:buFont typeface="Symbol" panose="05050102010706020507" pitchFamily="18" charset="2"/>
              <a:buChar char="-"/>
              <a:defRPr>
                <a:solidFill>
                  <a:schemeClr val="tx1"/>
                </a:solidFill>
                <a:latin typeface="Arial" panose="020B0604020202020204" pitchFamily="34" charset="0"/>
              </a:defRPr>
            </a:lvl2pPr>
            <a:lvl3pPr marL="1143000" indent="-228600">
              <a:spcBef>
                <a:spcPct val="20000"/>
              </a:spcBef>
              <a:buClr>
                <a:schemeClr val="tx1"/>
              </a:buClr>
              <a:buSzPct val="63000"/>
              <a:buFont typeface="Symbol" panose="05050102010706020507" pitchFamily="18" charset="2"/>
              <a:buChar char="&gt;"/>
              <a:defRPr>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SzTx/>
              <a:buFontTx/>
              <a:buNone/>
            </a:pPr>
            <a:r>
              <a:rPr lang="en-IN" altLang="en-US" sz="2133" dirty="0"/>
              <a:t>The mean, mode, and median do a nice job in telling where the center of the data set is, but often we are interested in more…</a:t>
            </a:r>
          </a:p>
        </p:txBody>
      </p:sp>
      <p:sp>
        <p:nvSpPr>
          <p:cNvPr id="182275" name="Rectangle 5">
            <a:extLst>
              <a:ext uri="{FF2B5EF4-FFF2-40B4-BE49-F238E27FC236}">
                <a16:creationId xmlns:a16="http://schemas.microsoft.com/office/drawing/2014/main" id="{C7640E48-3193-490C-8874-F341EEC6BA4B}"/>
              </a:ext>
            </a:extLst>
          </p:cNvPr>
          <p:cNvSpPr>
            <a:spLocks noChangeArrowheads="1"/>
          </p:cNvSpPr>
          <p:nvPr/>
        </p:nvSpPr>
        <p:spPr bwMode="auto">
          <a:xfrm>
            <a:off x="431801" y="2205567"/>
            <a:ext cx="11521017" cy="37028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50000"/>
              <a:buFont typeface="Monotype Sorts" pitchFamily="2" charset="2"/>
              <a:buChar char="l"/>
              <a:defRPr>
                <a:solidFill>
                  <a:schemeClr val="tx1"/>
                </a:solidFill>
                <a:latin typeface="Arial" panose="020B0604020202020204" pitchFamily="34" charset="0"/>
              </a:defRPr>
            </a:lvl1pPr>
            <a:lvl2pPr marL="742950" indent="-285750">
              <a:spcBef>
                <a:spcPct val="20000"/>
              </a:spcBef>
              <a:buClr>
                <a:schemeClr val="tx1"/>
              </a:buClr>
              <a:buSzPct val="75000"/>
              <a:buFont typeface="Symbol" panose="05050102010706020507" pitchFamily="18" charset="2"/>
              <a:buChar char="-"/>
              <a:defRPr>
                <a:solidFill>
                  <a:schemeClr val="tx1"/>
                </a:solidFill>
                <a:latin typeface="Arial" panose="020B0604020202020204" pitchFamily="34" charset="0"/>
              </a:defRPr>
            </a:lvl2pPr>
            <a:lvl3pPr marL="1143000" indent="-228600">
              <a:spcBef>
                <a:spcPct val="20000"/>
              </a:spcBef>
              <a:buClr>
                <a:schemeClr val="tx1"/>
              </a:buClr>
              <a:buSzPct val="63000"/>
              <a:buFont typeface="Symbol" panose="05050102010706020507" pitchFamily="18" charset="2"/>
              <a:buChar char="&gt;"/>
              <a:defRPr>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SzTx/>
              <a:buFontTx/>
              <a:buNone/>
            </a:pPr>
            <a:r>
              <a:rPr lang="en-IN" altLang="en-US" sz="2133" dirty="0"/>
              <a:t>For</a:t>
            </a:r>
            <a:r>
              <a:rPr lang="en-IN" altLang="en-US" sz="1867" dirty="0"/>
              <a:t> </a:t>
            </a:r>
            <a:r>
              <a:rPr lang="en-IN" altLang="en-US" sz="2133" dirty="0"/>
              <a:t>example, a pharmaceutical engineer develops a new drug that regulates sugar in the blood. </a:t>
            </a:r>
          </a:p>
          <a:p>
            <a:pPr eaLnBrk="1" hangingPunct="1">
              <a:spcBef>
                <a:spcPct val="0"/>
              </a:spcBef>
              <a:buClrTx/>
              <a:buSzTx/>
              <a:buFontTx/>
              <a:buNone/>
            </a:pPr>
            <a:r>
              <a:rPr lang="en-IN" altLang="en-US" sz="2133" dirty="0"/>
              <a:t>Suppose she finds out that the average sugar content after taking the medication is the optimal level. </a:t>
            </a:r>
          </a:p>
          <a:p>
            <a:pPr eaLnBrk="1" hangingPunct="1">
              <a:spcBef>
                <a:spcPct val="0"/>
              </a:spcBef>
              <a:buClrTx/>
              <a:buSzTx/>
              <a:buFontTx/>
              <a:buNone/>
            </a:pPr>
            <a:endParaRPr lang="en-IN" altLang="en-US" sz="2133" dirty="0"/>
          </a:p>
          <a:p>
            <a:pPr eaLnBrk="1" hangingPunct="1">
              <a:spcBef>
                <a:spcPct val="0"/>
              </a:spcBef>
              <a:buClrTx/>
              <a:buSzTx/>
              <a:buFontTx/>
              <a:buNone/>
            </a:pPr>
            <a:r>
              <a:rPr lang="en-IN" altLang="en-US" sz="2133" dirty="0"/>
              <a:t>This does not mean that the drug is effective. There is a possibility that half of the patients have dangerously low sugar content while the other half has dangerously high content. </a:t>
            </a:r>
          </a:p>
          <a:p>
            <a:pPr eaLnBrk="1" hangingPunct="1">
              <a:spcBef>
                <a:spcPct val="0"/>
              </a:spcBef>
              <a:buClrTx/>
              <a:buSzTx/>
              <a:buFontTx/>
              <a:buNone/>
            </a:pPr>
            <a:r>
              <a:rPr lang="en-IN" altLang="en-US" sz="2133" dirty="0"/>
              <a:t>Instead of the drug being an effective regulator, it is a deadly poison. </a:t>
            </a:r>
          </a:p>
          <a:p>
            <a:pPr eaLnBrk="1" hangingPunct="1">
              <a:spcBef>
                <a:spcPct val="0"/>
              </a:spcBef>
              <a:buClrTx/>
              <a:buSzTx/>
              <a:buFontTx/>
              <a:buNone/>
            </a:pPr>
            <a:endParaRPr lang="en-IN" altLang="en-US" sz="2133" dirty="0"/>
          </a:p>
          <a:p>
            <a:pPr eaLnBrk="1" hangingPunct="1">
              <a:spcBef>
                <a:spcPct val="0"/>
              </a:spcBef>
              <a:buClrTx/>
              <a:buSzTx/>
              <a:buFontTx/>
              <a:buNone/>
            </a:pPr>
            <a:r>
              <a:rPr lang="en-IN" altLang="en-US" sz="2133" dirty="0"/>
              <a:t>What the pharmacist needs is a measure of how far the data is spread apart. This is what the variance and standard deviation do</a:t>
            </a:r>
          </a:p>
        </p:txBody>
      </p:sp>
    </p:spTree>
  </p:cSld>
  <p:clrMapOvr>
    <a:masterClrMapping/>
  </p:clrMapOvr>
  <p:transition>
    <p:pull dir="rd"/>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Table 20">
            <a:extLst>
              <a:ext uri="{FF2B5EF4-FFF2-40B4-BE49-F238E27FC236}">
                <a16:creationId xmlns:a16="http://schemas.microsoft.com/office/drawing/2014/main" id="{FC9C0AE7-A1E2-431D-9C14-CB05467A1E8A}"/>
              </a:ext>
            </a:extLst>
          </p:cNvPr>
          <p:cNvGraphicFramePr>
            <a:graphicFrameLocks noGrp="1"/>
          </p:cNvGraphicFramePr>
          <p:nvPr/>
        </p:nvGraphicFramePr>
        <p:xfrm>
          <a:off x="1356784" y="1143000"/>
          <a:ext cx="9144000" cy="2260601"/>
        </p:xfrm>
        <a:graphic>
          <a:graphicData uri="http://schemas.openxmlformats.org/drawingml/2006/table">
            <a:tbl>
              <a:tblPr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554487">
                <a:tc>
                  <a:txBody>
                    <a:bodyPr/>
                    <a:lstStyle/>
                    <a:p>
                      <a:r>
                        <a:rPr lang="en-US" sz="1900" dirty="0"/>
                        <a:t>Dispersion</a:t>
                      </a:r>
                    </a:p>
                  </a:txBody>
                  <a:tcPr marL="109728" marR="109728" marT="45721" marB="45721" anchor="ctr"/>
                </a:tc>
                <a:tc>
                  <a:txBody>
                    <a:bodyPr/>
                    <a:lstStyle/>
                    <a:p>
                      <a:r>
                        <a:rPr lang="en-US" sz="1900" dirty="0"/>
                        <a:t>Population</a:t>
                      </a:r>
                    </a:p>
                  </a:txBody>
                  <a:tcPr marL="109728" marR="109728" marT="45721" marB="45721" anchor="ctr"/>
                </a:tc>
                <a:tc>
                  <a:txBody>
                    <a:bodyPr/>
                    <a:lstStyle/>
                    <a:p>
                      <a:r>
                        <a:rPr lang="en-US" sz="1900" dirty="0"/>
                        <a:t>Sample</a:t>
                      </a:r>
                    </a:p>
                  </a:txBody>
                  <a:tcPr marL="109728" marR="109728" marT="45721" marB="45721" anchor="ctr"/>
                </a:tc>
                <a:extLst>
                  <a:ext uri="{0D108BD9-81ED-4DB2-BD59-A6C34878D82A}">
                    <a16:rowId xmlns:a16="http://schemas.microsoft.com/office/drawing/2014/main" val="10000"/>
                  </a:ext>
                </a:extLst>
              </a:tr>
              <a:tr h="554487">
                <a:tc>
                  <a:txBody>
                    <a:bodyPr/>
                    <a:lstStyle/>
                    <a:p>
                      <a:r>
                        <a:rPr lang="en-US" sz="1900" dirty="0"/>
                        <a:t>Variance</a:t>
                      </a:r>
                    </a:p>
                  </a:txBody>
                  <a:tcPr marL="109728" marR="109728" marT="45721" marB="45721" anchor="ctr"/>
                </a:tc>
                <a:tc>
                  <a:txBody>
                    <a:bodyPr/>
                    <a:lstStyle/>
                    <a:p>
                      <a:endParaRPr lang="en-US" sz="1900" dirty="0"/>
                    </a:p>
                  </a:txBody>
                  <a:tcPr marL="109728" marR="109728" marT="45721" marB="45721"/>
                </a:tc>
                <a:tc>
                  <a:txBody>
                    <a:bodyPr/>
                    <a:lstStyle/>
                    <a:p>
                      <a:endParaRPr lang="en-US" sz="1900" dirty="0"/>
                    </a:p>
                  </a:txBody>
                  <a:tcPr marL="109728" marR="109728" marT="45721" marB="45721"/>
                </a:tc>
                <a:extLst>
                  <a:ext uri="{0D108BD9-81ED-4DB2-BD59-A6C34878D82A}">
                    <a16:rowId xmlns:a16="http://schemas.microsoft.com/office/drawing/2014/main" val="10001"/>
                  </a:ext>
                </a:extLst>
              </a:tr>
              <a:tr h="597140">
                <a:tc>
                  <a:txBody>
                    <a:bodyPr/>
                    <a:lstStyle/>
                    <a:p>
                      <a:r>
                        <a:rPr lang="en-US" sz="1900" dirty="0"/>
                        <a:t>Standard Deviation</a:t>
                      </a:r>
                    </a:p>
                  </a:txBody>
                  <a:tcPr marL="109728" marR="109728" marT="45721" marB="45721" anchor="ctr"/>
                </a:tc>
                <a:tc>
                  <a:txBody>
                    <a:bodyPr/>
                    <a:lstStyle/>
                    <a:p>
                      <a:endParaRPr lang="en-US" sz="1900" dirty="0"/>
                    </a:p>
                  </a:txBody>
                  <a:tcPr marL="109728" marR="109728" marT="45721" marB="45721"/>
                </a:tc>
                <a:tc>
                  <a:txBody>
                    <a:bodyPr/>
                    <a:lstStyle/>
                    <a:p>
                      <a:endParaRPr lang="en-US" sz="1900" dirty="0"/>
                    </a:p>
                  </a:txBody>
                  <a:tcPr marL="109728" marR="109728" marT="45721" marB="45721"/>
                </a:tc>
                <a:extLst>
                  <a:ext uri="{0D108BD9-81ED-4DB2-BD59-A6C34878D82A}">
                    <a16:rowId xmlns:a16="http://schemas.microsoft.com/office/drawing/2014/main" val="10002"/>
                  </a:ext>
                </a:extLst>
              </a:tr>
              <a:tr h="554487">
                <a:tc>
                  <a:txBody>
                    <a:bodyPr/>
                    <a:lstStyle/>
                    <a:p>
                      <a:r>
                        <a:rPr lang="en-US" sz="1900" dirty="0"/>
                        <a:t>Range</a:t>
                      </a:r>
                    </a:p>
                  </a:txBody>
                  <a:tcPr marL="109728" marR="109728" marT="45721" marB="45721" anchor="ctr"/>
                </a:tc>
                <a:tc gridSpan="2">
                  <a:txBody>
                    <a:bodyPr/>
                    <a:lstStyle/>
                    <a:p>
                      <a:pPr algn="ctr"/>
                      <a:r>
                        <a:rPr lang="en-US" sz="1900" dirty="0"/>
                        <a:t>Max – Min</a:t>
                      </a:r>
                    </a:p>
                  </a:txBody>
                  <a:tcPr marL="109728" marR="109728" marT="45721" marB="45721" anchor="ctr"/>
                </a:tc>
                <a:tc hMerge="1">
                  <a:txBody>
                    <a:bodyPr/>
                    <a:lstStyle/>
                    <a:p>
                      <a:pPr marL="0" marR="0" indent="0" algn="ctr" defTabSz="914400" eaLnBrk="1" fontAlgn="auto" latinLnBrk="0" hangingPunct="1">
                        <a:lnSpc>
                          <a:spcPct val="100000"/>
                        </a:lnSpc>
                        <a:spcBef>
                          <a:spcPts val="0"/>
                        </a:spcBef>
                        <a:spcAft>
                          <a:spcPts val="0"/>
                        </a:spcAft>
                        <a:buClrTx/>
                        <a:buSzTx/>
                        <a:buFontTx/>
                        <a:buNone/>
                        <a:tabLst/>
                        <a:defRPr/>
                      </a:pPr>
                      <a:endParaRPr lang="en-US" dirty="0"/>
                    </a:p>
                  </a:txBody>
                  <a:tcPr anchor="ctr"/>
                </a:tc>
                <a:extLst>
                  <a:ext uri="{0D108BD9-81ED-4DB2-BD59-A6C34878D82A}">
                    <a16:rowId xmlns:a16="http://schemas.microsoft.com/office/drawing/2014/main" val="10003"/>
                  </a:ext>
                </a:extLst>
              </a:tr>
            </a:tbl>
          </a:graphicData>
        </a:graphic>
      </p:graphicFrame>
      <p:pic>
        <p:nvPicPr>
          <p:cNvPr id="186390" name="Picture 4">
            <a:extLst>
              <a:ext uri="{FF2B5EF4-FFF2-40B4-BE49-F238E27FC236}">
                <a16:creationId xmlns:a16="http://schemas.microsoft.com/office/drawing/2014/main" id="{00B40E82-5810-4CD8-A02B-BBCB9606BD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13302" y="2281767"/>
            <a:ext cx="1720664" cy="5418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6391" name="Picture 5">
            <a:extLst>
              <a:ext uri="{FF2B5EF4-FFF2-40B4-BE49-F238E27FC236}">
                <a16:creationId xmlns:a16="http://schemas.microsoft.com/office/drawing/2014/main" id="{49B96C8A-35A7-4682-ADBA-585BEB1383F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54951" y="2288118"/>
            <a:ext cx="1720664" cy="5355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6392" name="Picture 6">
            <a:extLst>
              <a:ext uri="{FF2B5EF4-FFF2-40B4-BE49-F238E27FC236}">
                <a16:creationId xmlns:a16="http://schemas.microsoft.com/office/drawing/2014/main" id="{163FEDB7-2F67-44F4-83DD-E44B17FA372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54951" y="1720851"/>
            <a:ext cx="1720664" cy="5058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6393" name="Picture 7">
            <a:extLst>
              <a:ext uri="{FF2B5EF4-FFF2-40B4-BE49-F238E27FC236}">
                <a16:creationId xmlns:a16="http://schemas.microsoft.com/office/drawing/2014/main" id="{874C7EC6-42AA-489F-9778-ACB29EADA0D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13302" y="1739901"/>
            <a:ext cx="1720664" cy="4868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itle 1">
            <a:extLst>
              <a:ext uri="{FF2B5EF4-FFF2-40B4-BE49-F238E27FC236}">
                <a16:creationId xmlns:a16="http://schemas.microsoft.com/office/drawing/2014/main" id="{34352045-E148-44AE-9AB3-059AA62B59CF}"/>
              </a:ext>
            </a:extLst>
          </p:cNvPr>
          <p:cNvSpPr txBox="1">
            <a:spLocks/>
          </p:cNvSpPr>
          <p:nvPr/>
        </p:nvSpPr>
        <p:spPr>
          <a:xfrm>
            <a:off x="626533" y="10584"/>
            <a:ext cx="9874251" cy="878416"/>
          </a:xfrm>
          <a:prstGeom prst="rect">
            <a:avLst/>
          </a:prstGeom>
          <a:noFill/>
          <a:ln>
            <a:noFill/>
          </a:ln>
        </p:spPr>
        <p:style>
          <a:lnRef idx="2">
            <a:schemeClr val="accent3">
              <a:shade val="50000"/>
            </a:schemeClr>
          </a:lnRef>
          <a:fillRef idx="1">
            <a:schemeClr val="accent3"/>
          </a:fillRef>
          <a:effectRef idx="0">
            <a:schemeClr val="accent3"/>
          </a:effectRef>
          <a:fontRef idx="minor">
            <a:schemeClr val="lt1"/>
          </a:fontRef>
        </p:style>
        <p:txBody>
          <a:bodyPr lIns="109728" tIns="54864" rIns="109728" bIns="54864" anchor="ctr">
            <a:normAutofit/>
          </a:bodyPr>
          <a:lstStyle>
            <a:lvl1pPr algn="ctr" defTabSz="9144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l">
              <a:defRPr/>
            </a:pPr>
            <a:r>
              <a:rPr lang="en-GB" sz="3840" dirty="0">
                <a:solidFill>
                  <a:schemeClr val="accent5">
                    <a:lumMod val="75000"/>
                  </a:schemeClr>
                </a:solidFill>
                <a:latin typeface="Times New Roman" pitchFamily="18" charset="0"/>
                <a:ea typeface="+mj-ea"/>
                <a:cs typeface="Times New Roman" pitchFamily="18" charset="0"/>
              </a:rPr>
              <a:t>Measures of Dispersion</a:t>
            </a:r>
            <a:endParaRPr lang="en-IN" sz="3840" dirty="0">
              <a:solidFill>
                <a:schemeClr val="accent5">
                  <a:lumMod val="75000"/>
                </a:schemeClr>
              </a:solidFill>
              <a:latin typeface="Times New Roman" pitchFamily="18" charset="0"/>
              <a:ea typeface="+mj-ea"/>
              <a:cs typeface="Times New Roman" pitchFamily="18" charset="0"/>
            </a:endParaRPr>
          </a:p>
        </p:txBody>
      </p:sp>
      <p:pic>
        <p:nvPicPr>
          <p:cNvPr id="186395" name="Picture 1">
            <a:extLst>
              <a:ext uri="{FF2B5EF4-FFF2-40B4-BE49-F238E27FC236}">
                <a16:creationId xmlns:a16="http://schemas.microsoft.com/office/drawing/2014/main" id="{7BD6BC5F-8131-4C85-AFCC-EC61B2E6CBCF}"/>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975784" y="3704167"/>
            <a:ext cx="3291416" cy="2635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6396" name="Picture 3">
            <a:extLst>
              <a:ext uri="{FF2B5EF4-FFF2-40B4-BE49-F238E27FC236}">
                <a16:creationId xmlns:a16="http://schemas.microsoft.com/office/drawing/2014/main" id="{1E897B38-62FA-4BAA-93CD-C78304CAB2AB}"/>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5181601" y="4343400"/>
            <a:ext cx="6125633"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8417" name="Picture 2">
            <a:extLst>
              <a:ext uri="{FF2B5EF4-FFF2-40B4-BE49-F238E27FC236}">
                <a16:creationId xmlns:a16="http://schemas.microsoft.com/office/drawing/2014/main" id="{8728D77D-9A87-40CD-A104-EEF6788476B6}"/>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102784" y="1341967"/>
            <a:ext cx="8483600" cy="1799167"/>
          </a:xfrm>
          <a:noFill/>
        </p:spPr>
      </p:pic>
      <p:pic>
        <p:nvPicPr>
          <p:cNvPr id="188418" name="Picture 3">
            <a:extLst>
              <a:ext uri="{FF2B5EF4-FFF2-40B4-BE49-F238E27FC236}">
                <a16:creationId xmlns:a16="http://schemas.microsoft.com/office/drawing/2014/main" id="{6156B708-DEA4-4315-9B66-9D2780A170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8517" y="3429000"/>
            <a:ext cx="6891867" cy="1585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345F4F0-1346-4FDF-BA37-5A7B9420F73A}"/>
              </a:ext>
            </a:extLst>
          </p:cNvPr>
          <p:cNvSpPr/>
          <p:nvPr/>
        </p:nvSpPr>
        <p:spPr>
          <a:xfrm>
            <a:off x="912285" y="1267884"/>
            <a:ext cx="10847916" cy="4097725"/>
          </a:xfrm>
          <a:prstGeom prst="rect">
            <a:avLst/>
          </a:prstGeom>
        </p:spPr>
        <p:txBody>
          <a:bodyPr>
            <a:spAutoFit/>
          </a:bodyPr>
          <a:lstStyle/>
          <a:p>
            <a:pPr eaLnBrk="1" hangingPunct="1">
              <a:defRPr/>
            </a:pPr>
            <a:r>
              <a:rPr lang="en-IN" sz="2400" dirty="0">
                <a:solidFill>
                  <a:schemeClr val="bg1">
                    <a:lumMod val="50000"/>
                  </a:schemeClr>
                </a:solidFill>
              </a:rPr>
              <a:t>Variance and Standard Deviation: Step by Step </a:t>
            </a:r>
          </a:p>
          <a:p>
            <a:pPr eaLnBrk="1" hangingPunct="1">
              <a:defRPr/>
            </a:pPr>
            <a:endParaRPr lang="en-IN" sz="2400" dirty="0">
              <a:solidFill>
                <a:schemeClr val="bg1">
                  <a:lumMod val="50000"/>
                </a:schemeClr>
              </a:solidFill>
            </a:endParaRPr>
          </a:p>
          <a:p>
            <a:pPr marL="609585" indent="-609585">
              <a:lnSpc>
                <a:spcPct val="150000"/>
              </a:lnSpc>
              <a:buFontTx/>
              <a:buAutoNum type="arabicPeriod"/>
              <a:defRPr/>
            </a:pPr>
            <a:r>
              <a:rPr lang="en-IN" sz="2400" dirty="0">
                <a:solidFill>
                  <a:schemeClr val="bg1">
                    <a:lumMod val="50000"/>
                  </a:schemeClr>
                </a:solidFill>
              </a:rPr>
              <a:t>Calculate the mean, x. </a:t>
            </a:r>
          </a:p>
          <a:p>
            <a:pPr marL="609585" indent="-609585">
              <a:lnSpc>
                <a:spcPct val="150000"/>
              </a:lnSpc>
              <a:buFontTx/>
              <a:buAutoNum type="arabicPeriod"/>
              <a:defRPr/>
            </a:pPr>
            <a:r>
              <a:rPr lang="en-IN" sz="2400" dirty="0">
                <a:solidFill>
                  <a:schemeClr val="bg1">
                    <a:lumMod val="50000"/>
                  </a:schemeClr>
                </a:solidFill>
              </a:rPr>
              <a:t> Write a table that subtracts the mean from each observed value. </a:t>
            </a:r>
          </a:p>
          <a:p>
            <a:pPr marL="609585" indent="-609585">
              <a:lnSpc>
                <a:spcPct val="150000"/>
              </a:lnSpc>
              <a:buFontTx/>
              <a:buAutoNum type="arabicPeriod"/>
              <a:defRPr/>
            </a:pPr>
            <a:r>
              <a:rPr lang="en-IN" sz="2400" dirty="0">
                <a:solidFill>
                  <a:schemeClr val="bg1">
                    <a:lumMod val="50000"/>
                  </a:schemeClr>
                </a:solidFill>
              </a:rPr>
              <a:t>Square each of the differences. </a:t>
            </a:r>
          </a:p>
          <a:p>
            <a:pPr marL="609585" indent="-609585">
              <a:lnSpc>
                <a:spcPct val="150000"/>
              </a:lnSpc>
              <a:buFontTx/>
              <a:buAutoNum type="arabicPeriod"/>
              <a:defRPr/>
            </a:pPr>
            <a:r>
              <a:rPr lang="en-IN" sz="2400" dirty="0">
                <a:solidFill>
                  <a:schemeClr val="bg1">
                    <a:lumMod val="50000"/>
                  </a:schemeClr>
                </a:solidFill>
              </a:rPr>
              <a:t> Add this column. </a:t>
            </a:r>
          </a:p>
          <a:p>
            <a:pPr marL="609585" indent="-609585">
              <a:lnSpc>
                <a:spcPct val="150000"/>
              </a:lnSpc>
              <a:buFontTx/>
              <a:buAutoNum type="arabicPeriod"/>
              <a:defRPr/>
            </a:pPr>
            <a:r>
              <a:rPr lang="en-IN" sz="2400" dirty="0">
                <a:solidFill>
                  <a:schemeClr val="bg1">
                    <a:lumMod val="50000"/>
                  </a:schemeClr>
                </a:solidFill>
              </a:rPr>
              <a:t>Divide by n -1 where n is the number of items in the sample This is the variance. </a:t>
            </a:r>
          </a:p>
          <a:p>
            <a:pPr marL="609585" indent="-609585">
              <a:lnSpc>
                <a:spcPct val="150000"/>
              </a:lnSpc>
              <a:buFontTx/>
              <a:buAutoNum type="arabicPeriod"/>
              <a:defRPr/>
            </a:pPr>
            <a:r>
              <a:rPr lang="en-IN" sz="2400" dirty="0">
                <a:solidFill>
                  <a:schemeClr val="bg1">
                    <a:lumMod val="50000"/>
                  </a:schemeClr>
                </a:solidFill>
              </a:rPr>
              <a:t>To get the standard deviation we take the square root of the variance. </a:t>
            </a:r>
          </a:p>
        </p:txBody>
      </p:sp>
      <p:sp>
        <p:nvSpPr>
          <p:cNvPr id="189442" name="TextBox 4">
            <a:extLst>
              <a:ext uri="{FF2B5EF4-FFF2-40B4-BE49-F238E27FC236}">
                <a16:creationId xmlns:a16="http://schemas.microsoft.com/office/drawing/2014/main" id="{F3E8791F-0EDA-4FF1-B733-842B34A5854B}"/>
              </a:ext>
            </a:extLst>
          </p:cNvPr>
          <p:cNvSpPr txBox="1">
            <a:spLocks noChangeArrowheads="1"/>
          </p:cNvSpPr>
          <p:nvPr/>
        </p:nvSpPr>
        <p:spPr bwMode="auto">
          <a:xfrm>
            <a:off x="239185" y="260352"/>
            <a:ext cx="80645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50000"/>
              <a:buFont typeface="Monotype Sorts" pitchFamily="2" charset="2"/>
              <a:buChar char="l"/>
              <a:defRPr>
                <a:solidFill>
                  <a:schemeClr val="tx1"/>
                </a:solidFill>
                <a:latin typeface="Arial" panose="020B0604020202020204" pitchFamily="34" charset="0"/>
              </a:defRPr>
            </a:lvl1pPr>
            <a:lvl2pPr marL="742950" indent="-285750">
              <a:spcBef>
                <a:spcPct val="20000"/>
              </a:spcBef>
              <a:buClr>
                <a:schemeClr val="tx1"/>
              </a:buClr>
              <a:buSzPct val="75000"/>
              <a:buFont typeface="Symbol" panose="05050102010706020507" pitchFamily="18" charset="2"/>
              <a:buChar char="-"/>
              <a:defRPr>
                <a:solidFill>
                  <a:schemeClr val="tx1"/>
                </a:solidFill>
                <a:latin typeface="Arial" panose="020B0604020202020204" pitchFamily="34" charset="0"/>
              </a:defRPr>
            </a:lvl2pPr>
            <a:lvl3pPr marL="1143000" indent="-228600">
              <a:spcBef>
                <a:spcPct val="20000"/>
              </a:spcBef>
              <a:buClr>
                <a:schemeClr val="tx1"/>
              </a:buClr>
              <a:buSzPct val="63000"/>
              <a:buFont typeface="Symbol" panose="05050102010706020507" pitchFamily="18" charset="2"/>
              <a:buChar char="&gt;"/>
              <a:defRPr>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SzTx/>
              <a:buFontTx/>
              <a:buNone/>
            </a:pPr>
            <a:r>
              <a:rPr lang="en-IN" altLang="en-US" sz="2400" dirty="0"/>
              <a:t>Computing step by step</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5" name="Rectangle 3">
            <a:extLst>
              <a:ext uri="{FF2B5EF4-FFF2-40B4-BE49-F238E27FC236}">
                <a16:creationId xmlns:a16="http://schemas.microsoft.com/office/drawing/2014/main" id="{F48077A8-31F5-44A7-913C-F0C596CCB94C}"/>
              </a:ext>
            </a:extLst>
          </p:cNvPr>
          <p:cNvSpPr>
            <a:spLocks noGrp="1" noChangeArrowheads="1"/>
          </p:cNvSpPr>
          <p:nvPr>
            <p:ph type="body" idx="1"/>
          </p:nvPr>
        </p:nvSpPr>
        <p:spPr>
          <a:noFill/>
        </p:spPr>
        <p:txBody>
          <a:bodyPr/>
          <a:lstStyle/>
          <a:p>
            <a:r>
              <a:rPr lang="en-US" altLang="en-US" b="1" dirty="0"/>
              <a:t>Deviation</a:t>
            </a:r>
            <a:r>
              <a:rPr lang="en-US" altLang="en-US" dirty="0"/>
              <a:t> is the distance from the mean.</a:t>
            </a:r>
          </a:p>
          <a:p>
            <a:r>
              <a:rPr lang="en-US" altLang="en-US" b="1" dirty="0"/>
              <a:t>Deviation score </a:t>
            </a:r>
            <a:r>
              <a:rPr lang="en-US" altLang="en-US" dirty="0"/>
              <a:t>= observation - true mean</a:t>
            </a:r>
          </a:p>
          <a:p>
            <a:endParaRPr lang="en-US" altLang="en-US" dirty="0"/>
          </a:p>
          <a:p>
            <a:r>
              <a:rPr lang="en-US" altLang="en-US" b="1" dirty="0"/>
              <a:t>Variance </a:t>
            </a:r>
            <a:r>
              <a:rPr lang="en-US" altLang="en-US" dirty="0"/>
              <a:t>= mean or average of squared deviation scores.  </a:t>
            </a:r>
          </a:p>
          <a:p>
            <a:pPr>
              <a:buFont typeface="Monotype Sorts" pitchFamily="2" charset="2"/>
              <a:buNone/>
            </a:pPr>
            <a:r>
              <a:rPr lang="en-US" altLang="en-US" dirty="0"/>
              <a:t>.</a:t>
            </a:r>
          </a:p>
          <a:p>
            <a:r>
              <a:rPr lang="en-US" altLang="en-US" b="1" dirty="0"/>
              <a:t>Standard Deviation </a:t>
            </a:r>
            <a:r>
              <a:rPr lang="en-US" altLang="en-US" dirty="0"/>
              <a:t>= square root of variance.</a:t>
            </a:r>
          </a:p>
          <a:p>
            <a:pPr>
              <a:buFont typeface="Monotype Sorts" pitchFamily="2" charset="2"/>
              <a:buNone/>
            </a:pPr>
            <a:r>
              <a:rPr lang="en-US" altLang="en-US" dirty="0"/>
              <a:t>		</a:t>
            </a:r>
          </a:p>
        </p:txBody>
      </p:sp>
      <p:grpSp>
        <p:nvGrpSpPr>
          <p:cNvPr id="190466" name="Group 9">
            <a:extLst>
              <a:ext uri="{FF2B5EF4-FFF2-40B4-BE49-F238E27FC236}">
                <a16:creationId xmlns:a16="http://schemas.microsoft.com/office/drawing/2014/main" id="{87E3ACEB-66D6-4DFB-8924-EDABC01C683B}"/>
              </a:ext>
            </a:extLst>
          </p:cNvPr>
          <p:cNvGrpSpPr>
            <a:grpSpLocks/>
          </p:cNvGrpSpPr>
          <p:nvPr/>
        </p:nvGrpSpPr>
        <p:grpSpPr bwMode="auto">
          <a:xfrm>
            <a:off x="3718985" y="3862917"/>
            <a:ext cx="4754033" cy="661984"/>
            <a:chOff x="1757" y="2433"/>
            <a:chExt cx="2246" cy="418"/>
          </a:xfrm>
        </p:grpSpPr>
        <p:sp>
          <p:nvSpPr>
            <p:cNvPr id="190474" name="Rectangle 5">
              <a:extLst>
                <a:ext uri="{FF2B5EF4-FFF2-40B4-BE49-F238E27FC236}">
                  <a16:creationId xmlns:a16="http://schemas.microsoft.com/office/drawing/2014/main" id="{B3F5742C-803F-420F-A396-D0A179CE7205}"/>
                </a:ext>
              </a:extLst>
            </p:cNvPr>
            <p:cNvSpPr>
              <a:spLocks noChangeArrowheads="1"/>
            </p:cNvSpPr>
            <p:nvPr/>
          </p:nvSpPr>
          <p:spPr bwMode="auto">
            <a:xfrm>
              <a:off x="1757" y="2436"/>
              <a:ext cx="704" cy="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1"/>
                </a:buClr>
                <a:buSzPct val="50000"/>
                <a:buFont typeface="Monotype Sorts" pitchFamily="2" charset="2"/>
                <a:buChar char="l"/>
                <a:defRPr>
                  <a:solidFill>
                    <a:schemeClr val="tx1"/>
                  </a:solidFill>
                  <a:latin typeface="Arial" panose="020B0604020202020204" pitchFamily="34" charset="0"/>
                </a:defRPr>
              </a:lvl1pPr>
              <a:lvl2pPr marL="742950" indent="-285750">
                <a:spcBef>
                  <a:spcPct val="20000"/>
                </a:spcBef>
                <a:buClr>
                  <a:schemeClr val="tx1"/>
                </a:buClr>
                <a:buSzPct val="75000"/>
                <a:buFont typeface="Symbol" panose="05050102010706020507" pitchFamily="18" charset="2"/>
                <a:buChar char="-"/>
                <a:defRPr>
                  <a:solidFill>
                    <a:schemeClr val="tx1"/>
                  </a:solidFill>
                  <a:latin typeface="Arial" panose="020B0604020202020204" pitchFamily="34" charset="0"/>
                </a:defRPr>
              </a:lvl2pPr>
              <a:lvl3pPr marL="1143000" indent="-228600">
                <a:spcBef>
                  <a:spcPct val="20000"/>
                </a:spcBef>
                <a:buClr>
                  <a:schemeClr val="tx1"/>
                </a:buClr>
                <a:buSzPct val="63000"/>
                <a:buFont typeface="Symbol" panose="05050102010706020507" pitchFamily="18" charset="2"/>
                <a:buChar char="&gt;"/>
                <a:defRPr>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SzTx/>
                <a:buFontTx/>
                <a:buNone/>
              </a:pPr>
              <a:endParaRPr lang="en-IN" altLang="en-US" sz="2400" dirty="0"/>
            </a:p>
          </p:txBody>
        </p:sp>
        <p:grpSp>
          <p:nvGrpSpPr>
            <p:cNvPr id="190475" name="Group 8">
              <a:extLst>
                <a:ext uri="{FF2B5EF4-FFF2-40B4-BE49-F238E27FC236}">
                  <a16:creationId xmlns:a16="http://schemas.microsoft.com/office/drawing/2014/main" id="{7CB3664C-6DAB-410A-B15F-44A017A7ED57}"/>
                </a:ext>
              </a:extLst>
            </p:cNvPr>
            <p:cNvGrpSpPr>
              <a:grpSpLocks/>
            </p:cNvGrpSpPr>
            <p:nvPr/>
          </p:nvGrpSpPr>
          <p:grpSpPr bwMode="auto">
            <a:xfrm>
              <a:off x="2904" y="2433"/>
              <a:ext cx="1099" cy="418"/>
              <a:chOff x="2904" y="2433"/>
              <a:chExt cx="1099" cy="418"/>
            </a:xfrm>
          </p:grpSpPr>
          <p:sp>
            <p:nvSpPr>
              <p:cNvPr id="190476" name="Rectangle 6">
                <a:extLst>
                  <a:ext uri="{FF2B5EF4-FFF2-40B4-BE49-F238E27FC236}">
                    <a16:creationId xmlns:a16="http://schemas.microsoft.com/office/drawing/2014/main" id="{D662A482-A62E-48FD-86AC-63E395C7867F}"/>
                  </a:ext>
                </a:extLst>
              </p:cNvPr>
              <p:cNvSpPr>
                <a:spLocks noChangeArrowheads="1"/>
              </p:cNvSpPr>
              <p:nvPr/>
            </p:nvSpPr>
            <p:spPr bwMode="auto">
              <a:xfrm>
                <a:off x="2904" y="2433"/>
                <a:ext cx="203" cy="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1384" tIns="31749" rIns="61384" bIns="31749">
                <a:spAutoFit/>
              </a:bodyPr>
              <a:lstStyle>
                <a:lvl1pPr defTabSz="228600">
                  <a:spcBef>
                    <a:spcPct val="20000"/>
                  </a:spcBef>
                  <a:buClr>
                    <a:schemeClr val="tx1"/>
                  </a:buClr>
                  <a:buSzPct val="50000"/>
                  <a:buFont typeface="Monotype Sorts" pitchFamily="2" charset="2"/>
                  <a:buChar char="l"/>
                  <a:defRPr>
                    <a:solidFill>
                      <a:schemeClr val="tx1"/>
                    </a:solidFill>
                    <a:latin typeface="Arial" panose="020B0604020202020204" pitchFamily="34" charset="0"/>
                  </a:defRPr>
                </a:lvl1pPr>
                <a:lvl2pPr marL="742950" indent="-285750" defTabSz="228600">
                  <a:spcBef>
                    <a:spcPct val="20000"/>
                  </a:spcBef>
                  <a:buClr>
                    <a:schemeClr val="tx1"/>
                  </a:buClr>
                  <a:buSzPct val="75000"/>
                  <a:buFont typeface="Symbol" panose="05050102010706020507" pitchFamily="18" charset="2"/>
                  <a:buChar char="-"/>
                  <a:defRPr>
                    <a:solidFill>
                      <a:schemeClr val="tx1"/>
                    </a:solidFill>
                    <a:latin typeface="Arial" panose="020B0604020202020204" pitchFamily="34" charset="0"/>
                  </a:defRPr>
                </a:lvl2pPr>
                <a:lvl3pPr marL="1143000" indent="-228600" defTabSz="228600">
                  <a:spcBef>
                    <a:spcPct val="20000"/>
                  </a:spcBef>
                  <a:buClr>
                    <a:schemeClr val="tx1"/>
                  </a:buClr>
                  <a:buSzPct val="63000"/>
                  <a:buFont typeface="Symbol" panose="05050102010706020507" pitchFamily="18" charset="2"/>
                  <a:buChar char="&gt;"/>
                  <a:defRPr>
                    <a:solidFill>
                      <a:schemeClr val="tx1"/>
                    </a:solidFill>
                    <a:latin typeface="Arial" panose="020B0604020202020204" pitchFamily="34" charset="0"/>
                  </a:defRPr>
                </a:lvl3pPr>
                <a:lvl4pPr marL="1600200" indent="-228600" defTabSz="228600">
                  <a:spcBef>
                    <a:spcPct val="20000"/>
                  </a:spcBef>
                  <a:buChar char="–"/>
                  <a:defRPr sz="2000">
                    <a:solidFill>
                      <a:schemeClr val="tx1"/>
                    </a:solidFill>
                    <a:latin typeface="Arial" panose="020B0604020202020204" pitchFamily="34" charset="0"/>
                  </a:defRPr>
                </a:lvl4pPr>
                <a:lvl5pPr marL="2057400" indent="-228600" defTabSz="228600">
                  <a:spcBef>
                    <a:spcPct val="20000"/>
                  </a:spcBef>
                  <a:buChar char="»"/>
                  <a:defRPr sz="2000">
                    <a:solidFill>
                      <a:schemeClr val="tx1"/>
                    </a:solidFill>
                    <a:latin typeface="Arial" panose="020B0604020202020204" pitchFamily="34" charset="0"/>
                  </a:defRPr>
                </a:lvl5pPr>
                <a:lvl6pPr marL="2514600" indent="-228600" defTabSz="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50000"/>
                  </a:spcBef>
                  <a:buClrTx/>
                  <a:buSzTx/>
                  <a:buFontTx/>
                  <a:buNone/>
                </a:pPr>
                <a:r>
                  <a:rPr lang="en-US" altLang="en-US" sz="2133" dirty="0">
                    <a:latin typeface="Symbol" panose="05050102010706020507" pitchFamily="18" charset="2"/>
                  </a:rPr>
                  <a:t>m</a:t>
                </a:r>
              </a:p>
            </p:txBody>
          </p:sp>
          <p:sp>
            <p:nvSpPr>
              <p:cNvPr id="190477" name="Rectangle 7">
                <a:extLst>
                  <a:ext uri="{FF2B5EF4-FFF2-40B4-BE49-F238E27FC236}">
                    <a16:creationId xmlns:a16="http://schemas.microsoft.com/office/drawing/2014/main" id="{2BDAD62F-5A79-4535-A2F2-1A71AD9F4B95}"/>
                  </a:ext>
                </a:extLst>
              </p:cNvPr>
              <p:cNvSpPr>
                <a:spLocks noChangeArrowheads="1"/>
              </p:cNvSpPr>
              <p:nvPr/>
            </p:nvSpPr>
            <p:spPr bwMode="auto">
              <a:xfrm>
                <a:off x="3064" y="2448"/>
                <a:ext cx="939" cy="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1384" tIns="31749" rIns="61384" bIns="31749">
                <a:spAutoFit/>
              </a:bodyPr>
              <a:lstStyle>
                <a:lvl1pPr defTabSz="228600">
                  <a:spcBef>
                    <a:spcPct val="20000"/>
                  </a:spcBef>
                  <a:buClr>
                    <a:schemeClr val="tx1"/>
                  </a:buClr>
                  <a:buSzPct val="50000"/>
                  <a:buFont typeface="Monotype Sorts" pitchFamily="2" charset="2"/>
                  <a:buChar char="l"/>
                  <a:defRPr>
                    <a:solidFill>
                      <a:schemeClr val="tx1"/>
                    </a:solidFill>
                    <a:latin typeface="Arial" panose="020B0604020202020204" pitchFamily="34" charset="0"/>
                  </a:defRPr>
                </a:lvl1pPr>
                <a:lvl2pPr marL="742950" indent="-285750" defTabSz="228600">
                  <a:spcBef>
                    <a:spcPct val="20000"/>
                  </a:spcBef>
                  <a:buClr>
                    <a:schemeClr val="tx1"/>
                  </a:buClr>
                  <a:buSzPct val="75000"/>
                  <a:buFont typeface="Symbol" panose="05050102010706020507" pitchFamily="18" charset="2"/>
                  <a:buChar char="-"/>
                  <a:defRPr>
                    <a:solidFill>
                      <a:schemeClr val="tx1"/>
                    </a:solidFill>
                    <a:latin typeface="Arial" panose="020B0604020202020204" pitchFamily="34" charset="0"/>
                  </a:defRPr>
                </a:lvl2pPr>
                <a:lvl3pPr marL="1143000" indent="-228600" defTabSz="228600">
                  <a:spcBef>
                    <a:spcPct val="20000"/>
                  </a:spcBef>
                  <a:buClr>
                    <a:schemeClr val="tx1"/>
                  </a:buClr>
                  <a:buSzPct val="63000"/>
                  <a:buFont typeface="Symbol" panose="05050102010706020507" pitchFamily="18" charset="2"/>
                  <a:buChar char="&gt;"/>
                  <a:defRPr>
                    <a:solidFill>
                      <a:schemeClr val="tx1"/>
                    </a:solidFill>
                    <a:latin typeface="Arial" panose="020B0604020202020204" pitchFamily="34" charset="0"/>
                  </a:defRPr>
                </a:lvl3pPr>
                <a:lvl4pPr marL="1600200" indent="-228600" defTabSz="228600">
                  <a:spcBef>
                    <a:spcPct val="20000"/>
                  </a:spcBef>
                  <a:buChar char="–"/>
                  <a:defRPr sz="2000">
                    <a:solidFill>
                      <a:schemeClr val="tx1"/>
                    </a:solidFill>
                    <a:latin typeface="Arial" panose="020B0604020202020204" pitchFamily="34" charset="0"/>
                  </a:defRPr>
                </a:lvl4pPr>
                <a:lvl5pPr marL="2057400" indent="-228600" defTabSz="228600">
                  <a:spcBef>
                    <a:spcPct val="20000"/>
                  </a:spcBef>
                  <a:buChar char="»"/>
                  <a:defRPr sz="2000">
                    <a:solidFill>
                      <a:schemeClr val="tx1"/>
                    </a:solidFill>
                    <a:latin typeface="Arial" panose="020B0604020202020204" pitchFamily="34" charset="0"/>
                  </a:defRPr>
                </a:lvl5pPr>
                <a:lvl6pPr marL="2514600" indent="-228600" defTabSz="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50000"/>
                  </a:spcBef>
                  <a:buClrTx/>
                  <a:buSzTx/>
                  <a:buFontTx/>
                  <a:buNone/>
                </a:pPr>
                <a:r>
                  <a:rPr lang="en-US" altLang="en-US" sz="1867" dirty="0"/>
                  <a:t>= Population  Mean</a:t>
                </a:r>
              </a:p>
            </p:txBody>
          </p:sp>
        </p:grpSp>
      </p:grpSp>
      <p:sp>
        <p:nvSpPr>
          <p:cNvPr id="190467" name="Freeform 10">
            <a:extLst>
              <a:ext uri="{FF2B5EF4-FFF2-40B4-BE49-F238E27FC236}">
                <a16:creationId xmlns:a16="http://schemas.microsoft.com/office/drawing/2014/main" id="{D6CA880C-0619-4233-91FD-3B127D09E113}"/>
              </a:ext>
            </a:extLst>
          </p:cNvPr>
          <p:cNvSpPr>
            <a:spLocks/>
          </p:cNvSpPr>
          <p:nvPr/>
        </p:nvSpPr>
        <p:spPr bwMode="auto">
          <a:xfrm>
            <a:off x="3210985" y="4083051"/>
            <a:ext cx="4337049" cy="1265767"/>
          </a:xfrm>
          <a:custGeom>
            <a:avLst/>
            <a:gdLst>
              <a:gd name="T0" fmla="*/ 2147483646 w 2049"/>
              <a:gd name="T1" fmla="*/ 2147483646 h 797"/>
              <a:gd name="T2" fmla="*/ 2147483646 w 2049"/>
              <a:gd name="T3" fmla="*/ 2147483646 h 797"/>
              <a:gd name="T4" fmla="*/ 2147483646 w 2049"/>
              <a:gd name="T5" fmla="*/ 2147483646 h 797"/>
              <a:gd name="T6" fmla="*/ 2147483646 w 2049"/>
              <a:gd name="T7" fmla="*/ 2147483646 h 797"/>
              <a:gd name="T8" fmla="*/ 2147483646 w 2049"/>
              <a:gd name="T9" fmla="*/ 2147483646 h 797"/>
              <a:gd name="T10" fmla="*/ 2147483646 w 2049"/>
              <a:gd name="T11" fmla="*/ 2147483646 h 797"/>
              <a:gd name="T12" fmla="*/ 2147483646 w 2049"/>
              <a:gd name="T13" fmla="*/ 2147483646 h 797"/>
              <a:gd name="T14" fmla="*/ 2147483646 w 2049"/>
              <a:gd name="T15" fmla="*/ 2147483646 h 797"/>
              <a:gd name="T16" fmla="*/ 2147483646 w 2049"/>
              <a:gd name="T17" fmla="*/ 2147483646 h 797"/>
              <a:gd name="T18" fmla="*/ 2147483646 w 2049"/>
              <a:gd name="T19" fmla="*/ 2147483646 h 797"/>
              <a:gd name="T20" fmla="*/ 2147483646 w 2049"/>
              <a:gd name="T21" fmla="*/ 2147483646 h 797"/>
              <a:gd name="T22" fmla="*/ 2147483646 w 2049"/>
              <a:gd name="T23" fmla="*/ 2147483646 h 797"/>
              <a:gd name="T24" fmla="*/ 2147483646 w 2049"/>
              <a:gd name="T25" fmla="*/ 2147483646 h 797"/>
              <a:gd name="T26" fmla="*/ 2147483646 w 2049"/>
              <a:gd name="T27" fmla="*/ 2147483646 h 797"/>
              <a:gd name="T28" fmla="*/ 2147483646 w 2049"/>
              <a:gd name="T29" fmla="*/ 2147483646 h 797"/>
              <a:gd name="T30" fmla="*/ 2147483646 w 2049"/>
              <a:gd name="T31" fmla="*/ 2147483646 h 797"/>
              <a:gd name="T32" fmla="*/ 2147483646 w 2049"/>
              <a:gd name="T33" fmla="*/ 2147483646 h 797"/>
              <a:gd name="T34" fmla="*/ 2147483646 w 2049"/>
              <a:gd name="T35" fmla="*/ 2147483646 h 797"/>
              <a:gd name="T36" fmla="*/ 2147483646 w 2049"/>
              <a:gd name="T37" fmla="*/ 2147483646 h 797"/>
              <a:gd name="T38" fmla="*/ 2147483646 w 2049"/>
              <a:gd name="T39" fmla="*/ 2147483646 h 797"/>
              <a:gd name="T40" fmla="*/ 2147483646 w 2049"/>
              <a:gd name="T41" fmla="*/ 2147483646 h 797"/>
              <a:gd name="T42" fmla="*/ 2147483646 w 2049"/>
              <a:gd name="T43" fmla="*/ 2147483646 h 797"/>
              <a:gd name="T44" fmla="*/ 2147483646 w 2049"/>
              <a:gd name="T45" fmla="*/ 2147483646 h 797"/>
              <a:gd name="T46" fmla="*/ 2147483646 w 2049"/>
              <a:gd name="T47" fmla="*/ 2147483646 h 797"/>
              <a:gd name="T48" fmla="*/ 2147483646 w 2049"/>
              <a:gd name="T49" fmla="*/ 2147483646 h 797"/>
              <a:gd name="T50" fmla="*/ 2147483646 w 2049"/>
              <a:gd name="T51" fmla="*/ 2147483646 h 797"/>
              <a:gd name="T52" fmla="*/ 2147483646 w 2049"/>
              <a:gd name="T53" fmla="*/ 2147483646 h 797"/>
              <a:gd name="T54" fmla="*/ 2147483646 w 2049"/>
              <a:gd name="T55" fmla="*/ 2147483646 h 797"/>
              <a:gd name="T56" fmla="*/ 2147483646 w 2049"/>
              <a:gd name="T57" fmla="*/ 2147483646 h 797"/>
              <a:gd name="T58" fmla="*/ 2147483646 w 2049"/>
              <a:gd name="T59" fmla="*/ 2147483646 h 797"/>
              <a:gd name="T60" fmla="*/ 2147483646 w 2049"/>
              <a:gd name="T61" fmla="*/ 2147483646 h 797"/>
              <a:gd name="T62" fmla="*/ 2147483646 w 2049"/>
              <a:gd name="T63" fmla="*/ 2147483646 h 797"/>
              <a:gd name="T64" fmla="*/ 2147483646 w 2049"/>
              <a:gd name="T65" fmla="*/ 2147483646 h 797"/>
              <a:gd name="T66" fmla="*/ 2147483646 w 2049"/>
              <a:gd name="T67" fmla="*/ 2147483646 h 797"/>
              <a:gd name="T68" fmla="*/ 2147483646 w 2049"/>
              <a:gd name="T69" fmla="*/ 2147483646 h 797"/>
              <a:gd name="T70" fmla="*/ 2147483646 w 2049"/>
              <a:gd name="T71" fmla="*/ 2147483646 h 797"/>
              <a:gd name="T72" fmla="*/ 2147483646 w 2049"/>
              <a:gd name="T73" fmla="*/ 2147483646 h 797"/>
              <a:gd name="T74" fmla="*/ 2147483646 w 2049"/>
              <a:gd name="T75" fmla="*/ 2147483646 h 797"/>
              <a:gd name="T76" fmla="*/ 2147483646 w 2049"/>
              <a:gd name="T77" fmla="*/ 2147483646 h 797"/>
              <a:gd name="T78" fmla="*/ 2147483646 w 2049"/>
              <a:gd name="T79" fmla="*/ 2147483646 h 797"/>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2049"/>
              <a:gd name="T121" fmla="*/ 0 h 797"/>
              <a:gd name="T122" fmla="*/ 2049 w 2049"/>
              <a:gd name="T123" fmla="*/ 797 h 797"/>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2049" h="797">
                <a:moveTo>
                  <a:pt x="0" y="796"/>
                </a:moveTo>
                <a:lnTo>
                  <a:pt x="25" y="796"/>
                </a:lnTo>
                <a:lnTo>
                  <a:pt x="51" y="796"/>
                </a:lnTo>
                <a:lnTo>
                  <a:pt x="76" y="796"/>
                </a:lnTo>
                <a:lnTo>
                  <a:pt x="100" y="796"/>
                </a:lnTo>
                <a:lnTo>
                  <a:pt x="127" y="796"/>
                </a:lnTo>
                <a:lnTo>
                  <a:pt x="151" y="796"/>
                </a:lnTo>
                <a:lnTo>
                  <a:pt x="176" y="796"/>
                </a:lnTo>
                <a:lnTo>
                  <a:pt x="201" y="792"/>
                </a:lnTo>
                <a:lnTo>
                  <a:pt x="227" y="792"/>
                </a:lnTo>
                <a:lnTo>
                  <a:pt x="251" y="792"/>
                </a:lnTo>
                <a:lnTo>
                  <a:pt x="276" y="787"/>
                </a:lnTo>
                <a:lnTo>
                  <a:pt x="301" y="782"/>
                </a:lnTo>
                <a:lnTo>
                  <a:pt x="335" y="777"/>
                </a:lnTo>
                <a:lnTo>
                  <a:pt x="360" y="772"/>
                </a:lnTo>
                <a:lnTo>
                  <a:pt x="385" y="763"/>
                </a:lnTo>
                <a:lnTo>
                  <a:pt x="409" y="753"/>
                </a:lnTo>
                <a:lnTo>
                  <a:pt x="435" y="743"/>
                </a:lnTo>
                <a:lnTo>
                  <a:pt x="460" y="728"/>
                </a:lnTo>
                <a:lnTo>
                  <a:pt x="485" y="709"/>
                </a:lnTo>
                <a:lnTo>
                  <a:pt x="511" y="689"/>
                </a:lnTo>
                <a:lnTo>
                  <a:pt x="536" y="665"/>
                </a:lnTo>
                <a:lnTo>
                  <a:pt x="560" y="641"/>
                </a:lnTo>
                <a:lnTo>
                  <a:pt x="585" y="612"/>
                </a:lnTo>
                <a:lnTo>
                  <a:pt x="611" y="578"/>
                </a:lnTo>
                <a:lnTo>
                  <a:pt x="636" y="539"/>
                </a:lnTo>
                <a:lnTo>
                  <a:pt x="661" y="500"/>
                </a:lnTo>
                <a:lnTo>
                  <a:pt x="695" y="457"/>
                </a:lnTo>
                <a:lnTo>
                  <a:pt x="719" y="412"/>
                </a:lnTo>
                <a:lnTo>
                  <a:pt x="744" y="364"/>
                </a:lnTo>
                <a:lnTo>
                  <a:pt x="769" y="316"/>
                </a:lnTo>
                <a:lnTo>
                  <a:pt x="795" y="267"/>
                </a:lnTo>
                <a:lnTo>
                  <a:pt x="820" y="218"/>
                </a:lnTo>
                <a:lnTo>
                  <a:pt x="845" y="175"/>
                </a:lnTo>
                <a:lnTo>
                  <a:pt x="871" y="131"/>
                </a:lnTo>
                <a:lnTo>
                  <a:pt x="895" y="97"/>
                </a:lnTo>
                <a:lnTo>
                  <a:pt x="920" y="64"/>
                </a:lnTo>
                <a:lnTo>
                  <a:pt x="945" y="34"/>
                </a:lnTo>
                <a:lnTo>
                  <a:pt x="971" y="19"/>
                </a:lnTo>
                <a:lnTo>
                  <a:pt x="995" y="5"/>
                </a:lnTo>
                <a:lnTo>
                  <a:pt x="1029" y="0"/>
                </a:lnTo>
                <a:lnTo>
                  <a:pt x="1053" y="5"/>
                </a:lnTo>
                <a:lnTo>
                  <a:pt x="1078" y="19"/>
                </a:lnTo>
                <a:lnTo>
                  <a:pt x="1104" y="34"/>
                </a:lnTo>
                <a:lnTo>
                  <a:pt x="1129" y="64"/>
                </a:lnTo>
                <a:lnTo>
                  <a:pt x="1153" y="97"/>
                </a:lnTo>
                <a:lnTo>
                  <a:pt x="1178" y="131"/>
                </a:lnTo>
                <a:lnTo>
                  <a:pt x="1204" y="175"/>
                </a:lnTo>
                <a:lnTo>
                  <a:pt x="1229" y="218"/>
                </a:lnTo>
                <a:lnTo>
                  <a:pt x="1254" y="267"/>
                </a:lnTo>
                <a:lnTo>
                  <a:pt x="1280" y="316"/>
                </a:lnTo>
                <a:lnTo>
                  <a:pt x="1304" y="364"/>
                </a:lnTo>
                <a:lnTo>
                  <a:pt x="1329" y="412"/>
                </a:lnTo>
                <a:lnTo>
                  <a:pt x="1354" y="457"/>
                </a:lnTo>
                <a:lnTo>
                  <a:pt x="1388" y="500"/>
                </a:lnTo>
                <a:lnTo>
                  <a:pt x="1413" y="539"/>
                </a:lnTo>
                <a:lnTo>
                  <a:pt x="1438" y="578"/>
                </a:lnTo>
                <a:lnTo>
                  <a:pt x="1462" y="612"/>
                </a:lnTo>
                <a:lnTo>
                  <a:pt x="1488" y="641"/>
                </a:lnTo>
                <a:lnTo>
                  <a:pt x="1513" y="665"/>
                </a:lnTo>
                <a:lnTo>
                  <a:pt x="1538" y="689"/>
                </a:lnTo>
                <a:lnTo>
                  <a:pt x="1562" y="709"/>
                </a:lnTo>
                <a:lnTo>
                  <a:pt x="1589" y="728"/>
                </a:lnTo>
                <a:lnTo>
                  <a:pt x="1614" y="743"/>
                </a:lnTo>
                <a:lnTo>
                  <a:pt x="1638" y="753"/>
                </a:lnTo>
                <a:lnTo>
                  <a:pt x="1664" y="763"/>
                </a:lnTo>
                <a:lnTo>
                  <a:pt x="1689" y="772"/>
                </a:lnTo>
                <a:lnTo>
                  <a:pt x="1714" y="777"/>
                </a:lnTo>
                <a:lnTo>
                  <a:pt x="1748" y="782"/>
                </a:lnTo>
                <a:lnTo>
                  <a:pt x="1773" y="787"/>
                </a:lnTo>
                <a:lnTo>
                  <a:pt x="1797" y="792"/>
                </a:lnTo>
                <a:lnTo>
                  <a:pt x="1822" y="792"/>
                </a:lnTo>
                <a:lnTo>
                  <a:pt x="1848" y="792"/>
                </a:lnTo>
                <a:lnTo>
                  <a:pt x="1873" y="796"/>
                </a:lnTo>
                <a:lnTo>
                  <a:pt x="1897" y="796"/>
                </a:lnTo>
                <a:lnTo>
                  <a:pt x="1924" y="796"/>
                </a:lnTo>
                <a:lnTo>
                  <a:pt x="1948" y="796"/>
                </a:lnTo>
                <a:lnTo>
                  <a:pt x="1973" y="796"/>
                </a:lnTo>
                <a:lnTo>
                  <a:pt x="1998" y="796"/>
                </a:lnTo>
                <a:lnTo>
                  <a:pt x="2024" y="796"/>
                </a:lnTo>
                <a:lnTo>
                  <a:pt x="2048" y="796"/>
                </a:lnTo>
              </a:path>
            </a:pathLst>
          </a:custGeom>
          <a:noFill/>
          <a:ln w="12700" cap="rnd" cmpd="sng">
            <a:solidFill>
              <a:srgbClr val="000000"/>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IN" sz="2400" dirty="0"/>
          </a:p>
        </p:txBody>
      </p:sp>
      <p:sp>
        <p:nvSpPr>
          <p:cNvPr id="190468" name="Line 11">
            <a:extLst>
              <a:ext uri="{FF2B5EF4-FFF2-40B4-BE49-F238E27FC236}">
                <a16:creationId xmlns:a16="http://schemas.microsoft.com/office/drawing/2014/main" id="{44D65A1A-37F6-49C7-BC94-A928AC2898AE}"/>
              </a:ext>
            </a:extLst>
          </p:cNvPr>
          <p:cNvSpPr>
            <a:spLocks noChangeShapeType="1"/>
          </p:cNvSpPr>
          <p:nvPr/>
        </p:nvSpPr>
        <p:spPr bwMode="auto">
          <a:xfrm>
            <a:off x="3293534" y="5397500"/>
            <a:ext cx="4171951" cy="0"/>
          </a:xfrm>
          <a:prstGeom prst="line">
            <a:avLst/>
          </a:prstGeom>
          <a:noFill/>
          <a:ln w="508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sz="2400" dirty="0"/>
          </a:p>
        </p:txBody>
      </p:sp>
      <p:sp>
        <p:nvSpPr>
          <p:cNvPr id="190469" name="Line 12">
            <a:extLst>
              <a:ext uri="{FF2B5EF4-FFF2-40B4-BE49-F238E27FC236}">
                <a16:creationId xmlns:a16="http://schemas.microsoft.com/office/drawing/2014/main" id="{F200A13A-15F4-45A1-8076-C2F427F9F962}"/>
              </a:ext>
            </a:extLst>
          </p:cNvPr>
          <p:cNvSpPr>
            <a:spLocks noChangeShapeType="1"/>
          </p:cNvSpPr>
          <p:nvPr/>
        </p:nvSpPr>
        <p:spPr bwMode="auto">
          <a:xfrm flipV="1">
            <a:off x="5378451" y="3697817"/>
            <a:ext cx="0" cy="1742016"/>
          </a:xfrm>
          <a:prstGeom prst="line">
            <a:avLst/>
          </a:prstGeom>
          <a:noFill/>
          <a:ln w="508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sz="2400" dirty="0"/>
          </a:p>
        </p:txBody>
      </p:sp>
      <p:sp>
        <p:nvSpPr>
          <p:cNvPr id="190470" name="Rectangle 13">
            <a:extLst>
              <a:ext uri="{FF2B5EF4-FFF2-40B4-BE49-F238E27FC236}">
                <a16:creationId xmlns:a16="http://schemas.microsoft.com/office/drawing/2014/main" id="{F6C5DB48-897B-47A2-9ED7-9A027363E478}"/>
              </a:ext>
            </a:extLst>
          </p:cNvPr>
          <p:cNvSpPr>
            <a:spLocks noChangeArrowheads="1"/>
          </p:cNvSpPr>
          <p:nvPr/>
        </p:nvSpPr>
        <p:spPr bwMode="auto">
          <a:xfrm>
            <a:off x="6005156" y="4910667"/>
            <a:ext cx="456857" cy="4479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0651" tIns="59267" rIns="120651" bIns="59267">
            <a:spAutoFit/>
          </a:bodyPr>
          <a:lstStyle>
            <a:lvl1pPr>
              <a:spcBef>
                <a:spcPct val="20000"/>
              </a:spcBef>
              <a:buClr>
                <a:schemeClr val="tx1"/>
              </a:buClr>
              <a:buSzPct val="50000"/>
              <a:buFont typeface="Monotype Sorts" pitchFamily="2" charset="2"/>
              <a:buChar char="l"/>
              <a:defRPr>
                <a:solidFill>
                  <a:schemeClr val="tx1"/>
                </a:solidFill>
                <a:latin typeface="Arial" panose="020B0604020202020204" pitchFamily="34" charset="0"/>
              </a:defRPr>
            </a:lvl1pPr>
            <a:lvl2pPr marL="742950" indent="-285750">
              <a:spcBef>
                <a:spcPct val="20000"/>
              </a:spcBef>
              <a:buClr>
                <a:schemeClr val="tx1"/>
              </a:buClr>
              <a:buSzPct val="75000"/>
              <a:buFont typeface="Symbol" panose="05050102010706020507" pitchFamily="18" charset="2"/>
              <a:buChar char="-"/>
              <a:defRPr>
                <a:solidFill>
                  <a:schemeClr val="tx1"/>
                </a:solidFill>
                <a:latin typeface="Arial" panose="020B0604020202020204" pitchFamily="34" charset="0"/>
              </a:defRPr>
            </a:lvl2pPr>
            <a:lvl3pPr marL="1143000" indent="-228600">
              <a:spcBef>
                <a:spcPct val="20000"/>
              </a:spcBef>
              <a:buClr>
                <a:schemeClr val="tx1"/>
              </a:buClr>
              <a:buSzPct val="63000"/>
              <a:buFont typeface="Symbol" panose="05050102010706020507" pitchFamily="18" charset="2"/>
              <a:buChar char="&gt;"/>
              <a:defRPr>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ClrTx/>
              <a:buSzTx/>
              <a:buFontTx/>
              <a:buNone/>
            </a:pPr>
            <a:r>
              <a:rPr lang="en-US" altLang="en-US" sz="2133" dirty="0">
                <a:latin typeface="Wingdings" panose="05000000000000000000" pitchFamily="2" charset="2"/>
              </a:rPr>
              <a:t>i</a:t>
            </a:r>
          </a:p>
        </p:txBody>
      </p:sp>
      <p:sp>
        <p:nvSpPr>
          <p:cNvPr id="190471" name="Line 14">
            <a:extLst>
              <a:ext uri="{FF2B5EF4-FFF2-40B4-BE49-F238E27FC236}">
                <a16:creationId xmlns:a16="http://schemas.microsoft.com/office/drawing/2014/main" id="{39AC3819-E2DE-4A15-9E8A-40F5FDCD021F}"/>
              </a:ext>
            </a:extLst>
          </p:cNvPr>
          <p:cNvSpPr>
            <a:spLocks noChangeShapeType="1"/>
          </p:cNvSpPr>
          <p:nvPr/>
        </p:nvSpPr>
        <p:spPr bwMode="auto">
          <a:xfrm>
            <a:off x="5441951" y="5080000"/>
            <a:ext cx="768349" cy="0"/>
          </a:xfrm>
          <a:prstGeom prst="line">
            <a:avLst/>
          </a:prstGeom>
          <a:noFill/>
          <a:ln w="12700">
            <a:solidFill>
              <a:schemeClr val="tx1"/>
            </a:solidFill>
            <a:prstDash val="dash"/>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sz="2400" dirty="0"/>
          </a:p>
        </p:txBody>
      </p:sp>
      <p:sp>
        <p:nvSpPr>
          <p:cNvPr id="190472" name="Rectangle 15">
            <a:extLst>
              <a:ext uri="{FF2B5EF4-FFF2-40B4-BE49-F238E27FC236}">
                <a16:creationId xmlns:a16="http://schemas.microsoft.com/office/drawing/2014/main" id="{4917461A-CEA4-4784-885F-55452470072A}"/>
              </a:ext>
            </a:extLst>
          </p:cNvPr>
          <p:cNvSpPr>
            <a:spLocks noChangeArrowheads="1"/>
          </p:cNvSpPr>
          <p:nvPr/>
        </p:nvSpPr>
        <p:spPr bwMode="auto">
          <a:xfrm>
            <a:off x="6328834" y="4929718"/>
            <a:ext cx="3565081" cy="4070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0651" tIns="59267" rIns="120651" bIns="59267">
            <a:spAutoFit/>
          </a:bodyPr>
          <a:lstStyle>
            <a:lvl1pPr>
              <a:spcBef>
                <a:spcPct val="20000"/>
              </a:spcBef>
              <a:buClr>
                <a:schemeClr val="tx1"/>
              </a:buClr>
              <a:buSzPct val="50000"/>
              <a:buFont typeface="Monotype Sorts" pitchFamily="2" charset="2"/>
              <a:buChar char="l"/>
              <a:defRPr>
                <a:solidFill>
                  <a:schemeClr val="tx1"/>
                </a:solidFill>
                <a:latin typeface="Arial" panose="020B0604020202020204" pitchFamily="34" charset="0"/>
              </a:defRPr>
            </a:lvl1pPr>
            <a:lvl2pPr marL="742950" indent="-285750">
              <a:spcBef>
                <a:spcPct val="20000"/>
              </a:spcBef>
              <a:buClr>
                <a:schemeClr val="tx1"/>
              </a:buClr>
              <a:buSzPct val="75000"/>
              <a:buFont typeface="Symbol" panose="05050102010706020507" pitchFamily="18" charset="2"/>
              <a:buChar char="-"/>
              <a:defRPr>
                <a:solidFill>
                  <a:schemeClr val="tx1"/>
                </a:solidFill>
                <a:latin typeface="Arial" panose="020B0604020202020204" pitchFamily="34" charset="0"/>
              </a:defRPr>
            </a:lvl2pPr>
            <a:lvl3pPr marL="1143000" indent="-228600">
              <a:spcBef>
                <a:spcPct val="20000"/>
              </a:spcBef>
              <a:buClr>
                <a:schemeClr val="tx1"/>
              </a:buClr>
              <a:buSzPct val="63000"/>
              <a:buFont typeface="Symbol" panose="05050102010706020507" pitchFamily="18" charset="2"/>
              <a:buChar char="&gt;"/>
              <a:defRPr>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50000"/>
              </a:spcBef>
              <a:buClrTx/>
              <a:buSzTx/>
              <a:buFontTx/>
              <a:buNone/>
            </a:pPr>
            <a:r>
              <a:rPr lang="en-US" altLang="en-US" sz="1867" dirty="0"/>
              <a:t>Deviation (distance from mean)</a:t>
            </a:r>
          </a:p>
        </p:txBody>
      </p:sp>
      <p:sp>
        <p:nvSpPr>
          <p:cNvPr id="190473" name="Title 17">
            <a:extLst>
              <a:ext uri="{FF2B5EF4-FFF2-40B4-BE49-F238E27FC236}">
                <a16:creationId xmlns:a16="http://schemas.microsoft.com/office/drawing/2014/main" id="{01D963D0-DE89-4579-BED8-20D7F9513B88}"/>
              </a:ext>
            </a:extLst>
          </p:cNvPr>
          <p:cNvSpPr>
            <a:spLocks noGrp="1"/>
          </p:cNvSpPr>
          <p:nvPr>
            <p:ph type="title"/>
          </p:nvPr>
        </p:nvSpPr>
        <p:spPr bwMode="auto">
          <a:xfrm>
            <a:off x="609600" y="275167"/>
            <a:ext cx="10972800" cy="41698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rtlCol="0" anchor="t" anchorCtr="0" compatLnSpc="1">
            <a:prstTxWarp prst="textNoShape">
              <a:avLst/>
            </a:prstTxWarp>
            <a:normAutofit fontScale="90000"/>
          </a:bodyPr>
          <a:lstStyle/>
          <a:p>
            <a:r>
              <a:rPr lang="en-IN" altLang="en-US" dirty="0"/>
              <a:t>Measures of Variability</a:t>
            </a:r>
          </a:p>
        </p:txBody>
      </p:sp>
    </p:spTree>
  </p:cSld>
  <p:clrMapOvr>
    <a:masterClrMapping/>
  </p:clrMapOvr>
  <p:transition>
    <p:pull dir="rd"/>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89" name="TextBox 3">
            <a:extLst>
              <a:ext uri="{FF2B5EF4-FFF2-40B4-BE49-F238E27FC236}">
                <a16:creationId xmlns:a16="http://schemas.microsoft.com/office/drawing/2014/main" id="{43DA9AA0-8EC7-4184-91FE-D9DFEDC322E8}"/>
              </a:ext>
            </a:extLst>
          </p:cNvPr>
          <p:cNvSpPr txBox="1">
            <a:spLocks noChangeArrowheads="1"/>
          </p:cNvSpPr>
          <p:nvPr/>
        </p:nvSpPr>
        <p:spPr bwMode="auto">
          <a:xfrm>
            <a:off x="624417" y="260352"/>
            <a:ext cx="595206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50000"/>
              <a:buFont typeface="Monotype Sorts" pitchFamily="2" charset="2"/>
              <a:buChar char="l"/>
              <a:defRPr>
                <a:solidFill>
                  <a:schemeClr val="tx1"/>
                </a:solidFill>
                <a:latin typeface="Arial" panose="020B0604020202020204" pitchFamily="34" charset="0"/>
              </a:defRPr>
            </a:lvl1pPr>
            <a:lvl2pPr marL="742950" indent="-285750">
              <a:spcBef>
                <a:spcPct val="20000"/>
              </a:spcBef>
              <a:buClr>
                <a:schemeClr val="tx1"/>
              </a:buClr>
              <a:buSzPct val="75000"/>
              <a:buFont typeface="Symbol" panose="05050102010706020507" pitchFamily="18" charset="2"/>
              <a:buChar char="-"/>
              <a:defRPr>
                <a:solidFill>
                  <a:schemeClr val="tx1"/>
                </a:solidFill>
                <a:latin typeface="Arial" panose="020B0604020202020204" pitchFamily="34" charset="0"/>
              </a:defRPr>
            </a:lvl2pPr>
            <a:lvl3pPr marL="1143000" indent="-228600">
              <a:spcBef>
                <a:spcPct val="20000"/>
              </a:spcBef>
              <a:buClr>
                <a:schemeClr val="tx1"/>
              </a:buClr>
              <a:buSzPct val="63000"/>
              <a:buFont typeface="Symbol" panose="05050102010706020507" pitchFamily="18" charset="2"/>
              <a:buChar char="&gt;"/>
              <a:defRPr>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SzTx/>
              <a:buFontTx/>
              <a:buNone/>
            </a:pPr>
            <a:r>
              <a:rPr lang="en-IN" altLang="en-US" sz="2400" dirty="0"/>
              <a:t>In class exercise</a:t>
            </a:r>
          </a:p>
        </p:txBody>
      </p:sp>
      <p:sp>
        <p:nvSpPr>
          <p:cNvPr id="191490" name="Rectangle 4">
            <a:extLst>
              <a:ext uri="{FF2B5EF4-FFF2-40B4-BE49-F238E27FC236}">
                <a16:creationId xmlns:a16="http://schemas.microsoft.com/office/drawing/2014/main" id="{C38837A5-97B3-4D35-B5E8-B55CDF81ED78}"/>
              </a:ext>
            </a:extLst>
          </p:cNvPr>
          <p:cNvSpPr>
            <a:spLocks noChangeArrowheads="1"/>
          </p:cNvSpPr>
          <p:nvPr/>
        </p:nvSpPr>
        <p:spPr bwMode="auto">
          <a:xfrm>
            <a:off x="624417" y="1198034"/>
            <a:ext cx="1046480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50000"/>
              <a:buFont typeface="Monotype Sorts" pitchFamily="2" charset="2"/>
              <a:buChar char="l"/>
              <a:defRPr>
                <a:solidFill>
                  <a:schemeClr val="tx1"/>
                </a:solidFill>
                <a:latin typeface="Arial" panose="020B0604020202020204" pitchFamily="34" charset="0"/>
              </a:defRPr>
            </a:lvl1pPr>
            <a:lvl2pPr marL="742950" indent="-285750">
              <a:spcBef>
                <a:spcPct val="20000"/>
              </a:spcBef>
              <a:buClr>
                <a:schemeClr val="tx1"/>
              </a:buClr>
              <a:buSzPct val="75000"/>
              <a:buFont typeface="Symbol" panose="05050102010706020507" pitchFamily="18" charset="2"/>
              <a:buChar char="-"/>
              <a:defRPr>
                <a:solidFill>
                  <a:schemeClr val="tx1"/>
                </a:solidFill>
                <a:latin typeface="Arial" panose="020B0604020202020204" pitchFamily="34" charset="0"/>
              </a:defRPr>
            </a:lvl2pPr>
            <a:lvl3pPr marL="1143000" indent="-228600">
              <a:spcBef>
                <a:spcPct val="20000"/>
              </a:spcBef>
              <a:buClr>
                <a:schemeClr val="tx1"/>
              </a:buClr>
              <a:buSzPct val="63000"/>
              <a:buFont typeface="Symbol" panose="05050102010706020507" pitchFamily="18" charset="2"/>
              <a:buChar char="&gt;"/>
              <a:defRPr>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SzTx/>
              <a:buFontTx/>
              <a:buNone/>
            </a:pPr>
            <a:r>
              <a:rPr lang="en-IN" altLang="en-US" sz="2400" dirty="0"/>
              <a:t>Find std and Var </a:t>
            </a:r>
          </a:p>
          <a:p>
            <a:pPr eaLnBrk="1" hangingPunct="1">
              <a:spcBef>
                <a:spcPct val="0"/>
              </a:spcBef>
              <a:buClrTx/>
              <a:buSzTx/>
              <a:buFontTx/>
              <a:buNone/>
            </a:pPr>
            <a:endParaRPr lang="en-IN" altLang="en-US" sz="2400" dirty="0"/>
          </a:p>
          <a:p>
            <a:pPr eaLnBrk="1" hangingPunct="1">
              <a:spcBef>
                <a:spcPct val="0"/>
              </a:spcBef>
              <a:buClrTx/>
              <a:buSzTx/>
              <a:buFontTx/>
              <a:buNone/>
            </a:pPr>
            <a:r>
              <a:rPr lang="en-IN" altLang="en-US" sz="2400" dirty="0"/>
              <a:t>44, 50, 38, 96, 42, 47, 40, 39, 46, 50 </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3" name="Rectangle 3">
            <a:extLst>
              <a:ext uri="{FF2B5EF4-FFF2-40B4-BE49-F238E27FC236}">
                <a16:creationId xmlns:a16="http://schemas.microsoft.com/office/drawing/2014/main" id="{543595F6-14E4-443E-90B4-D6278313E786}"/>
              </a:ext>
            </a:extLst>
          </p:cNvPr>
          <p:cNvSpPr>
            <a:spLocks noChangeArrowheads="1"/>
          </p:cNvSpPr>
          <p:nvPr/>
        </p:nvSpPr>
        <p:spPr bwMode="auto">
          <a:xfrm>
            <a:off x="1107391" y="332318"/>
            <a:ext cx="109356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50000"/>
              <a:buFont typeface="Monotype Sorts" pitchFamily="2" charset="2"/>
              <a:buChar char="l"/>
              <a:defRPr>
                <a:solidFill>
                  <a:schemeClr val="tx1"/>
                </a:solidFill>
                <a:latin typeface="Arial" panose="020B0604020202020204" pitchFamily="34" charset="0"/>
              </a:defRPr>
            </a:lvl1pPr>
            <a:lvl2pPr marL="742950" indent="-285750">
              <a:spcBef>
                <a:spcPct val="20000"/>
              </a:spcBef>
              <a:buClr>
                <a:schemeClr val="tx1"/>
              </a:buClr>
              <a:buSzPct val="75000"/>
              <a:buFont typeface="Symbol" panose="05050102010706020507" pitchFamily="18" charset="2"/>
              <a:buChar char="-"/>
              <a:defRPr>
                <a:solidFill>
                  <a:schemeClr val="tx1"/>
                </a:solidFill>
                <a:latin typeface="Arial" panose="020B0604020202020204" pitchFamily="34" charset="0"/>
              </a:defRPr>
            </a:lvl2pPr>
            <a:lvl3pPr marL="1143000" indent="-228600">
              <a:spcBef>
                <a:spcPct val="20000"/>
              </a:spcBef>
              <a:buClr>
                <a:schemeClr val="tx1"/>
              </a:buClr>
              <a:buSzPct val="63000"/>
              <a:buFont typeface="Symbol" panose="05050102010706020507" pitchFamily="18" charset="2"/>
              <a:buChar char="&gt;"/>
              <a:defRPr>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SzTx/>
              <a:buFontTx/>
              <a:buNone/>
            </a:pPr>
            <a:r>
              <a:rPr lang="en-IN" altLang="en-US" sz="2400" dirty="0"/>
              <a:t>Range</a:t>
            </a:r>
          </a:p>
        </p:txBody>
      </p:sp>
      <p:sp>
        <p:nvSpPr>
          <p:cNvPr id="192514" name="Rectangle 4">
            <a:extLst>
              <a:ext uri="{FF2B5EF4-FFF2-40B4-BE49-F238E27FC236}">
                <a16:creationId xmlns:a16="http://schemas.microsoft.com/office/drawing/2014/main" id="{041DA033-4FA7-42CB-92DC-6BA3193B6D5D}"/>
              </a:ext>
            </a:extLst>
          </p:cNvPr>
          <p:cNvSpPr>
            <a:spLocks noChangeArrowheads="1"/>
          </p:cNvSpPr>
          <p:nvPr/>
        </p:nvSpPr>
        <p:spPr bwMode="auto">
          <a:xfrm>
            <a:off x="431800" y="1126067"/>
            <a:ext cx="1176020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50000"/>
              <a:buFont typeface="Monotype Sorts" pitchFamily="2" charset="2"/>
              <a:buChar char="l"/>
              <a:defRPr>
                <a:solidFill>
                  <a:schemeClr val="tx1"/>
                </a:solidFill>
                <a:latin typeface="Arial" panose="020B0604020202020204" pitchFamily="34" charset="0"/>
              </a:defRPr>
            </a:lvl1pPr>
            <a:lvl2pPr marL="742950" indent="-285750">
              <a:spcBef>
                <a:spcPct val="20000"/>
              </a:spcBef>
              <a:buClr>
                <a:schemeClr val="tx1"/>
              </a:buClr>
              <a:buSzPct val="75000"/>
              <a:buFont typeface="Symbol" panose="05050102010706020507" pitchFamily="18" charset="2"/>
              <a:buChar char="-"/>
              <a:defRPr>
                <a:solidFill>
                  <a:schemeClr val="tx1"/>
                </a:solidFill>
                <a:latin typeface="Arial" panose="020B0604020202020204" pitchFamily="34" charset="0"/>
              </a:defRPr>
            </a:lvl2pPr>
            <a:lvl3pPr marL="1143000" indent="-228600">
              <a:spcBef>
                <a:spcPct val="20000"/>
              </a:spcBef>
              <a:buClr>
                <a:schemeClr val="tx1"/>
              </a:buClr>
              <a:buSzPct val="63000"/>
              <a:buFont typeface="Symbol" panose="05050102010706020507" pitchFamily="18" charset="2"/>
              <a:buChar char="&gt;"/>
              <a:defRPr>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SzTx/>
              <a:buFontTx/>
              <a:buNone/>
            </a:pPr>
            <a:r>
              <a:rPr lang="en-IN" altLang="en-US" sz="2400" dirty="0"/>
              <a:t>The "Range" for a data set is the difference between the largest value and smallest value contained in the data set. First reorder the data set from smallest to largest then subtract the first element from the last element</a:t>
            </a:r>
          </a:p>
        </p:txBody>
      </p:sp>
      <p:sp>
        <p:nvSpPr>
          <p:cNvPr id="192515" name="Rectangle 5">
            <a:extLst>
              <a:ext uri="{FF2B5EF4-FFF2-40B4-BE49-F238E27FC236}">
                <a16:creationId xmlns:a16="http://schemas.microsoft.com/office/drawing/2014/main" id="{679F157F-4868-49B4-A77C-0133CFA51175}"/>
              </a:ext>
            </a:extLst>
          </p:cNvPr>
          <p:cNvSpPr>
            <a:spLocks noChangeArrowheads="1"/>
          </p:cNvSpPr>
          <p:nvPr/>
        </p:nvSpPr>
        <p:spPr bwMode="auto">
          <a:xfrm>
            <a:off x="978859" y="2565401"/>
            <a:ext cx="403668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50000"/>
              <a:buFont typeface="Monotype Sorts" pitchFamily="2" charset="2"/>
              <a:buChar char="l"/>
              <a:defRPr>
                <a:solidFill>
                  <a:schemeClr val="tx1"/>
                </a:solidFill>
                <a:latin typeface="Arial" panose="020B0604020202020204" pitchFamily="34" charset="0"/>
              </a:defRPr>
            </a:lvl1pPr>
            <a:lvl2pPr marL="742950" indent="-285750">
              <a:spcBef>
                <a:spcPct val="20000"/>
              </a:spcBef>
              <a:buClr>
                <a:schemeClr val="tx1"/>
              </a:buClr>
              <a:buSzPct val="75000"/>
              <a:buFont typeface="Symbol" panose="05050102010706020507" pitchFamily="18" charset="2"/>
              <a:buChar char="-"/>
              <a:defRPr>
                <a:solidFill>
                  <a:schemeClr val="tx1"/>
                </a:solidFill>
                <a:latin typeface="Arial" panose="020B0604020202020204" pitchFamily="34" charset="0"/>
              </a:defRPr>
            </a:lvl2pPr>
            <a:lvl3pPr marL="1143000" indent="-228600">
              <a:spcBef>
                <a:spcPct val="20000"/>
              </a:spcBef>
              <a:buClr>
                <a:schemeClr val="tx1"/>
              </a:buClr>
              <a:buSzPct val="63000"/>
              <a:buFont typeface="Symbol" panose="05050102010706020507" pitchFamily="18" charset="2"/>
              <a:buChar char="&gt;"/>
              <a:defRPr>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SzTx/>
              <a:buFontTx/>
              <a:buNone/>
            </a:pPr>
            <a:r>
              <a:rPr lang="nn-NO" altLang="en-US" sz="2400"/>
              <a:t>Data Set = 2, 5, 9, 3, 5, 4, 7 </a:t>
            </a:r>
            <a:endParaRPr lang="en-IN" altLang="en-US" sz="2400" dirty="0"/>
          </a:p>
        </p:txBody>
      </p:sp>
      <p:sp>
        <p:nvSpPr>
          <p:cNvPr id="192516" name="Rectangle 6">
            <a:extLst>
              <a:ext uri="{FF2B5EF4-FFF2-40B4-BE49-F238E27FC236}">
                <a16:creationId xmlns:a16="http://schemas.microsoft.com/office/drawing/2014/main" id="{F2429BCA-21F5-43DD-B066-01BC54123749}"/>
              </a:ext>
            </a:extLst>
          </p:cNvPr>
          <p:cNvSpPr>
            <a:spLocks noChangeArrowheads="1"/>
          </p:cNvSpPr>
          <p:nvPr/>
        </p:nvSpPr>
        <p:spPr bwMode="auto">
          <a:xfrm>
            <a:off x="1016380" y="3500968"/>
            <a:ext cx="421140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50000"/>
              <a:buFont typeface="Monotype Sorts" pitchFamily="2" charset="2"/>
              <a:buChar char="l"/>
              <a:defRPr>
                <a:solidFill>
                  <a:schemeClr val="tx1"/>
                </a:solidFill>
                <a:latin typeface="Arial" panose="020B0604020202020204" pitchFamily="34" charset="0"/>
              </a:defRPr>
            </a:lvl1pPr>
            <a:lvl2pPr marL="742950" indent="-285750">
              <a:spcBef>
                <a:spcPct val="20000"/>
              </a:spcBef>
              <a:buClr>
                <a:schemeClr val="tx1"/>
              </a:buClr>
              <a:buSzPct val="75000"/>
              <a:buFont typeface="Symbol" panose="05050102010706020507" pitchFamily="18" charset="2"/>
              <a:buChar char="-"/>
              <a:defRPr>
                <a:solidFill>
                  <a:schemeClr val="tx1"/>
                </a:solidFill>
                <a:latin typeface="Arial" panose="020B0604020202020204" pitchFamily="34" charset="0"/>
              </a:defRPr>
            </a:lvl2pPr>
            <a:lvl3pPr marL="1143000" indent="-228600">
              <a:spcBef>
                <a:spcPct val="20000"/>
              </a:spcBef>
              <a:buClr>
                <a:schemeClr val="tx1"/>
              </a:buClr>
              <a:buSzPct val="63000"/>
              <a:buFont typeface="Symbol" panose="05050102010706020507" pitchFamily="18" charset="2"/>
              <a:buChar char="&gt;"/>
              <a:defRPr>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SzTx/>
              <a:buFontTx/>
              <a:buNone/>
            </a:pPr>
            <a:r>
              <a:rPr lang="en-IN" altLang="en-US" sz="2400" dirty="0"/>
              <a:t>Reordered = 2, 3, 4, 5, 5, 7, 9</a:t>
            </a:r>
          </a:p>
        </p:txBody>
      </p:sp>
      <p:sp>
        <p:nvSpPr>
          <p:cNvPr id="192517" name="Rectangle 7">
            <a:extLst>
              <a:ext uri="{FF2B5EF4-FFF2-40B4-BE49-F238E27FC236}">
                <a16:creationId xmlns:a16="http://schemas.microsoft.com/office/drawing/2014/main" id="{708E4746-6C90-4484-9525-9893061DB0E4}"/>
              </a:ext>
            </a:extLst>
          </p:cNvPr>
          <p:cNvSpPr>
            <a:spLocks noChangeArrowheads="1"/>
          </p:cNvSpPr>
          <p:nvPr/>
        </p:nvSpPr>
        <p:spPr bwMode="auto">
          <a:xfrm>
            <a:off x="1015049" y="4508501"/>
            <a:ext cx="295465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50000"/>
              <a:buFont typeface="Monotype Sorts" pitchFamily="2" charset="2"/>
              <a:buChar char="l"/>
              <a:defRPr>
                <a:solidFill>
                  <a:schemeClr val="tx1"/>
                </a:solidFill>
                <a:latin typeface="Arial" panose="020B0604020202020204" pitchFamily="34" charset="0"/>
              </a:defRPr>
            </a:lvl1pPr>
            <a:lvl2pPr marL="742950" indent="-285750">
              <a:spcBef>
                <a:spcPct val="20000"/>
              </a:spcBef>
              <a:buClr>
                <a:schemeClr val="tx1"/>
              </a:buClr>
              <a:buSzPct val="75000"/>
              <a:buFont typeface="Symbol" panose="05050102010706020507" pitchFamily="18" charset="2"/>
              <a:buChar char="-"/>
              <a:defRPr>
                <a:solidFill>
                  <a:schemeClr val="tx1"/>
                </a:solidFill>
                <a:latin typeface="Arial" panose="020B0604020202020204" pitchFamily="34" charset="0"/>
              </a:defRPr>
            </a:lvl2pPr>
            <a:lvl3pPr marL="1143000" indent="-228600">
              <a:spcBef>
                <a:spcPct val="20000"/>
              </a:spcBef>
              <a:buClr>
                <a:schemeClr val="tx1"/>
              </a:buClr>
              <a:buSzPct val="63000"/>
              <a:buFont typeface="Symbol" panose="05050102010706020507" pitchFamily="18" charset="2"/>
              <a:buChar char="&gt;"/>
              <a:defRPr>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SzTx/>
              <a:buFontTx/>
              <a:buNone/>
            </a:pPr>
            <a:r>
              <a:rPr lang="en-IN" altLang="en-US" sz="2400" dirty="0"/>
              <a:t>Range = ( 9 - 2 ) = 7</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3537" name="Picture 2">
            <a:extLst>
              <a:ext uri="{FF2B5EF4-FFF2-40B4-BE49-F238E27FC236}">
                <a16:creationId xmlns:a16="http://schemas.microsoft.com/office/drawing/2014/main" id="{699AA43C-3B3A-4CA3-8A1C-321078EF5D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400" y="1126067"/>
            <a:ext cx="10041467" cy="5017281"/>
          </a:xfrm>
          <a:prstGeom prst="rect">
            <a:avLst/>
          </a:prstGeom>
          <a:noFill/>
          <a:ln w="12700">
            <a:solidFill>
              <a:srgbClr val="FC0128"/>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pic>
      <p:sp>
        <p:nvSpPr>
          <p:cNvPr id="193538" name="TextBox 2">
            <a:extLst>
              <a:ext uri="{FF2B5EF4-FFF2-40B4-BE49-F238E27FC236}">
                <a16:creationId xmlns:a16="http://schemas.microsoft.com/office/drawing/2014/main" id="{0B23E96D-F834-4CE9-B92A-E9170FA0BA29}"/>
              </a:ext>
            </a:extLst>
          </p:cNvPr>
          <p:cNvSpPr txBox="1">
            <a:spLocks noChangeArrowheads="1"/>
          </p:cNvSpPr>
          <p:nvPr/>
        </p:nvSpPr>
        <p:spPr bwMode="auto">
          <a:xfrm>
            <a:off x="334433" y="260352"/>
            <a:ext cx="48006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50000"/>
              <a:buFont typeface="Monotype Sorts" pitchFamily="2" charset="2"/>
              <a:buChar char="l"/>
              <a:defRPr>
                <a:solidFill>
                  <a:schemeClr val="tx1"/>
                </a:solidFill>
                <a:latin typeface="Arial" panose="020B0604020202020204" pitchFamily="34" charset="0"/>
              </a:defRPr>
            </a:lvl1pPr>
            <a:lvl2pPr marL="742950" indent="-285750">
              <a:spcBef>
                <a:spcPct val="20000"/>
              </a:spcBef>
              <a:buClr>
                <a:schemeClr val="tx1"/>
              </a:buClr>
              <a:buSzPct val="75000"/>
              <a:buFont typeface="Symbol" panose="05050102010706020507" pitchFamily="18" charset="2"/>
              <a:buChar char="-"/>
              <a:defRPr>
                <a:solidFill>
                  <a:schemeClr val="tx1"/>
                </a:solidFill>
                <a:latin typeface="Arial" panose="020B0604020202020204" pitchFamily="34" charset="0"/>
              </a:defRPr>
            </a:lvl2pPr>
            <a:lvl3pPr marL="1143000" indent="-228600">
              <a:spcBef>
                <a:spcPct val="20000"/>
              </a:spcBef>
              <a:buClr>
                <a:schemeClr val="tx1"/>
              </a:buClr>
              <a:buSzPct val="63000"/>
              <a:buFont typeface="Symbol" panose="05050102010706020507" pitchFamily="18" charset="2"/>
              <a:buChar char="&gt;"/>
              <a:defRPr>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IN" altLang="en-US" sz="2400" b="0" i="0" u="none" strike="noStrike" kern="1200" cap="none" spc="0" normalizeH="0" baseline="0" noProof="0">
                <a:ln>
                  <a:noFill/>
                </a:ln>
                <a:solidFill>
                  <a:prstClr val="black"/>
                </a:solidFill>
                <a:effectLst/>
                <a:uLnTx/>
                <a:uFillTx/>
                <a:latin typeface="Arial" panose="020B0604020202020204" pitchFamily="34" charset="0"/>
                <a:ea typeface="+mn-ea"/>
                <a:cs typeface="+mn-cs"/>
              </a:rPr>
              <a:t>Visualization Techniques</a:t>
            </a:r>
          </a:p>
        </p:txBody>
      </p:sp>
    </p:spTree>
    <p:extLst>
      <p:ext uri="{BB962C8B-B14F-4D97-AF65-F5344CB8AC3E}">
        <p14:creationId xmlns:p14="http://schemas.microsoft.com/office/powerpoint/2010/main" val="411933824"/>
      </p:ext>
    </p:extLst>
  </p:cSld>
  <p:clrMapOvr>
    <a:masterClrMapping/>
  </p:clrMapOvr>
  <p:transition>
    <p:pull dir="rd"/>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5" name="Rectangle 5">
            <a:extLst>
              <a:ext uri="{FF2B5EF4-FFF2-40B4-BE49-F238E27FC236}">
                <a16:creationId xmlns:a16="http://schemas.microsoft.com/office/drawing/2014/main" id="{08A22771-C425-41D8-A896-E953ACEB01D5}"/>
              </a:ext>
            </a:extLst>
          </p:cNvPr>
          <p:cNvSpPr>
            <a:spLocks noChangeArrowheads="1"/>
          </p:cNvSpPr>
          <p:nvPr/>
        </p:nvSpPr>
        <p:spPr bwMode="auto">
          <a:xfrm>
            <a:off x="4627905" y="143934"/>
            <a:ext cx="2936190" cy="694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0651" tIns="59267" rIns="120651" bIns="59267">
            <a:spAutoFit/>
          </a:bodyPr>
          <a:lstStyle>
            <a:lvl1pPr>
              <a:spcBef>
                <a:spcPct val="20000"/>
              </a:spcBef>
              <a:buClr>
                <a:schemeClr val="tx1"/>
              </a:buClr>
              <a:buSzPct val="50000"/>
              <a:buFont typeface="Monotype Sorts" pitchFamily="2" charset="2"/>
              <a:buChar char="l"/>
              <a:defRPr>
                <a:solidFill>
                  <a:schemeClr val="tx1"/>
                </a:solidFill>
                <a:latin typeface="Arial" panose="020B0604020202020204" pitchFamily="34" charset="0"/>
              </a:defRPr>
            </a:lvl1pPr>
            <a:lvl2pPr marL="742950" indent="-285750">
              <a:spcBef>
                <a:spcPct val="20000"/>
              </a:spcBef>
              <a:buClr>
                <a:schemeClr val="tx1"/>
              </a:buClr>
              <a:buSzPct val="75000"/>
              <a:buFont typeface="Symbol" panose="05050102010706020507" pitchFamily="18" charset="2"/>
              <a:buChar char="-"/>
              <a:defRPr>
                <a:solidFill>
                  <a:schemeClr val="tx1"/>
                </a:solidFill>
                <a:latin typeface="Arial" panose="020B0604020202020204" pitchFamily="34" charset="0"/>
              </a:defRPr>
            </a:lvl2pPr>
            <a:lvl3pPr marL="1143000" indent="-228600">
              <a:spcBef>
                <a:spcPct val="20000"/>
              </a:spcBef>
              <a:buClr>
                <a:schemeClr val="tx1"/>
              </a:buClr>
              <a:buSzPct val="63000"/>
              <a:buFont typeface="Symbol" panose="05050102010706020507" pitchFamily="18" charset="2"/>
              <a:buChar char="&gt;"/>
              <a:defRPr>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ClrTx/>
              <a:buSzTx/>
              <a:buFontTx/>
              <a:buNone/>
            </a:pPr>
            <a:r>
              <a:rPr lang="en-US" altLang="en-US" sz="3733" i="1" dirty="0"/>
              <a:t>STATISTICS</a:t>
            </a:r>
          </a:p>
        </p:txBody>
      </p:sp>
      <p:sp>
        <p:nvSpPr>
          <p:cNvPr id="164866" name="Rectangle 7">
            <a:extLst>
              <a:ext uri="{FF2B5EF4-FFF2-40B4-BE49-F238E27FC236}">
                <a16:creationId xmlns:a16="http://schemas.microsoft.com/office/drawing/2014/main" id="{489E0261-E962-49D4-BB2D-69372AFB9EC2}"/>
              </a:ext>
            </a:extLst>
          </p:cNvPr>
          <p:cNvSpPr>
            <a:spLocks noChangeArrowheads="1"/>
          </p:cNvSpPr>
          <p:nvPr/>
        </p:nvSpPr>
        <p:spPr bwMode="auto">
          <a:xfrm>
            <a:off x="624418" y="1845733"/>
            <a:ext cx="10562167" cy="3416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50000"/>
              <a:buFont typeface="Monotype Sorts" pitchFamily="2" charset="2"/>
              <a:buChar char="l"/>
              <a:defRPr>
                <a:solidFill>
                  <a:schemeClr val="tx1"/>
                </a:solidFill>
                <a:latin typeface="Arial" panose="020B0604020202020204" pitchFamily="34" charset="0"/>
              </a:defRPr>
            </a:lvl1pPr>
            <a:lvl2pPr>
              <a:spcBef>
                <a:spcPct val="20000"/>
              </a:spcBef>
              <a:buClr>
                <a:schemeClr val="tx1"/>
              </a:buClr>
              <a:buSzPct val="75000"/>
              <a:buFont typeface="Symbol" panose="05050102010706020507" pitchFamily="18" charset="2"/>
              <a:buChar char="-"/>
              <a:defRPr>
                <a:solidFill>
                  <a:schemeClr val="tx1"/>
                </a:solidFill>
                <a:latin typeface="Arial" panose="020B0604020202020204" pitchFamily="34" charset="0"/>
              </a:defRPr>
            </a:lvl2pPr>
            <a:lvl3pPr marL="1143000" indent="-228600">
              <a:spcBef>
                <a:spcPct val="20000"/>
              </a:spcBef>
              <a:buClr>
                <a:schemeClr val="tx1"/>
              </a:buClr>
              <a:buSzPct val="63000"/>
              <a:buFont typeface="Symbol" panose="05050102010706020507" pitchFamily="18" charset="2"/>
              <a:buChar char="&gt;"/>
              <a:defRPr>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SzTx/>
              <a:buFontTx/>
              <a:buNone/>
            </a:pPr>
            <a:r>
              <a:rPr lang="en-IN" altLang="en-US" sz="2400" dirty="0"/>
              <a:t>Statistics is the science of data.  It involves </a:t>
            </a:r>
          </a:p>
          <a:p>
            <a:pPr lvl="1" eaLnBrk="1" hangingPunct="1">
              <a:spcBef>
                <a:spcPct val="0"/>
              </a:spcBef>
              <a:buClrTx/>
              <a:buSzTx/>
              <a:buFont typeface="Wingdings" panose="05000000000000000000" pitchFamily="2" charset="2"/>
              <a:buChar char="ü"/>
            </a:pPr>
            <a:r>
              <a:rPr lang="en-IN" altLang="en-US" sz="2400" dirty="0"/>
              <a:t>collecting, </a:t>
            </a:r>
          </a:p>
          <a:p>
            <a:pPr lvl="1" eaLnBrk="1" hangingPunct="1">
              <a:spcBef>
                <a:spcPct val="0"/>
              </a:spcBef>
              <a:buClrTx/>
              <a:buSzTx/>
              <a:buFont typeface="Wingdings" panose="05000000000000000000" pitchFamily="2" charset="2"/>
              <a:buChar char="ü"/>
            </a:pPr>
            <a:r>
              <a:rPr lang="en-IN" altLang="en-US" sz="2400" dirty="0"/>
              <a:t>classifying, </a:t>
            </a:r>
          </a:p>
          <a:p>
            <a:pPr lvl="1" eaLnBrk="1" hangingPunct="1">
              <a:spcBef>
                <a:spcPct val="0"/>
              </a:spcBef>
              <a:buClrTx/>
              <a:buSzTx/>
              <a:buFont typeface="Wingdings" panose="05000000000000000000" pitchFamily="2" charset="2"/>
              <a:buChar char="ü"/>
            </a:pPr>
            <a:r>
              <a:rPr lang="en-IN" altLang="en-US" sz="2400" dirty="0"/>
              <a:t>summarizing, </a:t>
            </a:r>
          </a:p>
          <a:p>
            <a:pPr lvl="1" eaLnBrk="1" hangingPunct="1">
              <a:spcBef>
                <a:spcPct val="0"/>
              </a:spcBef>
              <a:buClrTx/>
              <a:buSzTx/>
              <a:buFont typeface="Wingdings" panose="05000000000000000000" pitchFamily="2" charset="2"/>
              <a:buChar char="ü"/>
            </a:pPr>
            <a:r>
              <a:rPr lang="en-IN" altLang="en-US" sz="2400" dirty="0"/>
              <a:t>analyzing,</a:t>
            </a:r>
          </a:p>
          <a:p>
            <a:pPr lvl="1" eaLnBrk="1" hangingPunct="1">
              <a:spcBef>
                <a:spcPct val="0"/>
              </a:spcBef>
              <a:buClrTx/>
              <a:buSzTx/>
              <a:buFont typeface="Wingdings" panose="05000000000000000000" pitchFamily="2" charset="2"/>
              <a:buChar char="ü"/>
            </a:pPr>
            <a:r>
              <a:rPr lang="en-IN" altLang="en-US" sz="2400" dirty="0"/>
              <a:t>and interpreting numerical information. </a:t>
            </a:r>
          </a:p>
          <a:p>
            <a:pPr eaLnBrk="1" hangingPunct="1">
              <a:spcBef>
                <a:spcPct val="0"/>
              </a:spcBef>
              <a:buClrTx/>
              <a:buSzTx/>
              <a:buFontTx/>
              <a:buNone/>
            </a:pPr>
            <a:endParaRPr lang="en-IN" altLang="en-US" sz="2400" dirty="0"/>
          </a:p>
          <a:p>
            <a:pPr eaLnBrk="1" hangingPunct="1">
              <a:spcBef>
                <a:spcPct val="0"/>
              </a:spcBef>
              <a:buClrTx/>
              <a:buSzTx/>
              <a:buFontTx/>
              <a:buNone/>
            </a:pPr>
            <a:r>
              <a:rPr lang="en-IN" altLang="en-US" sz="2400" dirty="0"/>
              <a:t>Statistics is used in several different disciplines (both scientific</a:t>
            </a:r>
          </a:p>
          <a:p>
            <a:pPr eaLnBrk="1" hangingPunct="1">
              <a:spcBef>
                <a:spcPct val="0"/>
              </a:spcBef>
              <a:buClrTx/>
              <a:buSzTx/>
              <a:buFontTx/>
              <a:buNone/>
            </a:pPr>
            <a:r>
              <a:rPr lang="en-IN" altLang="en-US" sz="2400" dirty="0"/>
              <a:t>and non-scientific) to make decisions and draw conclusions based on data.</a:t>
            </a:r>
          </a:p>
        </p:txBody>
      </p:sp>
    </p:spTree>
  </p:cSld>
  <p:clrMapOvr>
    <a:masterClrMapping/>
  </p:clrMapOvr>
  <p:transition>
    <p:pull dir="rd"/>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61" name="Picture 2">
            <a:extLst>
              <a:ext uri="{FF2B5EF4-FFF2-40B4-BE49-F238E27FC236}">
                <a16:creationId xmlns:a16="http://schemas.microsoft.com/office/drawing/2014/main" id="{F3AEE648-10ED-4627-904A-EBE2D8CBC2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75885" y="1198034"/>
            <a:ext cx="7681383" cy="4874292"/>
          </a:xfrm>
          <a:prstGeom prst="rect">
            <a:avLst/>
          </a:prstGeom>
          <a:noFill/>
          <a:ln w="12700">
            <a:solidFill>
              <a:srgbClr val="FC0128"/>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5859524"/>
      </p:ext>
    </p:extLst>
  </p:cSld>
  <p:clrMapOvr>
    <a:masterClrMapping/>
  </p:clrMapOvr>
  <p:transition>
    <p:pull dir="rd"/>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a:extLst>
              <a:ext uri="{FF2B5EF4-FFF2-40B4-BE49-F238E27FC236}">
                <a16:creationId xmlns:a16="http://schemas.microsoft.com/office/drawing/2014/main" id="{B78B8180-5C4A-457E-B192-CAD7A2956963}"/>
              </a:ext>
            </a:extLst>
          </p:cNvPr>
          <p:cNvSpPr txBox="1">
            <a:spLocks noGrp="1"/>
          </p:cNvSpPr>
          <p:nvPr>
            <p:ph type="title"/>
          </p:nvPr>
        </p:nvSpPr>
        <p:spPr>
          <a:xfrm>
            <a:off x="791633" y="-108088"/>
            <a:ext cx="10236200" cy="863876"/>
          </a:xfrm>
        </p:spPr>
        <p:txBody>
          <a:bodyPr vert="horz" lIns="0" tIns="328852" rIns="0" bIns="0" rtlCol="0" anchor="ctr">
            <a:spAutoFit/>
          </a:bodyPr>
          <a:lstStyle/>
          <a:p>
            <a:pPr defTabSz="1097253">
              <a:defRPr/>
            </a:pPr>
            <a:r>
              <a:rPr sz="3840" dirty="0">
                <a:solidFill>
                  <a:schemeClr val="accent5">
                    <a:lumMod val="75000"/>
                  </a:schemeClr>
                </a:solidFill>
              </a:rPr>
              <a:t>Graphical Techniques – Box Plot</a:t>
            </a:r>
          </a:p>
        </p:txBody>
      </p:sp>
      <p:pic>
        <p:nvPicPr>
          <p:cNvPr id="54" name="Diagram 53">
            <a:extLst>
              <a:ext uri="{FF2B5EF4-FFF2-40B4-BE49-F238E27FC236}">
                <a16:creationId xmlns:a16="http://schemas.microsoft.com/office/drawing/2014/main" id="{8DFFC5B7-3E9E-468D-AC7D-FC47DA98D4CA}"/>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9734" y="4724400"/>
            <a:ext cx="10532533" cy="1557867"/>
          </a:xfrm>
          <a:prstGeom prst="rect">
            <a:avLst/>
          </a:prstGeom>
          <a:noFill/>
          <a:extLst>
            <a:ext uri="{909E8E84-426E-40DD-AFC4-6F175D3DCCD1}">
              <a14:hiddenFill xmlns:a14="http://schemas.microsoft.com/office/drawing/2010/main">
                <a:solidFill>
                  <a:srgbClr val="FFFFFF"/>
                </a:solidFill>
              </a14:hiddenFill>
            </a:ext>
          </a:extLst>
        </p:spPr>
      </p:pic>
      <p:sp>
        <p:nvSpPr>
          <p:cNvPr id="69" name="object 69">
            <a:extLst>
              <a:ext uri="{FF2B5EF4-FFF2-40B4-BE49-F238E27FC236}">
                <a16:creationId xmlns:a16="http://schemas.microsoft.com/office/drawing/2014/main" id="{F5C5688C-2047-4203-AAA8-992237B24F06}"/>
              </a:ext>
            </a:extLst>
          </p:cNvPr>
          <p:cNvSpPr/>
          <p:nvPr/>
        </p:nvSpPr>
        <p:spPr>
          <a:xfrm>
            <a:off x="853017" y="1248833"/>
            <a:ext cx="1854200" cy="3058584"/>
          </a:xfrm>
          <a:prstGeom prst="rect">
            <a:avLst/>
          </a:prstGeom>
          <a:blipFill>
            <a:blip r:embed="rId4" cstate="print"/>
            <a:stretch>
              <a:fillRect/>
            </a:stretch>
          </a:blipFill>
        </p:spPr>
        <p:txBody>
          <a:bodyPr lIns="0" tIns="0" rIns="0" bIns="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160" b="0" i="0" u="none" strike="noStrike" kern="1200" cap="none" spc="0" normalizeH="0" baseline="0" noProof="0">
              <a:ln>
                <a:noFill/>
              </a:ln>
              <a:solidFill>
                <a:prstClr val="black"/>
              </a:solidFill>
              <a:effectLst/>
              <a:uLnTx/>
              <a:uFillTx/>
              <a:latin typeface="Garamond" panose="02020404030301010803" pitchFamily="18" charset="0"/>
              <a:ea typeface="+mn-ea"/>
              <a:cs typeface="+mn-cs"/>
            </a:endParaRPr>
          </a:p>
        </p:txBody>
      </p:sp>
      <p:pic>
        <p:nvPicPr>
          <p:cNvPr id="53" name="Diagram 52">
            <a:extLst>
              <a:ext uri="{FF2B5EF4-FFF2-40B4-BE49-F238E27FC236}">
                <a16:creationId xmlns:a16="http://schemas.microsoft.com/office/drawing/2014/main" id="{A7F5D42B-F880-40EF-9929-D13CD0582623}"/>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5199" y="755788"/>
            <a:ext cx="2408315" cy="3545279"/>
          </a:xfrm>
          <a:prstGeom prst="rect">
            <a:avLst/>
          </a:prstGeom>
          <a:noFill/>
          <a:extLst>
            <a:ext uri="{909E8E84-426E-40DD-AFC4-6F175D3DCCD1}">
              <a14:hiddenFill xmlns:a14="http://schemas.microsoft.com/office/drawing/2010/main">
                <a:solidFill>
                  <a:srgbClr val="FFFFFF"/>
                </a:solidFill>
              </a14:hiddenFill>
            </a:ext>
          </a:extLst>
        </p:spPr>
      </p:pic>
      <p:pic>
        <p:nvPicPr>
          <p:cNvPr id="195589" name="Picture 1">
            <a:extLst>
              <a:ext uri="{FF2B5EF4-FFF2-40B4-BE49-F238E27FC236}">
                <a16:creationId xmlns:a16="http://schemas.microsoft.com/office/drawing/2014/main" id="{519E7451-3AD7-422D-8978-34C87D4091F1}"/>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815417" y="838200"/>
            <a:ext cx="3962400" cy="378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70557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7633" name="Picture 2">
            <a:extLst>
              <a:ext uri="{FF2B5EF4-FFF2-40B4-BE49-F238E27FC236}">
                <a16:creationId xmlns:a16="http://schemas.microsoft.com/office/drawing/2014/main" id="{23362B3F-6EBA-45FB-94FF-36C423103C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2785" y="1123951"/>
            <a:ext cx="9410700" cy="4969933"/>
          </a:xfrm>
          <a:prstGeom prst="rect">
            <a:avLst/>
          </a:prstGeom>
          <a:noFill/>
          <a:ln w="12700">
            <a:solidFill>
              <a:srgbClr val="FC0128"/>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7055855"/>
      </p:ext>
    </p:extLst>
  </p:cSld>
  <p:clrMapOvr>
    <a:masterClrMapping/>
  </p:clrMapOvr>
  <p:transition>
    <p:pull dir="rd"/>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a:extLst>
              <a:ext uri="{FF2B5EF4-FFF2-40B4-BE49-F238E27FC236}">
                <a16:creationId xmlns:a16="http://schemas.microsoft.com/office/drawing/2014/main" id="{438CAF68-9049-4AAD-B106-68C352F94AD1}"/>
              </a:ext>
            </a:extLst>
          </p:cNvPr>
          <p:cNvSpPr txBox="1">
            <a:spLocks noGrp="1"/>
          </p:cNvSpPr>
          <p:nvPr>
            <p:ph type="title"/>
          </p:nvPr>
        </p:nvSpPr>
        <p:spPr>
          <a:xfrm>
            <a:off x="893234" y="-175821"/>
            <a:ext cx="10234084" cy="863876"/>
          </a:xfrm>
        </p:spPr>
        <p:txBody>
          <a:bodyPr vert="horz" wrap="square" lIns="0" tIns="328852" rIns="0" bIns="0" rtlCol="0" anchor="ctr">
            <a:spAutoFit/>
          </a:bodyPr>
          <a:lstStyle/>
          <a:p>
            <a:pPr algn="l">
              <a:defRPr/>
            </a:pPr>
            <a:r>
              <a:rPr sz="3840" dirty="0">
                <a:solidFill>
                  <a:schemeClr val="accent5">
                    <a:lumMod val="75000"/>
                  </a:schemeClr>
                </a:solidFill>
              </a:rPr>
              <a:t>Graphical Techniques – </a:t>
            </a:r>
            <a:r>
              <a:rPr lang="en-US" sz="3840" dirty="0">
                <a:solidFill>
                  <a:schemeClr val="accent5">
                    <a:lumMod val="75000"/>
                  </a:schemeClr>
                </a:solidFill>
              </a:rPr>
              <a:t>Histogram</a:t>
            </a:r>
            <a:endParaRPr sz="3840" dirty="0">
              <a:solidFill>
                <a:schemeClr val="accent5">
                  <a:lumMod val="75000"/>
                </a:schemeClr>
              </a:solidFill>
            </a:endParaRPr>
          </a:p>
        </p:txBody>
      </p:sp>
      <p:sp>
        <p:nvSpPr>
          <p:cNvPr id="69" name="object 69">
            <a:extLst>
              <a:ext uri="{FF2B5EF4-FFF2-40B4-BE49-F238E27FC236}">
                <a16:creationId xmlns:a16="http://schemas.microsoft.com/office/drawing/2014/main" id="{87EC8F5F-DB99-4369-843F-BE9B2FA9B001}"/>
              </a:ext>
            </a:extLst>
          </p:cNvPr>
          <p:cNvSpPr/>
          <p:nvPr/>
        </p:nvSpPr>
        <p:spPr>
          <a:xfrm>
            <a:off x="1166284" y="1310217"/>
            <a:ext cx="9355667" cy="990600"/>
          </a:xfrm>
          <a:prstGeom prst="rect">
            <a:avLst/>
          </a:prstGeom>
          <a:blipFill>
            <a:blip r:embed="rId3" cstate="print"/>
            <a:stretch>
              <a:fillRect/>
            </a:stretch>
          </a:blipFill>
        </p:spPr>
        <p:txBody>
          <a:bodyPr lIns="0" tIns="0" rIns="0" bIns="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4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rPr>
              <a:t>A Histogram Represents the frequency distribution, i.e., how many observations take the value within a certain interval.</a:t>
            </a:r>
            <a:r>
              <a:rPr kumimoji="0" lang="en-IN" sz="2400" b="0" i="0" u="none" strike="noStrike" kern="1200" cap="none" spc="0" normalizeH="0" baseline="0" noProof="0" dirty="0">
                <a:ln>
                  <a:noFill/>
                </a:ln>
                <a:solidFill>
                  <a:prstClr val="black">
                    <a:lumMod val="75000"/>
                    <a:lumOff val="25000"/>
                  </a:prstClr>
                </a:solidFill>
                <a:effectLst/>
                <a:uLnTx/>
                <a:uFillTx/>
                <a:latin typeface="Garamond" panose="02020404030301010803" pitchFamily="18" charset="0"/>
                <a:ea typeface="+mn-ea"/>
                <a:cs typeface="+mn-cs"/>
              </a:rPr>
              <a:t> </a:t>
            </a:r>
            <a:endParaRPr kumimoji="0" sz="2400" b="0" i="0" u="none" strike="noStrike" kern="1200" cap="none" spc="0" normalizeH="0" baseline="0" noProof="0" dirty="0">
              <a:ln>
                <a:noFill/>
              </a:ln>
              <a:solidFill>
                <a:prstClr val="black">
                  <a:lumMod val="75000"/>
                  <a:lumOff val="25000"/>
                </a:prstClr>
              </a:solidFill>
              <a:effectLst/>
              <a:uLnTx/>
              <a:uFillTx/>
              <a:latin typeface="Garamond" panose="02020404030301010803" pitchFamily="18" charset="0"/>
              <a:ea typeface="+mn-ea"/>
              <a:cs typeface="+mn-cs"/>
            </a:endParaRPr>
          </a:p>
        </p:txBody>
      </p:sp>
      <p:pic>
        <p:nvPicPr>
          <p:cNvPr id="198659" name="Picture 3">
            <a:extLst>
              <a:ext uri="{FF2B5EF4-FFF2-40B4-BE49-F238E27FC236}">
                <a16:creationId xmlns:a16="http://schemas.microsoft.com/office/drawing/2014/main" id="{F93F9F2C-8974-4CCA-9DC1-61AA4C62B89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5118" y="2895600"/>
            <a:ext cx="4938183" cy="34226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8660" name="Picture 5">
            <a:extLst>
              <a:ext uri="{FF2B5EF4-FFF2-40B4-BE49-F238E27FC236}">
                <a16:creationId xmlns:a16="http://schemas.microsoft.com/office/drawing/2014/main" id="{7D3696BC-21B8-44AC-AF8C-EE9D29B88CB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56351" y="2895600"/>
            <a:ext cx="4756149" cy="34226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2858286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a:extLst>
              <a:ext uri="{FF2B5EF4-FFF2-40B4-BE49-F238E27FC236}">
                <a16:creationId xmlns:a16="http://schemas.microsoft.com/office/drawing/2014/main" id="{F4156584-A8C1-4477-870E-CF4AAB12A64C}"/>
              </a:ext>
            </a:extLst>
          </p:cNvPr>
          <p:cNvSpPr txBox="1">
            <a:spLocks noGrp="1"/>
          </p:cNvSpPr>
          <p:nvPr>
            <p:ph type="title"/>
          </p:nvPr>
        </p:nvSpPr>
        <p:spPr>
          <a:xfrm>
            <a:off x="814917" y="-317639"/>
            <a:ext cx="10234083" cy="863876"/>
          </a:xfrm>
        </p:spPr>
        <p:txBody>
          <a:bodyPr vert="horz" lIns="0" tIns="328852" rIns="0" bIns="0" rtlCol="0" anchor="ctr">
            <a:spAutoFit/>
          </a:bodyPr>
          <a:lstStyle/>
          <a:p>
            <a:pPr defTabSz="1097253">
              <a:defRPr/>
            </a:pPr>
            <a:r>
              <a:rPr lang="en-US" sz="3840" dirty="0">
                <a:solidFill>
                  <a:schemeClr val="accent5">
                    <a:lumMod val="75000"/>
                  </a:schemeClr>
                </a:solidFill>
              </a:rPr>
              <a:t>Skewness &amp; Kurtosis</a:t>
            </a:r>
            <a:endParaRPr sz="3840" dirty="0">
              <a:solidFill>
                <a:schemeClr val="accent5">
                  <a:lumMod val="75000"/>
                </a:schemeClr>
              </a:solidFill>
            </a:endParaRPr>
          </a:p>
        </p:txBody>
      </p:sp>
      <p:sp>
        <p:nvSpPr>
          <p:cNvPr id="69" name="object 69">
            <a:extLst>
              <a:ext uri="{FF2B5EF4-FFF2-40B4-BE49-F238E27FC236}">
                <a16:creationId xmlns:a16="http://schemas.microsoft.com/office/drawing/2014/main" id="{B92C3CFC-A4C9-4BBB-BCDF-9A843616AC10}"/>
              </a:ext>
            </a:extLst>
          </p:cNvPr>
          <p:cNvSpPr/>
          <p:nvPr/>
        </p:nvSpPr>
        <p:spPr>
          <a:xfrm>
            <a:off x="1056218" y="1600200"/>
            <a:ext cx="4948767" cy="3058584"/>
          </a:xfrm>
          <a:prstGeom prst="rect">
            <a:avLst/>
          </a:prstGeom>
          <a:blipFill>
            <a:blip r:embed="rId3" cstate="print"/>
            <a:stretch>
              <a:fillRect/>
            </a:stretch>
          </a:blipFill>
        </p:spPr>
        <p:txBody>
          <a:bodyPr lIns="0" tIns="0" rIns="0" bIns="0"/>
          <a:lstStyle/>
          <a:p>
            <a:pPr marL="342891" marR="0" lvl="0" indent="-342891"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920" b="0" i="0" u="none" strike="noStrike" kern="1200" cap="none" spc="0" normalizeH="0" baseline="0" noProof="0" dirty="0">
                <a:ln>
                  <a:noFill/>
                </a:ln>
                <a:solidFill>
                  <a:prstClr val="black">
                    <a:lumMod val="75000"/>
                    <a:lumOff val="25000"/>
                  </a:prstClr>
                </a:solidFill>
                <a:effectLst/>
                <a:uLnTx/>
                <a:uFillTx/>
                <a:latin typeface="Calibri"/>
                <a:ea typeface="+mn-ea"/>
                <a:cs typeface="+mn-cs"/>
              </a:rPr>
              <a:t>A measure of asymmetry in the distribution</a:t>
            </a:r>
          </a:p>
          <a:p>
            <a:pPr marL="342891" marR="0" lvl="0" indent="-342891"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920" b="0" i="0" u="none" strike="noStrike" kern="1200" cap="none" spc="0" normalizeH="0" baseline="0" noProof="0" dirty="0">
                <a:ln>
                  <a:noFill/>
                </a:ln>
                <a:solidFill>
                  <a:prstClr val="black">
                    <a:lumMod val="75000"/>
                    <a:lumOff val="25000"/>
                  </a:prstClr>
                </a:solidFill>
                <a:effectLst/>
                <a:uLnTx/>
                <a:uFillTx/>
                <a:latin typeface="Calibri"/>
                <a:ea typeface="+mn-ea"/>
                <a:cs typeface="+mn-cs"/>
              </a:rPr>
              <a:t>Mathematically it is given by </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IN" sz="1920" b="0" i="0" u="none" strike="noStrike" kern="1200" cap="none" spc="0" normalizeH="0" baseline="0" noProof="0" dirty="0">
                <a:ln>
                  <a:noFill/>
                </a:ln>
                <a:solidFill>
                  <a:prstClr val="black">
                    <a:lumMod val="75000"/>
                    <a:lumOff val="25000"/>
                  </a:prstClr>
                </a:solidFill>
                <a:effectLst/>
                <a:uLnTx/>
                <a:uFillTx/>
                <a:latin typeface="Calibri"/>
                <a:ea typeface="+mn-ea"/>
                <a:cs typeface="+mn-cs"/>
              </a:rPr>
              <a:t>            E[(x-µ/</a:t>
            </a:r>
            <a:r>
              <a:rPr kumimoji="0" lang="el-GR" sz="1920" b="0" i="0" u="none" strike="noStrike" kern="1200" cap="none" spc="0" normalizeH="0" baseline="0" noProof="0" dirty="0">
                <a:ln>
                  <a:noFill/>
                </a:ln>
                <a:solidFill>
                  <a:prstClr val="black">
                    <a:lumMod val="75000"/>
                    <a:lumOff val="25000"/>
                  </a:prstClr>
                </a:solidFill>
                <a:effectLst/>
                <a:uLnTx/>
                <a:uFillTx/>
                <a:latin typeface="Calibri"/>
                <a:ea typeface="+mn-ea"/>
                <a:cs typeface="+mn-cs"/>
              </a:rPr>
              <a:t>σ</a:t>
            </a:r>
            <a:r>
              <a:rPr kumimoji="0" lang="en-IN" sz="1920" b="0" i="0" u="none" strike="noStrike" kern="1200" cap="none" spc="0" normalizeH="0" baseline="0" noProof="0" dirty="0">
                <a:ln>
                  <a:noFill/>
                </a:ln>
                <a:solidFill>
                  <a:prstClr val="black">
                    <a:lumMod val="75000"/>
                    <a:lumOff val="25000"/>
                  </a:prstClr>
                </a:solidFill>
                <a:effectLst/>
                <a:uLnTx/>
                <a:uFillTx/>
                <a:latin typeface="Calibri"/>
                <a:ea typeface="+mn-ea"/>
                <a:cs typeface="+mn-cs"/>
              </a:rPr>
              <a:t>)]</a:t>
            </a:r>
            <a:r>
              <a:rPr kumimoji="0" lang="en-IN" sz="1920" b="0" i="0" u="none" strike="noStrike" kern="1200" cap="none" spc="0" normalizeH="0" baseline="30000" noProof="0" dirty="0">
                <a:ln>
                  <a:noFill/>
                </a:ln>
                <a:solidFill>
                  <a:prstClr val="black">
                    <a:lumMod val="75000"/>
                    <a:lumOff val="25000"/>
                  </a:prstClr>
                </a:solidFill>
                <a:effectLst/>
                <a:uLnTx/>
                <a:uFillTx/>
                <a:latin typeface="Calibri"/>
                <a:ea typeface="+mn-ea"/>
                <a:cs typeface="+mn-cs"/>
              </a:rPr>
              <a:t>3</a:t>
            </a:r>
            <a:r>
              <a:rPr kumimoji="0" lang="en-IN" sz="1920" b="0" i="0" u="none" strike="noStrike" kern="1200" cap="none" spc="0" normalizeH="0" baseline="0" noProof="0" dirty="0">
                <a:ln>
                  <a:noFill/>
                </a:ln>
                <a:solidFill>
                  <a:prstClr val="black">
                    <a:lumMod val="75000"/>
                    <a:lumOff val="25000"/>
                  </a:prstClr>
                </a:solidFill>
                <a:effectLst/>
                <a:uLnTx/>
                <a:uFillTx/>
                <a:latin typeface="Calibri"/>
                <a:ea typeface="+mn-ea"/>
                <a:cs typeface="+mn-cs"/>
              </a:rPr>
              <a:t>  </a:t>
            </a:r>
          </a:p>
          <a:p>
            <a:pPr marL="342891" marR="0" lvl="0" indent="-342891"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920" b="0" i="0" u="none" strike="noStrike" kern="1200" cap="none" spc="0" normalizeH="0" baseline="0" noProof="0" dirty="0">
                <a:ln>
                  <a:noFill/>
                </a:ln>
                <a:solidFill>
                  <a:prstClr val="black">
                    <a:lumMod val="75000"/>
                    <a:lumOff val="25000"/>
                  </a:prstClr>
                </a:solidFill>
                <a:effectLst/>
                <a:uLnTx/>
                <a:uFillTx/>
                <a:latin typeface="Calibri"/>
                <a:ea typeface="+mn-ea"/>
                <a:cs typeface="+mn-cs"/>
              </a:rPr>
              <a:t>Negative skewness implies mass of the </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IN" sz="1920" b="0" i="0" u="none" strike="noStrike" kern="1200" cap="none" spc="0" normalizeH="0" baseline="0" noProof="0" dirty="0">
                <a:ln>
                  <a:noFill/>
                </a:ln>
                <a:solidFill>
                  <a:prstClr val="black">
                    <a:lumMod val="75000"/>
                    <a:lumOff val="25000"/>
                  </a:prstClr>
                </a:solidFill>
                <a:effectLst/>
                <a:uLnTx/>
                <a:uFillTx/>
                <a:latin typeface="Calibri"/>
                <a:ea typeface="+mn-ea"/>
                <a:cs typeface="+mn-cs"/>
              </a:rPr>
              <a:t>      distribution is concentrated on the </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IN" sz="1920" b="0" i="0" u="none" strike="noStrike" kern="1200" cap="none" spc="0" normalizeH="0" baseline="0" noProof="0" dirty="0">
                <a:ln>
                  <a:noFill/>
                </a:ln>
                <a:solidFill>
                  <a:prstClr val="black">
                    <a:lumMod val="75000"/>
                    <a:lumOff val="25000"/>
                  </a:prstClr>
                </a:solidFill>
                <a:effectLst/>
                <a:uLnTx/>
                <a:uFillTx/>
                <a:latin typeface="Calibri"/>
                <a:ea typeface="+mn-ea"/>
                <a:cs typeface="+mn-cs"/>
              </a:rPr>
              <a:t>      right </a:t>
            </a:r>
          </a:p>
        </p:txBody>
      </p:sp>
      <p:pic>
        <p:nvPicPr>
          <p:cNvPr id="200707" name="Picture 4">
            <a:extLst>
              <a:ext uri="{FF2B5EF4-FFF2-40B4-BE49-F238E27FC236}">
                <a16:creationId xmlns:a16="http://schemas.microsoft.com/office/drawing/2014/main" id="{D9EF8B68-4AC5-4138-8A79-31BD1A5007F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6218" y="3716867"/>
            <a:ext cx="9988549" cy="27961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a:extLst>
              <a:ext uri="{FF2B5EF4-FFF2-40B4-BE49-F238E27FC236}">
                <a16:creationId xmlns:a16="http://schemas.microsoft.com/office/drawing/2014/main" id="{2D98B9F1-54AA-4128-A1A7-9100A8A8549B}"/>
              </a:ext>
            </a:extLst>
          </p:cNvPr>
          <p:cNvSpPr txBox="1"/>
          <p:nvPr/>
        </p:nvSpPr>
        <p:spPr>
          <a:xfrm>
            <a:off x="772584" y="666751"/>
            <a:ext cx="9990667" cy="387798"/>
          </a:xfrm>
          <a:prstGeom prst="rect">
            <a:avLst/>
          </a:prstGeom>
          <a:noFill/>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20" b="0" i="0" u="none" strike="noStrike" kern="1200" cap="none" spc="0" normalizeH="0" baseline="0" noProof="0" dirty="0">
                <a:ln>
                  <a:noFill/>
                </a:ln>
                <a:solidFill>
                  <a:prstClr val="black">
                    <a:lumMod val="75000"/>
                    <a:lumOff val="25000"/>
                  </a:prstClr>
                </a:solidFill>
                <a:effectLst/>
                <a:uLnTx/>
                <a:uFillTx/>
                <a:latin typeface="Calibri"/>
                <a:ea typeface="+mn-ea"/>
                <a:cs typeface="+mn-cs"/>
              </a:rPr>
              <a:t>Third and Fourth moments</a:t>
            </a:r>
          </a:p>
        </p:txBody>
      </p:sp>
      <p:sp>
        <p:nvSpPr>
          <p:cNvPr id="3" name="TextBox 2">
            <a:extLst>
              <a:ext uri="{FF2B5EF4-FFF2-40B4-BE49-F238E27FC236}">
                <a16:creationId xmlns:a16="http://schemas.microsoft.com/office/drawing/2014/main" id="{70B7C396-33DA-4A0F-A17F-FEAFE58B92FA}"/>
              </a:ext>
            </a:extLst>
          </p:cNvPr>
          <p:cNvSpPr txBox="1"/>
          <p:nvPr/>
        </p:nvSpPr>
        <p:spPr>
          <a:xfrm>
            <a:off x="2438401" y="1119718"/>
            <a:ext cx="6576993" cy="424732"/>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160" b="0" i="1" u="none" strike="noStrike" kern="1200" cap="none" spc="0" normalizeH="0" baseline="0" noProof="0" dirty="0">
                <a:ln>
                  <a:noFill/>
                </a:ln>
                <a:solidFill>
                  <a:prstClr val="black">
                    <a:lumMod val="75000"/>
                    <a:lumOff val="25000"/>
                  </a:prstClr>
                </a:solidFill>
                <a:effectLst/>
                <a:uLnTx/>
                <a:uFillTx/>
                <a:latin typeface="Calibri"/>
                <a:ea typeface="+mn-ea"/>
                <a:cs typeface="+mn-cs"/>
              </a:rPr>
              <a:t>Skewness</a:t>
            </a:r>
            <a:r>
              <a:rPr kumimoji="0" lang="en-IN" sz="2160" b="0" i="0" u="none" strike="noStrike" kern="1200" cap="none" spc="0" normalizeH="0" baseline="0" noProof="0" dirty="0">
                <a:ln>
                  <a:noFill/>
                </a:ln>
                <a:solidFill>
                  <a:prstClr val="black">
                    <a:lumMod val="75000"/>
                    <a:lumOff val="25000"/>
                  </a:prstClr>
                </a:solidFill>
                <a:effectLst/>
                <a:uLnTx/>
                <a:uFillTx/>
                <a:latin typeface="Calibri"/>
                <a:ea typeface="+mn-ea"/>
                <a:cs typeface="+mn-cs"/>
              </a:rPr>
              <a:t>                                                                       </a:t>
            </a:r>
            <a:r>
              <a:rPr kumimoji="0" lang="en-IN" sz="2160" b="0" i="1" u="none" strike="noStrike" kern="1200" cap="none" spc="0" normalizeH="0" baseline="0" noProof="0" dirty="0">
                <a:ln>
                  <a:noFill/>
                </a:ln>
                <a:solidFill>
                  <a:prstClr val="black">
                    <a:lumMod val="75000"/>
                    <a:lumOff val="25000"/>
                  </a:prstClr>
                </a:solidFill>
                <a:effectLst/>
                <a:uLnTx/>
                <a:uFillTx/>
                <a:latin typeface="Calibri"/>
                <a:ea typeface="+mn-ea"/>
                <a:cs typeface="+mn-cs"/>
              </a:rPr>
              <a:t>Kurtosis</a:t>
            </a:r>
          </a:p>
        </p:txBody>
      </p:sp>
      <p:cxnSp>
        <p:nvCxnSpPr>
          <p:cNvPr id="6" name="Straight Connector 5">
            <a:extLst>
              <a:ext uri="{FF2B5EF4-FFF2-40B4-BE49-F238E27FC236}">
                <a16:creationId xmlns:a16="http://schemas.microsoft.com/office/drawing/2014/main" id="{BE561905-735C-4662-AAFD-D48F2E184D32}"/>
              </a:ext>
            </a:extLst>
          </p:cNvPr>
          <p:cNvCxnSpPr/>
          <p:nvPr/>
        </p:nvCxnSpPr>
        <p:spPr>
          <a:xfrm>
            <a:off x="1157817" y="1509184"/>
            <a:ext cx="420581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AE1B3B7-5ECC-4D31-B36A-1B01A1C4F5DC}"/>
              </a:ext>
            </a:extLst>
          </p:cNvPr>
          <p:cNvCxnSpPr/>
          <p:nvPr/>
        </p:nvCxnSpPr>
        <p:spPr>
          <a:xfrm>
            <a:off x="6462184" y="1509184"/>
            <a:ext cx="420581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4307E9BC-FBF7-4097-BB2B-A6E4E3CF08D7}"/>
              </a:ext>
            </a:extLst>
          </p:cNvPr>
          <p:cNvSpPr txBox="1"/>
          <p:nvPr/>
        </p:nvSpPr>
        <p:spPr>
          <a:xfrm>
            <a:off x="6475209" y="1600201"/>
            <a:ext cx="4465518" cy="2825389"/>
          </a:xfrm>
          <a:prstGeom prst="rect">
            <a:avLst/>
          </a:prstGeom>
          <a:noFill/>
        </p:spPr>
        <p:txBody>
          <a:bodyPr wrap="none">
            <a:spAutoFit/>
          </a:bodyPr>
          <a:lstStyle/>
          <a:p>
            <a:pPr marL="342891" marR="0" lvl="0" indent="-342891"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920" b="0" i="0" u="none" strike="noStrike" kern="1200" cap="none" spc="0" normalizeH="0" baseline="0" noProof="0" dirty="0">
                <a:ln>
                  <a:noFill/>
                </a:ln>
                <a:solidFill>
                  <a:prstClr val="black">
                    <a:lumMod val="75000"/>
                    <a:lumOff val="25000"/>
                  </a:prstClr>
                </a:solidFill>
                <a:effectLst/>
                <a:uLnTx/>
                <a:uFillTx/>
                <a:latin typeface="Calibri"/>
                <a:ea typeface="+mn-ea"/>
                <a:cs typeface="+mn-cs"/>
              </a:rPr>
              <a:t>A measure of the “Peakedness” of</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IN" sz="1920" b="0" i="0" u="none" strike="noStrike" kern="1200" cap="none" spc="0" normalizeH="0" baseline="0" noProof="0" dirty="0">
                <a:ln>
                  <a:noFill/>
                </a:ln>
                <a:solidFill>
                  <a:prstClr val="black">
                    <a:lumMod val="75000"/>
                    <a:lumOff val="25000"/>
                  </a:prstClr>
                </a:solidFill>
                <a:effectLst/>
                <a:uLnTx/>
                <a:uFillTx/>
                <a:latin typeface="Calibri"/>
                <a:ea typeface="+mn-ea"/>
                <a:cs typeface="+mn-cs"/>
              </a:rPr>
              <a:t>      the distribution</a:t>
            </a:r>
          </a:p>
          <a:p>
            <a:pPr marL="342891" marR="0" lvl="0" indent="-342891"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920" b="0" i="0" u="none" strike="noStrike" kern="1200" cap="none" spc="0" normalizeH="0" baseline="0" noProof="0" dirty="0">
                <a:ln>
                  <a:noFill/>
                </a:ln>
                <a:solidFill>
                  <a:prstClr val="black">
                    <a:lumMod val="75000"/>
                    <a:lumOff val="25000"/>
                  </a:prstClr>
                </a:solidFill>
                <a:effectLst/>
                <a:uLnTx/>
                <a:uFillTx/>
                <a:latin typeface="Calibri"/>
                <a:ea typeface="+mn-ea"/>
                <a:cs typeface="+mn-cs"/>
              </a:rPr>
              <a:t>Mathematically it is given by</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IN" sz="1920" b="0" i="0" u="none" strike="noStrike" kern="1200" cap="none" spc="0" normalizeH="0" baseline="0" noProof="0" dirty="0">
                <a:ln>
                  <a:noFill/>
                </a:ln>
                <a:solidFill>
                  <a:prstClr val="black">
                    <a:lumMod val="75000"/>
                    <a:lumOff val="25000"/>
                  </a:prstClr>
                </a:solidFill>
                <a:effectLst/>
                <a:uLnTx/>
                <a:uFillTx/>
                <a:latin typeface="Calibri"/>
                <a:ea typeface="+mn-ea"/>
                <a:cs typeface="+mn-cs"/>
              </a:rPr>
              <a:t>                     E[(x-µ/</a:t>
            </a:r>
            <a:r>
              <a:rPr kumimoji="0" lang="el-GR" sz="1920" b="0" i="0" u="none" strike="noStrike" kern="1200" cap="none" spc="0" normalizeH="0" baseline="0" noProof="0" dirty="0">
                <a:ln>
                  <a:noFill/>
                </a:ln>
                <a:solidFill>
                  <a:prstClr val="black">
                    <a:lumMod val="75000"/>
                    <a:lumOff val="25000"/>
                  </a:prstClr>
                </a:solidFill>
                <a:effectLst/>
                <a:uLnTx/>
                <a:uFillTx/>
                <a:latin typeface="Calibri"/>
                <a:ea typeface="+mn-ea"/>
                <a:cs typeface="+mn-cs"/>
              </a:rPr>
              <a:t>σ</a:t>
            </a:r>
            <a:r>
              <a:rPr kumimoji="0" lang="en-IN" sz="1920" b="0" i="0" u="none" strike="noStrike" kern="1200" cap="none" spc="0" normalizeH="0" baseline="0" noProof="0" dirty="0">
                <a:ln>
                  <a:noFill/>
                </a:ln>
                <a:solidFill>
                  <a:prstClr val="black">
                    <a:lumMod val="75000"/>
                    <a:lumOff val="25000"/>
                  </a:prstClr>
                </a:solidFill>
                <a:effectLst/>
                <a:uLnTx/>
                <a:uFillTx/>
                <a:latin typeface="Calibri"/>
                <a:ea typeface="+mn-ea"/>
                <a:cs typeface="+mn-cs"/>
              </a:rPr>
              <a:t>)]</a:t>
            </a:r>
            <a:r>
              <a:rPr kumimoji="0" lang="en-IN" sz="1920" b="0" i="0" u="none" strike="noStrike" kern="1200" cap="none" spc="0" normalizeH="0" baseline="30000" noProof="0" dirty="0">
                <a:ln>
                  <a:noFill/>
                </a:ln>
                <a:solidFill>
                  <a:prstClr val="black">
                    <a:lumMod val="75000"/>
                    <a:lumOff val="25000"/>
                  </a:prstClr>
                </a:solidFill>
                <a:effectLst/>
                <a:uLnTx/>
                <a:uFillTx/>
                <a:latin typeface="Calibri"/>
                <a:ea typeface="+mn-ea"/>
                <a:cs typeface="+mn-cs"/>
              </a:rPr>
              <a:t>4</a:t>
            </a:r>
            <a:r>
              <a:rPr kumimoji="0" lang="en-IN" sz="1920" b="0" i="0" u="none" strike="noStrike" kern="1200" cap="none" spc="0" normalizeH="0" baseline="0" noProof="0" dirty="0">
                <a:ln>
                  <a:noFill/>
                </a:ln>
                <a:solidFill>
                  <a:prstClr val="black">
                    <a:lumMod val="75000"/>
                    <a:lumOff val="25000"/>
                  </a:prstClr>
                </a:solidFill>
                <a:effectLst/>
                <a:uLnTx/>
                <a:uFillTx/>
                <a:latin typeface="Calibri"/>
                <a:ea typeface="+mn-ea"/>
                <a:cs typeface="+mn-cs"/>
              </a:rPr>
              <a:t> -3</a:t>
            </a:r>
          </a:p>
          <a:p>
            <a:pPr marL="342891" marR="0" lvl="0" indent="-342891"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920" b="0" i="0" u="none" strike="noStrike" kern="1200" cap="none" spc="0" normalizeH="0" baseline="0" noProof="0" dirty="0">
                <a:ln>
                  <a:noFill/>
                </a:ln>
                <a:solidFill>
                  <a:prstClr val="black">
                    <a:lumMod val="75000"/>
                    <a:lumOff val="25000"/>
                  </a:prstClr>
                </a:solidFill>
                <a:effectLst/>
                <a:uLnTx/>
                <a:uFillTx/>
                <a:latin typeface="Calibri"/>
                <a:ea typeface="+mn-ea"/>
                <a:cs typeface="+mn-cs"/>
              </a:rPr>
              <a:t>For Symmetric  distributions, negative</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IN" sz="1920" b="0" i="0" u="none" strike="noStrike" kern="1200" cap="none" spc="0" normalizeH="0" baseline="0" noProof="0" dirty="0">
                <a:ln>
                  <a:noFill/>
                </a:ln>
                <a:solidFill>
                  <a:prstClr val="black">
                    <a:lumMod val="75000"/>
                    <a:lumOff val="25000"/>
                  </a:prstClr>
                </a:solidFill>
                <a:effectLst/>
                <a:uLnTx/>
                <a:uFillTx/>
                <a:latin typeface="Calibri"/>
                <a:ea typeface="+mn-ea"/>
                <a:cs typeface="+mn-cs"/>
              </a:rPr>
              <a:t>      kurtosis implies wider peak and thinner</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IN" sz="1920" b="0" i="0" u="none" strike="noStrike" kern="1200" cap="none" spc="0" normalizeH="0" baseline="0" noProof="0" dirty="0">
                <a:ln>
                  <a:noFill/>
                </a:ln>
                <a:solidFill>
                  <a:prstClr val="black">
                    <a:lumMod val="75000"/>
                    <a:lumOff val="25000"/>
                  </a:prstClr>
                </a:solidFill>
                <a:effectLst/>
                <a:uLnTx/>
                <a:uFillTx/>
                <a:latin typeface="Calibri"/>
                <a:ea typeface="+mn-ea"/>
                <a:cs typeface="+mn-cs"/>
              </a:rPr>
              <a:t>      tails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160" b="0" i="0" u="none" strike="noStrike" kern="1200" cap="none" spc="0" normalizeH="0" baseline="0" noProof="0" dirty="0">
                <a:ln>
                  <a:noFill/>
                </a:ln>
                <a:solidFill>
                  <a:prstClr val="black"/>
                </a:solidFill>
                <a:effectLst/>
                <a:uLnTx/>
                <a:uFillTx/>
                <a:latin typeface="Calibri"/>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216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31925475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52A212-261E-15B1-DCD8-C4DED41AC146}"/>
              </a:ext>
            </a:extLst>
          </p:cNvPr>
          <p:cNvSpPr>
            <a:spLocks noGrp="1"/>
          </p:cNvSpPr>
          <p:nvPr>
            <p:ph type="title"/>
          </p:nvPr>
        </p:nvSpPr>
        <p:spPr>
          <a:xfrm>
            <a:off x="752475" y="2522539"/>
            <a:ext cx="10972800" cy="1143000"/>
          </a:xfrm>
        </p:spPr>
        <p:txBody>
          <a:bodyPr/>
          <a:lstStyle/>
          <a:p>
            <a:r>
              <a:rPr lang="en-US" sz="5333" dirty="0">
                <a:solidFill>
                  <a:srgbClr val="FF9300"/>
                </a:solidFill>
                <a:latin typeface="Garamond"/>
                <a:ea typeface="Garamond"/>
                <a:cs typeface="Garamond"/>
                <a:sym typeface="Garamond"/>
              </a:rPr>
              <a:t>Random Variable &amp; Probability</a:t>
            </a:r>
            <a:endParaRPr lang="en-IN" sz="5333" dirty="0"/>
          </a:p>
        </p:txBody>
      </p:sp>
    </p:spTree>
    <p:extLst>
      <p:ext uri="{BB962C8B-B14F-4D97-AF65-F5344CB8AC3E}">
        <p14:creationId xmlns:p14="http://schemas.microsoft.com/office/powerpoint/2010/main" val="7062502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pic>
        <p:nvPicPr>
          <p:cNvPr id="219" name="Google Shape;219;p2"/>
          <p:cNvPicPr preferRelativeResize="0"/>
          <p:nvPr/>
        </p:nvPicPr>
        <p:blipFill rotWithShape="1">
          <a:blip r:embed="rId3">
            <a:alphaModFix/>
          </a:blip>
          <a:srcRect/>
          <a:stretch/>
        </p:blipFill>
        <p:spPr>
          <a:xfrm>
            <a:off x="1871134" y="1267884"/>
            <a:ext cx="8832849" cy="4667249"/>
          </a:xfrm>
          <a:prstGeom prst="rect">
            <a:avLst/>
          </a:prstGeom>
          <a:noFill/>
          <a:ln w="12700" cap="flat" cmpd="sng">
            <a:solidFill>
              <a:srgbClr val="FC0128"/>
            </a:solidFill>
            <a:prstDash val="solid"/>
            <a:miter lim="800000"/>
            <a:headEnd type="none" w="sm" len="sm"/>
            <a:tailEnd type="none" w="sm" len="sm"/>
          </a:ln>
        </p:spPr>
      </p:pic>
    </p:spTree>
    <p:extLst>
      <p:ext uri="{BB962C8B-B14F-4D97-AF65-F5344CB8AC3E}">
        <p14:creationId xmlns:p14="http://schemas.microsoft.com/office/powerpoint/2010/main" val="852591098"/>
      </p:ext>
    </p:extLst>
  </p:cSld>
  <p:clrMapOvr>
    <a:masterClrMapping/>
  </p:clrMapOvr>
  <p:transition spd="slow">
    <p:push dir="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p3"/>
          <p:cNvSpPr txBox="1"/>
          <p:nvPr/>
        </p:nvSpPr>
        <p:spPr>
          <a:xfrm>
            <a:off x="334434" y="933450"/>
            <a:ext cx="11425767" cy="1661939"/>
          </a:xfrm>
          <a:prstGeom prst="rect">
            <a:avLst/>
          </a:prstGeom>
          <a:noFill/>
          <a:ln>
            <a:noFill/>
          </a:ln>
        </p:spPr>
        <p:txBody>
          <a:bodyPr spcFirstLastPara="1" wrap="square" lIns="121900" tIns="60933" rIns="121900" bIns="60933" anchor="t" anchorCtr="0">
            <a:spAutoFit/>
          </a:bodyPr>
          <a:lstStyle/>
          <a:p>
            <a:pPr defTabSz="1219170">
              <a:buClr>
                <a:srgbClr val="00337F"/>
              </a:buClr>
              <a:buSzPts val="1500"/>
            </a:pPr>
            <a:r>
              <a:rPr lang="en-US" sz="2000" b="1" kern="0" dirty="0">
                <a:solidFill>
                  <a:srgbClr val="00337F"/>
                </a:solidFill>
                <a:latin typeface="Garamond"/>
                <a:ea typeface="Garamond"/>
                <a:cs typeface="Garamond"/>
                <a:sym typeface="Garamond"/>
              </a:rPr>
              <a:t>Discrete Random Variables : </a:t>
            </a:r>
            <a:r>
              <a:rPr lang="en-US" sz="2000" kern="0" dirty="0">
                <a:solidFill>
                  <a:srgbClr val="00337F"/>
                </a:solidFill>
                <a:latin typeface="Garamond"/>
                <a:ea typeface="Garamond"/>
                <a:cs typeface="Garamond"/>
                <a:sym typeface="Garamond"/>
              </a:rPr>
              <a:t>Random variables that can assume a countable number of values. If a random variable can only take a finite</a:t>
            </a:r>
            <a:endParaRPr sz="1867" kern="0" dirty="0">
              <a:solidFill>
                <a:srgbClr val="000000"/>
              </a:solidFill>
              <a:latin typeface="Arial"/>
              <a:ea typeface="Arial"/>
              <a:cs typeface="Arial"/>
              <a:sym typeface="Arial"/>
            </a:endParaRPr>
          </a:p>
          <a:p>
            <a:pPr defTabSz="1219170">
              <a:buClr>
                <a:srgbClr val="00337F"/>
              </a:buClr>
              <a:buSzPts val="1500"/>
            </a:pPr>
            <a:r>
              <a:rPr lang="en-US" sz="2000" kern="0" dirty="0">
                <a:solidFill>
                  <a:srgbClr val="00337F"/>
                </a:solidFill>
                <a:latin typeface="Garamond"/>
                <a:ea typeface="Garamond"/>
                <a:cs typeface="Garamond"/>
                <a:sym typeface="Garamond"/>
              </a:rPr>
              <a:t>number of distinct values, it must be discrete</a:t>
            </a:r>
            <a:endParaRPr sz="1867" kern="0" dirty="0">
              <a:solidFill>
                <a:srgbClr val="000000"/>
              </a:solidFill>
              <a:latin typeface="Arial"/>
              <a:ea typeface="Arial"/>
              <a:cs typeface="Arial"/>
              <a:sym typeface="Arial"/>
            </a:endParaRPr>
          </a:p>
          <a:p>
            <a:pPr defTabSz="1219170">
              <a:buClr>
                <a:srgbClr val="000000"/>
              </a:buClr>
              <a:buSzPts val="1500"/>
            </a:pPr>
            <a:endParaRPr sz="2000" kern="0" dirty="0">
              <a:solidFill>
                <a:srgbClr val="00337F"/>
              </a:solidFill>
              <a:latin typeface="Garamond"/>
              <a:ea typeface="Garamond"/>
              <a:cs typeface="Garamond"/>
              <a:sym typeface="Garamond"/>
            </a:endParaRPr>
          </a:p>
          <a:p>
            <a:pPr defTabSz="1219170">
              <a:buClr>
                <a:srgbClr val="00337F"/>
              </a:buClr>
              <a:buSzPts val="1500"/>
            </a:pPr>
            <a:r>
              <a:rPr lang="en-US" sz="2000" kern="0" dirty="0">
                <a:solidFill>
                  <a:srgbClr val="00337F"/>
                </a:solidFill>
                <a:latin typeface="Garamond"/>
                <a:ea typeface="Garamond"/>
                <a:cs typeface="Garamond"/>
                <a:sym typeface="Garamond"/>
              </a:rPr>
              <a:t>Ex : number of defective light bulbs in a box, the number of children in a family</a:t>
            </a:r>
            <a:endParaRPr sz="1867" kern="0" dirty="0">
              <a:solidFill>
                <a:srgbClr val="000000"/>
              </a:solidFill>
              <a:latin typeface="Arial"/>
              <a:ea typeface="Arial"/>
              <a:cs typeface="Arial"/>
              <a:sym typeface="Arial"/>
            </a:endParaRPr>
          </a:p>
        </p:txBody>
      </p:sp>
      <p:sp>
        <p:nvSpPr>
          <p:cNvPr id="225" name="Google Shape;225;p3"/>
          <p:cNvSpPr txBox="1"/>
          <p:nvPr/>
        </p:nvSpPr>
        <p:spPr>
          <a:xfrm>
            <a:off x="334433" y="3517901"/>
            <a:ext cx="11521016" cy="1764596"/>
          </a:xfrm>
          <a:prstGeom prst="rect">
            <a:avLst/>
          </a:prstGeom>
          <a:noFill/>
          <a:ln>
            <a:noFill/>
          </a:ln>
        </p:spPr>
        <p:txBody>
          <a:bodyPr spcFirstLastPara="1" wrap="square" lIns="121900" tIns="60933" rIns="121900" bIns="60933" anchor="t" anchorCtr="0">
            <a:spAutoFit/>
          </a:bodyPr>
          <a:lstStyle/>
          <a:p>
            <a:pPr defTabSz="1219170">
              <a:buClr>
                <a:srgbClr val="00337F"/>
              </a:buClr>
              <a:buSzPts val="1500"/>
            </a:pPr>
            <a:r>
              <a:rPr lang="en-US" sz="2000" b="1" kern="0" dirty="0">
                <a:solidFill>
                  <a:srgbClr val="00337F"/>
                </a:solidFill>
                <a:latin typeface="Garamond"/>
                <a:ea typeface="Garamond"/>
                <a:cs typeface="Garamond"/>
                <a:sym typeface="Garamond"/>
              </a:rPr>
              <a:t>Continuous Random Variables: </a:t>
            </a:r>
            <a:r>
              <a:rPr lang="en-US" sz="2000" kern="0" dirty="0">
                <a:solidFill>
                  <a:srgbClr val="00337F"/>
                </a:solidFill>
                <a:latin typeface="Garamond"/>
                <a:ea typeface="Garamond"/>
                <a:cs typeface="Garamond"/>
                <a:sym typeface="Garamond"/>
              </a:rPr>
              <a:t>Random variables that can assume any value corresponding to any of the points contained in one or more intervals They are usually measurements. Things like heights, weights, and time are continuous random variables</a:t>
            </a:r>
            <a:endParaRPr sz="1867" kern="0" dirty="0">
              <a:solidFill>
                <a:srgbClr val="000000"/>
              </a:solidFill>
              <a:latin typeface="Arial"/>
              <a:ea typeface="Arial"/>
              <a:cs typeface="Arial"/>
              <a:sym typeface="Arial"/>
            </a:endParaRPr>
          </a:p>
          <a:p>
            <a:pPr defTabSz="1219170">
              <a:buClr>
                <a:srgbClr val="000000"/>
              </a:buClr>
              <a:buSzPts val="2000"/>
            </a:pPr>
            <a:endParaRPr sz="2667" kern="0" dirty="0">
              <a:solidFill>
                <a:srgbClr val="000000"/>
              </a:solidFill>
              <a:latin typeface="Arial"/>
              <a:ea typeface="Arial"/>
              <a:cs typeface="Arial"/>
              <a:sym typeface="Arial"/>
            </a:endParaRPr>
          </a:p>
          <a:p>
            <a:pPr defTabSz="1219170">
              <a:buClr>
                <a:srgbClr val="00337F"/>
              </a:buClr>
              <a:buSzPts val="1500"/>
            </a:pPr>
            <a:r>
              <a:rPr lang="en-US" sz="2000" kern="0" dirty="0">
                <a:solidFill>
                  <a:srgbClr val="00337F"/>
                </a:solidFill>
                <a:latin typeface="Garamond"/>
                <a:ea typeface="Garamond"/>
                <a:cs typeface="Garamond"/>
                <a:sym typeface="Garamond"/>
              </a:rPr>
              <a:t>Ex: time it takes to complete a race or the length of time between arrivals at a hospital clinic.</a:t>
            </a:r>
            <a:endParaRPr sz="1867" kern="0"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4055788642"/>
      </p:ext>
    </p:extLst>
  </p:cSld>
  <p:clrMapOvr>
    <a:masterClrMapping/>
  </p:clrMapOvr>
  <p:transition spd="slow">
    <p:push dir="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p6"/>
          <p:cNvSpPr txBox="1"/>
          <p:nvPr/>
        </p:nvSpPr>
        <p:spPr>
          <a:xfrm>
            <a:off x="1" y="1"/>
            <a:ext cx="7200900" cy="738609"/>
          </a:xfrm>
          <a:prstGeom prst="rect">
            <a:avLst/>
          </a:prstGeom>
          <a:noFill/>
          <a:ln>
            <a:noFill/>
          </a:ln>
        </p:spPr>
        <p:txBody>
          <a:bodyPr spcFirstLastPara="1" wrap="square" lIns="121900" tIns="60933" rIns="121900" bIns="60933" anchor="t" anchorCtr="0">
            <a:spAutoFit/>
          </a:bodyPr>
          <a:lstStyle/>
          <a:p>
            <a:pPr defTabSz="1219170">
              <a:buClr>
                <a:srgbClr val="FF9300"/>
              </a:buClr>
              <a:buSzPts val="3000"/>
            </a:pPr>
            <a:r>
              <a:rPr lang="en-US" sz="4000" b="1" kern="0" dirty="0">
                <a:solidFill>
                  <a:srgbClr val="FF9300"/>
                </a:solidFill>
                <a:latin typeface="Garamond"/>
                <a:ea typeface="Garamond"/>
                <a:cs typeface="Garamond"/>
                <a:sym typeface="Garamond"/>
              </a:rPr>
              <a:t>Probability Distributions</a:t>
            </a:r>
            <a:endParaRPr sz="1867" kern="0" dirty="0">
              <a:solidFill>
                <a:srgbClr val="000000"/>
              </a:solidFill>
              <a:latin typeface="Arial"/>
              <a:ea typeface="Arial"/>
              <a:cs typeface="Arial"/>
              <a:sym typeface="Arial"/>
            </a:endParaRPr>
          </a:p>
        </p:txBody>
      </p:sp>
      <p:sp>
        <p:nvSpPr>
          <p:cNvPr id="245" name="Google Shape;245;p6"/>
          <p:cNvSpPr txBox="1"/>
          <p:nvPr/>
        </p:nvSpPr>
        <p:spPr>
          <a:xfrm>
            <a:off x="814916" y="1413933"/>
            <a:ext cx="8449733" cy="1046386"/>
          </a:xfrm>
          <a:prstGeom prst="rect">
            <a:avLst/>
          </a:prstGeom>
          <a:noFill/>
          <a:ln>
            <a:noFill/>
          </a:ln>
        </p:spPr>
        <p:txBody>
          <a:bodyPr spcFirstLastPara="1" wrap="square" lIns="121900" tIns="60933" rIns="121900" bIns="60933" anchor="t" anchorCtr="0">
            <a:spAutoFit/>
          </a:bodyPr>
          <a:lstStyle/>
          <a:p>
            <a:pPr indent="-126997" defTabSz="1219170">
              <a:lnSpc>
                <a:spcPct val="150000"/>
              </a:lnSpc>
              <a:buClr>
                <a:srgbClr val="00337F"/>
              </a:buClr>
              <a:buSzPts val="1500"/>
              <a:buFont typeface="Arial"/>
              <a:buChar char="•"/>
            </a:pPr>
            <a:r>
              <a:rPr lang="en-US" sz="2000" kern="0" dirty="0">
                <a:solidFill>
                  <a:srgbClr val="00337F"/>
                </a:solidFill>
                <a:latin typeface="Garamond"/>
                <a:ea typeface="Garamond"/>
                <a:cs typeface="Garamond"/>
                <a:sym typeface="Garamond"/>
              </a:rPr>
              <a:t>Continuous Probability Distributions</a:t>
            </a:r>
            <a:endParaRPr sz="1867" kern="0" dirty="0">
              <a:solidFill>
                <a:srgbClr val="000000"/>
              </a:solidFill>
              <a:latin typeface="Arial"/>
              <a:ea typeface="Arial"/>
              <a:cs typeface="Arial"/>
              <a:sym typeface="Arial"/>
            </a:endParaRPr>
          </a:p>
          <a:p>
            <a:pPr indent="-126997" defTabSz="1219170">
              <a:lnSpc>
                <a:spcPct val="150000"/>
              </a:lnSpc>
              <a:buClr>
                <a:srgbClr val="00337F"/>
              </a:buClr>
              <a:buSzPts val="1500"/>
              <a:buFont typeface="Arial"/>
              <a:buChar char="•"/>
            </a:pPr>
            <a:r>
              <a:rPr lang="en-US" sz="2000" kern="0" dirty="0">
                <a:solidFill>
                  <a:srgbClr val="00337F"/>
                </a:solidFill>
                <a:latin typeface="Garamond"/>
                <a:ea typeface="Garamond"/>
                <a:cs typeface="Garamond"/>
                <a:sym typeface="Garamond"/>
              </a:rPr>
              <a:t>Discrete Probability Distribution</a:t>
            </a:r>
            <a:endParaRPr sz="1867" kern="0"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2412187516"/>
      </p:ext>
    </p:extLst>
  </p:cSld>
  <p:clrMapOvr>
    <a:masterClrMapping/>
  </p:clrMapOvr>
  <p:transition spd="slow">
    <p:push dir="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7"/>
          <p:cNvSpPr txBox="1"/>
          <p:nvPr/>
        </p:nvSpPr>
        <p:spPr>
          <a:xfrm>
            <a:off x="0" y="67734"/>
            <a:ext cx="7247467" cy="738609"/>
          </a:xfrm>
          <a:prstGeom prst="rect">
            <a:avLst/>
          </a:prstGeom>
          <a:noFill/>
          <a:ln>
            <a:noFill/>
          </a:ln>
        </p:spPr>
        <p:txBody>
          <a:bodyPr spcFirstLastPara="1" wrap="square" lIns="121900" tIns="60933" rIns="121900" bIns="60933" anchor="t" anchorCtr="0">
            <a:spAutoFit/>
          </a:bodyPr>
          <a:lstStyle/>
          <a:p>
            <a:pPr defTabSz="1219170">
              <a:buClr>
                <a:srgbClr val="FF9300"/>
              </a:buClr>
              <a:buSzPts val="3000"/>
            </a:pPr>
            <a:r>
              <a:rPr lang="en-US" sz="4000" b="1" kern="0" dirty="0">
                <a:solidFill>
                  <a:srgbClr val="FF9300"/>
                </a:solidFill>
                <a:latin typeface="Garamond"/>
                <a:ea typeface="Garamond"/>
                <a:cs typeface="Garamond"/>
                <a:sym typeface="Garamond"/>
              </a:rPr>
              <a:t>Probability Distributions</a:t>
            </a:r>
            <a:endParaRPr sz="1867" kern="0" dirty="0">
              <a:solidFill>
                <a:srgbClr val="000000"/>
              </a:solidFill>
              <a:latin typeface="Arial"/>
              <a:ea typeface="Arial"/>
              <a:cs typeface="Arial"/>
              <a:sym typeface="Arial"/>
            </a:endParaRPr>
          </a:p>
        </p:txBody>
      </p:sp>
      <p:sp>
        <p:nvSpPr>
          <p:cNvPr id="255" name="Google Shape;255;p7"/>
          <p:cNvSpPr txBox="1"/>
          <p:nvPr/>
        </p:nvSpPr>
        <p:spPr>
          <a:xfrm>
            <a:off x="431800" y="1051983"/>
            <a:ext cx="11328400" cy="738609"/>
          </a:xfrm>
          <a:prstGeom prst="rect">
            <a:avLst/>
          </a:prstGeom>
          <a:noFill/>
          <a:ln>
            <a:noFill/>
          </a:ln>
        </p:spPr>
        <p:txBody>
          <a:bodyPr spcFirstLastPara="1" wrap="square" lIns="121900" tIns="60933" rIns="121900" bIns="60933" anchor="t" anchorCtr="0">
            <a:spAutoFit/>
          </a:bodyPr>
          <a:lstStyle/>
          <a:p>
            <a:pPr defTabSz="1219170">
              <a:buClr>
                <a:srgbClr val="00337F"/>
              </a:buClr>
              <a:buSzPts val="1500"/>
            </a:pPr>
            <a:r>
              <a:rPr lang="en-US" sz="2000" kern="0" dirty="0">
                <a:solidFill>
                  <a:srgbClr val="00337F"/>
                </a:solidFill>
                <a:latin typeface="Garamond"/>
                <a:ea typeface="Garamond"/>
                <a:cs typeface="Garamond"/>
                <a:sym typeface="Garamond"/>
              </a:rPr>
              <a:t>Discrete Probability Distribution: The probability distribution of a discrete random variable is a graph, table or formula that specifies the probability associated with each possible value the random variable can assume.</a:t>
            </a:r>
            <a:endParaRPr sz="1867" kern="0" dirty="0">
              <a:solidFill>
                <a:srgbClr val="000000"/>
              </a:solidFill>
              <a:latin typeface="Arial"/>
              <a:ea typeface="Arial"/>
              <a:cs typeface="Arial"/>
              <a:sym typeface="Arial"/>
            </a:endParaRPr>
          </a:p>
        </p:txBody>
      </p:sp>
      <p:sp>
        <p:nvSpPr>
          <p:cNvPr id="256" name="Google Shape;256;p7"/>
          <p:cNvSpPr txBox="1"/>
          <p:nvPr/>
        </p:nvSpPr>
        <p:spPr>
          <a:xfrm>
            <a:off x="239183" y="2853267"/>
            <a:ext cx="8809567" cy="738609"/>
          </a:xfrm>
          <a:prstGeom prst="rect">
            <a:avLst/>
          </a:prstGeom>
          <a:noFill/>
          <a:ln>
            <a:noFill/>
          </a:ln>
        </p:spPr>
        <p:txBody>
          <a:bodyPr spcFirstLastPara="1" wrap="square" lIns="121900" tIns="60933" rIns="121900" bIns="60933" anchor="t" anchorCtr="0">
            <a:spAutoFit/>
          </a:bodyPr>
          <a:lstStyle/>
          <a:p>
            <a:pPr defTabSz="1219170">
              <a:buClr>
                <a:srgbClr val="00337F"/>
              </a:buClr>
              <a:buSzPts val="1500"/>
            </a:pPr>
            <a:r>
              <a:rPr lang="en-US" sz="2000" kern="0" dirty="0">
                <a:solidFill>
                  <a:srgbClr val="00337F"/>
                </a:solidFill>
                <a:latin typeface="Garamond"/>
                <a:ea typeface="Garamond"/>
                <a:cs typeface="Garamond"/>
                <a:sym typeface="Garamond"/>
              </a:rPr>
              <a:t>• The sum of all probabilities in a distribution sum to 1.</a:t>
            </a:r>
            <a:endParaRPr sz="1867" kern="0" dirty="0">
              <a:solidFill>
                <a:srgbClr val="000000"/>
              </a:solidFill>
              <a:latin typeface="Arial"/>
              <a:ea typeface="Arial"/>
              <a:cs typeface="Arial"/>
              <a:sym typeface="Arial"/>
            </a:endParaRPr>
          </a:p>
          <a:p>
            <a:pPr defTabSz="1219170">
              <a:buClr>
                <a:srgbClr val="00337F"/>
              </a:buClr>
              <a:buSzPts val="1500"/>
            </a:pPr>
            <a:r>
              <a:rPr lang="en-US" sz="2000" kern="0" dirty="0">
                <a:solidFill>
                  <a:srgbClr val="00337F"/>
                </a:solidFill>
                <a:latin typeface="Garamond"/>
                <a:ea typeface="Garamond"/>
                <a:cs typeface="Garamond"/>
                <a:sym typeface="Garamond"/>
              </a:rPr>
              <a:t>• Each value has a probability between 0 and 1.</a:t>
            </a:r>
            <a:endParaRPr sz="1867" kern="0" dirty="0">
              <a:solidFill>
                <a:srgbClr val="000000"/>
              </a:solidFill>
              <a:latin typeface="Arial"/>
              <a:ea typeface="Arial"/>
              <a:cs typeface="Arial"/>
              <a:sym typeface="Arial"/>
            </a:endParaRPr>
          </a:p>
        </p:txBody>
      </p:sp>
      <p:sp>
        <p:nvSpPr>
          <p:cNvPr id="257" name="Google Shape;257;p7"/>
          <p:cNvSpPr txBox="1"/>
          <p:nvPr/>
        </p:nvSpPr>
        <p:spPr>
          <a:xfrm>
            <a:off x="334433" y="2275417"/>
            <a:ext cx="11184467" cy="430833"/>
          </a:xfrm>
          <a:prstGeom prst="rect">
            <a:avLst/>
          </a:prstGeom>
          <a:noFill/>
          <a:ln>
            <a:noFill/>
          </a:ln>
        </p:spPr>
        <p:txBody>
          <a:bodyPr spcFirstLastPara="1" wrap="square" lIns="121900" tIns="60933" rIns="121900" bIns="60933" anchor="t" anchorCtr="0">
            <a:spAutoFit/>
          </a:bodyPr>
          <a:lstStyle/>
          <a:p>
            <a:pPr defTabSz="1219170">
              <a:buClr>
                <a:srgbClr val="00337F"/>
              </a:buClr>
              <a:buSzPts val="1500"/>
            </a:pPr>
            <a:r>
              <a:rPr lang="en-US" sz="2000" kern="0" dirty="0">
                <a:solidFill>
                  <a:srgbClr val="00337F"/>
                </a:solidFill>
                <a:latin typeface="Garamond"/>
                <a:ea typeface="Garamond"/>
                <a:cs typeface="Garamond"/>
                <a:sym typeface="Garamond"/>
              </a:rPr>
              <a:t>Discrete Probability distribution  properties:</a:t>
            </a:r>
            <a:endParaRPr sz="1867" kern="0"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3955378329"/>
      </p:ext>
    </p:extLst>
  </p:cSld>
  <p:clrMapOvr>
    <a:masterClrMapping/>
  </p:clrMapOvr>
  <p:transition spd="slow">
    <p:push dir="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5889" name="Picture 2">
            <a:extLst>
              <a:ext uri="{FF2B5EF4-FFF2-40B4-BE49-F238E27FC236}">
                <a16:creationId xmlns:a16="http://schemas.microsoft.com/office/drawing/2014/main" id="{F8B9E9E2-D011-4A5D-B46F-E86B7E8407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71134" y="980018"/>
            <a:ext cx="7564967" cy="3024716"/>
          </a:xfrm>
          <a:prstGeom prst="rect">
            <a:avLst/>
          </a:prstGeom>
          <a:noFill/>
          <a:ln w="12700">
            <a:solidFill>
              <a:srgbClr val="FC0128"/>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pic>
      <p:sp>
        <p:nvSpPr>
          <p:cNvPr id="165890" name="TextBox 2">
            <a:extLst>
              <a:ext uri="{FF2B5EF4-FFF2-40B4-BE49-F238E27FC236}">
                <a16:creationId xmlns:a16="http://schemas.microsoft.com/office/drawing/2014/main" id="{51E1D199-0399-4639-9044-62949740B507}"/>
              </a:ext>
            </a:extLst>
          </p:cNvPr>
          <p:cNvSpPr txBox="1">
            <a:spLocks noChangeArrowheads="1"/>
          </p:cNvSpPr>
          <p:nvPr/>
        </p:nvSpPr>
        <p:spPr bwMode="auto">
          <a:xfrm>
            <a:off x="1200151" y="4150785"/>
            <a:ext cx="614468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50000"/>
              <a:buFont typeface="Monotype Sorts" pitchFamily="2" charset="2"/>
              <a:buChar char="l"/>
              <a:defRPr>
                <a:solidFill>
                  <a:schemeClr val="tx1"/>
                </a:solidFill>
                <a:latin typeface="Arial" panose="020B0604020202020204" pitchFamily="34" charset="0"/>
              </a:defRPr>
            </a:lvl1pPr>
            <a:lvl2pPr marL="742950" indent="-285750">
              <a:spcBef>
                <a:spcPct val="20000"/>
              </a:spcBef>
              <a:buClr>
                <a:schemeClr val="tx1"/>
              </a:buClr>
              <a:buSzPct val="75000"/>
              <a:buFont typeface="Symbol" panose="05050102010706020507" pitchFamily="18" charset="2"/>
              <a:buChar char="-"/>
              <a:defRPr>
                <a:solidFill>
                  <a:schemeClr val="tx1"/>
                </a:solidFill>
                <a:latin typeface="Arial" panose="020B0604020202020204" pitchFamily="34" charset="0"/>
              </a:defRPr>
            </a:lvl2pPr>
            <a:lvl3pPr marL="1143000" indent="-228600">
              <a:spcBef>
                <a:spcPct val="20000"/>
              </a:spcBef>
              <a:buClr>
                <a:schemeClr val="tx1"/>
              </a:buClr>
              <a:buSzPct val="63000"/>
              <a:buFont typeface="Symbol" panose="05050102010706020507" pitchFamily="18" charset="2"/>
              <a:buChar char="&gt;"/>
              <a:defRPr>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SzTx/>
              <a:buFontTx/>
              <a:buNone/>
            </a:pPr>
            <a:r>
              <a:rPr lang="en-IN" altLang="en-US" sz="2400" dirty="0"/>
              <a:t>Software for the Course</a:t>
            </a:r>
          </a:p>
        </p:txBody>
      </p:sp>
      <p:pic>
        <p:nvPicPr>
          <p:cNvPr id="7" name="Picture 6" descr="A picture containing drawing&#10;&#10;Description automatically generated">
            <a:extLst>
              <a:ext uri="{FF2B5EF4-FFF2-40B4-BE49-F238E27FC236}">
                <a16:creationId xmlns:a16="http://schemas.microsoft.com/office/drawing/2014/main" id="{DC1C1145-DD46-4A0F-8290-6CCC177959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0151" y="4830235"/>
            <a:ext cx="5719925" cy="1932021"/>
          </a:xfrm>
          <a:prstGeom prst="rect">
            <a:avLst/>
          </a:prstGeom>
        </p:spPr>
      </p:pic>
      <p:pic>
        <p:nvPicPr>
          <p:cNvPr id="9" name="Picture 8" descr="A picture containing drawing&#10;&#10;Description automatically generated">
            <a:extLst>
              <a:ext uri="{FF2B5EF4-FFF2-40B4-BE49-F238E27FC236}">
                <a16:creationId xmlns:a16="http://schemas.microsoft.com/office/drawing/2014/main" id="{31A0D33A-3A9E-4DC2-AEEF-8C11EF6F110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32171" y="4811636"/>
            <a:ext cx="1531256" cy="1666576"/>
          </a:xfrm>
          <a:prstGeom prst="rect">
            <a:avLst/>
          </a:prstGeom>
        </p:spPr>
      </p:pic>
    </p:spTree>
  </p:cSld>
  <p:clrMapOvr>
    <a:masterClrMapping/>
  </p:clrMapOvr>
  <p:transition>
    <p:pull dir="rd"/>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8"/>
          <p:cNvSpPr txBox="1"/>
          <p:nvPr/>
        </p:nvSpPr>
        <p:spPr>
          <a:xfrm>
            <a:off x="0" y="-12699"/>
            <a:ext cx="11952816" cy="1354162"/>
          </a:xfrm>
          <a:prstGeom prst="rect">
            <a:avLst/>
          </a:prstGeom>
          <a:noFill/>
          <a:ln>
            <a:noFill/>
          </a:ln>
        </p:spPr>
        <p:txBody>
          <a:bodyPr spcFirstLastPara="1" wrap="square" lIns="121900" tIns="60933" rIns="121900" bIns="60933" anchor="t" anchorCtr="0">
            <a:spAutoFit/>
          </a:bodyPr>
          <a:lstStyle/>
          <a:p>
            <a:pPr defTabSz="1219170">
              <a:buClr>
                <a:srgbClr val="FF9300"/>
              </a:buClr>
              <a:buSzPts val="3000"/>
            </a:pPr>
            <a:r>
              <a:rPr lang="en-US" sz="4000" b="1" kern="0" dirty="0">
                <a:solidFill>
                  <a:srgbClr val="FF9300"/>
                </a:solidFill>
                <a:latin typeface="Garamond"/>
                <a:ea typeface="Garamond"/>
                <a:cs typeface="Garamond"/>
                <a:sym typeface="Garamond"/>
              </a:rPr>
              <a:t>Discrete probability Distribution: </a:t>
            </a:r>
            <a:endParaRPr sz="1867" kern="0" dirty="0">
              <a:solidFill>
                <a:srgbClr val="000000"/>
              </a:solidFill>
              <a:latin typeface="Arial"/>
              <a:ea typeface="Arial"/>
              <a:cs typeface="Arial"/>
              <a:sym typeface="Arial"/>
            </a:endParaRPr>
          </a:p>
          <a:p>
            <a:pPr defTabSz="1219170">
              <a:buClr>
                <a:srgbClr val="FF9300"/>
              </a:buClr>
              <a:buSzPts val="3000"/>
            </a:pPr>
            <a:r>
              <a:rPr lang="en-US" sz="4000" b="1" kern="0" dirty="0">
                <a:solidFill>
                  <a:srgbClr val="FF9300"/>
                </a:solidFill>
                <a:latin typeface="Garamond"/>
                <a:ea typeface="Garamond"/>
                <a:cs typeface="Garamond"/>
                <a:sym typeface="Garamond"/>
              </a:rPr>
              <a:t>Binomial Distribution </a:t>
            </a:r>
            <a:endParaRPr sz="1867" kern="0" dirty="0">
              <a:solidFill>
                <a:srgbClr val="000000"/>
              </a:solidFill>
              <a:latin typeface="Arial"/>
              <a:ea typeface="Arial"/>
              <a:cs typeface="Arial"/>
              <a:sym typeface="Arial"/>
            </a:endParaRPr>
          </a:p>
        </p:txBody>
      </p:sp>
      <p:sp>
        <p:nvSpPr>
          <p:cNvPr id="263" name="Google Shape;263;p8"/>
          <p:cNvSpPr txBox="1"/>
          <p:nvPr/>
        </p:nvSpPr>
        <p:spPr>
          <a:xfrm>
            <a:off x="311150" y="1892301"/>
            <a:ext cx="11618383" cy="3816375"/>
          </a:xfrm>
          <a:prstGeom prst="rect">
            <a:avLst/>
          </a:prstGeom>
          <a:noFill/>
          <a:ln>
            <a:noFill/>
          </a:ln>
        </p:spPr>
        <p:txBody>
          <a:bodyPr spcFirstLastPara="1" wrap="square" lIns="121900" tIns="60933" rIns="121900" bIns="60933" anchor="t" anchorCtr="0">
            <a:spAutoFit/>
          </a:bodyPr>
          <a:lstStyle/>
          <a:p>
            <a:pPr defTabSz="1219170">
              <a:buClr>
                <a:srgbClr val="00337F"/>
              </a:buClr>
              <a:buSzPts val="1500"/>
            </a:pPr>
            <a:r>
              <a:rPr lang="en-US" sz="2000" kern="0" dirty="0">
                <a:solidFill>
                  <a:srgbClr val="00337F"/>
                </a:solidFill>
                <a:latin typeface="Garamond"/>
                <a:ea typeface="Garamond"/>
                <a:cs typeface="Garamond"/>
                <a:sym typeface="Garamond"/>
              </a:rPr>
              <a:t>A binomial experiment is a statistical experiment that has the following properties:</a:t>
            </a:r>
            <a:endParaRPr sz="1867" kern="0" dirty="0">
              <a:solidFill>
                <a:srgbClr val="000000"/>
              </a:solidFill>
              <a:latin typeface="Arial"/>
              <a:ea typeface="Arial"/>
              <a:cs typeface="Arial"/>
              <a:sym typeface="Arial"/>
            </a:endParaRPr>
          </a:p>
          <a:p>
            <a:pPr algn="ctr" defTabSz="1219170">
              <a:buClr>
                <a:srgbClr val="000000"/>
              </a:buClr>
              <a:buSzPts val="1500"/>
            </a:pPr>
            <a:endParaRPr sz="2000" kern="0" dirty="0">
              <a:solidFill>
                <a:srgbClr val="00337F"/>
              </a:solidFill>
              <a:latin typeface="Garamond"/>
              <a:ea typeface="Garamond"/>
              <a:cs typeface="Garamond"/>
              <a:sym typeface="Garamond"/>
            </a:endParaRPr>
          </a:p>
          <a:p>
            <a:pPr indent="-126997" defTabSz="1219170">
              <a:lnSpc>
                <a:spcPct val="150000"/>
              </a:lnSpc>
              <a:buClr>
                <a:srgbClr val="00337F"/>
              </a:buClr>
              <a:buSzPts val="1500"/>
              <a:buFont typeface="Noto Sans Symbols"/>
              <a:buChar char="⮚"/>
            </a:pPr>
            <a:r>
              <a:rPr lang="en-US" sz="2000" kern="0" dirty="0">
                <a:solidFill>
                  <a:srgbClr val="00337F"/>
                </a:solidFill>
                <a:latin typeface="Garamond"/>
                <a:ea typeface="Garamond"/>
                <a:cs typeface="Garamond"/>
                <a:sym typeface="Garamond"/>
              </a:rPr>
              <a:t>The experiment consists of n repeated trials.</a:t>
            </a:r>
            <a:endParaRPr sz="1867" kern="0" dirty="0">
              <a:solidFill>
                <a:srgbClr val="000000"/>
              </a:solidFill>
              <a:latin typeface="Arial"/>
              <a:ea typeface="Arial"/>
              <a:cs typeface="Arial"/>
              <a:sym typeface="Arial"/>
            </a:endParaRPr>
          </a:p>
          <a:p>
            <a:pPr indent="-126997" defTabSz="1219170">
              <a:lnSpc>
                <a:spcPct val="150000"/>
              </a:lnSpc>
              <a:buClr>
                <a:srgbClr val="00337F"/>
              </a:buClr>
              <a:buSzPts val="1500"/>
              <a:buFont typeface="Noto Sans Symbols"/>
              <a:buChar char="⮚"/>
            </a:pPr>
            <a:r>
              <a:rPr lang="en-US" sz="2000" kern="0" dirty="0">
                <a:solidFill>
                  <a:srgbClr val="00337F"/>
                </a:solidFill>
                <a:latin typeface="Garamond"/>
                <a:ea typeface="Garamond"/>
                <a:cs typeface="Garamond"/>
                <a:sym typeface="Garamond"/>
              </a:rPr>
              <a:t>Each trial can result in just two possible outcomes. We call one of these outcomes  </a:t>
            </a:r>
            <a:endParaRPr sz="1867" kern="0" dirty="0">
              <a:solidFill>
                <a:srgbClr val="000000"/>
              </a:solidFill>
              <a:latin typeface="Arial"/>
              <a:ea typeface="Arial"/>
              <a:cs typeface="Arial"/>
              <a:sym typeface="Arial"/>
            </a:endParaRPr>
          </a:p>
          <a:p>
            <a:pPr defTabSz="1219170">
              <a:lnSpc>
                <a:spcPct val="150000"/>
              </a:lnSpc>
              <a:buClr>
                <a:srgbClr val="00337F"/>
              </a:buClr>
              <a:buSzPts val="1500"/>
            </a:pPr>
            <a:r>
              <a:rPr lang="en-US" sz="2000" kern="0" dirty="0">
                <a:solidFill>
                  <a:srgbClr val="00337F"/>
                </a:solidFill>
                <a:latin typeface="Garamond"/>
                <a:ea typeface="Garamond"/>
                <a:cs typeface="Garamond"/>
                <a:sym typeface="Garamond"/>
              </a:rPr>
              <a:t>   a success and the other, a failure ; Yes or No</a:t>
            </a:r>
            <a:endParaRPr sz="1867" kern="0" dirty="0">
              <a:solidFill>
                <a:srgbClr val="000000"/>
              </a:solidFill>
              <a:latin typeface="Arial"/>
              <a:ea typeface="Arial"/>
              <a:cs typeface="Arial"/>
              <a:sym typeface="Arial"/>
            </a:endParaRPr>
          </a:p>
          <a:p>
            <a:pPr indent="-126997" defTabSz="1219170">
              <a:lnSpc>
                <a:spcPct val="150000"/>
              </a:lnSpc>
              <a:buClr>
                <a:srgbClr val="00337F"/>
              </a:buClr>
              <a:buSzPts val="1500"/>
              <a:buFont typeface="Noto Sans Symbols"/>
              <a:buChar char="⮚"/>
            </a:pPr>
            <a:r>
              <a:rPr lang="en-US" sz="2000" kern="0" dirty="0">
                <a:solidFill>
                  <a:srgbClr val="00337F"/>
                </a:solidFill>
                <a:latin typeface="Garamond"/>
                <a:ea typeface="Garamond"/>
                <a:cs typeface="Garamond"/>
                <a:sym typeface="Garamond"/>
              </a:rPr>
              <a:t>The probability of success, denoted by P, is the same on every trial.</a:t>
            </a:r>
            <a:endParaRPr sz="1867" kern="0" dirty="0">
              <a:solidFill>
                <a:srgbClr val="000000"/>
              </a:solidFill>
              <a:latin typeface="Arial"/>
              <a:ea typeface="Arial"/>
              <a:cs typeface="Arial"/>
              <a:sym typeface="Arial"/>
            </a:endParaRPr>
          </a:p>
          <a:p>
            <a:pPr indent="-126997" defTabSz="1219170">
              <a:lnSpc>
                <a:spcPct val="150000"/>
              </a:lnSpc>
              <a:buClr>
                <a:srgbClr val="00337F"/>
              </a:buClr>
              <a:buSzPts val="1500"/>
              <a:buFont typeface="Noto Sans Symbols"/>
              <a:buChar char="⮚"/>
            </a:pPr>
            <a:r>
              <a:rPr lang="en-US" sz="2000" kern="0" dirty="0">
                <a:solidFill>
                  <a:srgbClr val="00337F"/>
                </a:solidFill>
                <a:latin typeface="Garamond"/>
                <a:ea typeface="Garamond"/>
                <a:cs typeface="Garamond"/>
                <a:sym typeface="Garamond"/>
              </a:rPr>
              <a:t>The trials are independent; that is, the outcome on one trial does not affect the </a:t>
            </a:r>
            <a:endParaRPr sz="1867" kern="0" dirty="0">
              <a:solidFill>
                <a:srgbClr val="000000"/>
              </a:solidFill>
              <a:latin typeface="Arial"/>
              <a:ea typeface="Arial"/>
              <a:cs typeface="Arial"/>
              <a:sym typeface="Arial"/>
            </a:endParaRPr>
          </a:p>
          <a:p>
            <a:pPr defTabSz="1219170">
              <a:lnSpc>
                <a:spcPct val="150000"/>
              </a:lnSpc>
              <a:buClr>
                <a:srgbClr val="00337F"/>
              </a:buClr>
              <a:buSzPts val="1500"/>
            </a:pPr>
            <a:r>
              <a:rPr lang="en-US" sz="2000" kern="0" dirty="0">
                <a:solidFill>
                  <a:srgbClr val="00337F"/>
                </a:solidFill>
                <a:latin typeface="Garamond"/>
                <a:ea typeface="Garamond"/>
                <a:cs typeface="Garamond"/>
                <a:sym typeface="Garamond"/>
              </a:rPr>
              <a:t>   outcome on other trials.</a:t>
            </a:r>
            <a:endParaRPr sz="1867" kern="0" dirty="0">
              <a:solidFill>
                <a:srgbClr val="000000"/>
              </a:solidFill>
              <a:latin typeface="Arial"/>
              <a:ea typeface="Arial"/>
              <a:cs typeface="Arial"/>
              <a:sym typeface="Arial"/>
            </a:endParaRPr>
          </a:p>
          <a:p>
            <a:pPr defTabSz="1219170">
              <a:buClr>
                <a:srgbClr val="000000"/>
              </a:buClr>
              <a:buSzPts val="1500"/>
            </a:pPr>
            <a:endParaRPr sz="2000" kern="0" dirty="0">
              <a:solidFill>
                <a:srgbClr val="00337F"/>
              </a:solidFill>
              <a:latin typeface="Garamond"/>
              <a:ea typeface="Garamond"/>
              <a:cs typeface="Garamond"/>
              <a:sym typeface="Garamond"/>
            </a:endParaRPr>
          </a:p>
        </p:txBody>
      </p:sp>
    </p:spTree>
    <p:extLst>
      <p:ext uri="{BB962C8B-B14F-4D97-AF65-F5344CB8AC3E}">
        <p14:creationId xmlns:p14="http://schemas.microsoft.com/office/powerpoint/2010/main" val="90738405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9"/>
          <p:cNvSpPr txBox="1"/>
          <p:nvPr/>
        </p:nvSpPr>
        <p:spPr>
          <a:xfrm>
            <a:off x="334434" y="1773767"/>
            <a:ext cx="11281833" cy="1969715"/>
          </a:xfrm>
          <a:prstGeom prst="rect">
            <a:avLst/>
          </a:prstGeom>
          <a:noFill/>
          <a:ln>
            <a:noFill/>
          </a:ln>
        </p:spPr>
        <p:txBody>
          <a:bodyPr spcFirstLastPara="1" wrap="square" lIns="121900" tIns="60933" rIns="121900" bIns="60933" anchor="t" anchorCtr="0">
            <a:spAutoFit/>
          </a:bodyPr>
          <a:lstStyle/>
          <a:p>
            <a:pPr defTabSz="1219170">
              <a:buClr>
                <a:srgbClr val="00337F"/>
              </a:buClr>
              <a:buSzPts val="1500"/>
            </a:pPr>
            <a:r>
              <a:rPr lang="en-US" sz="2000" kern="0" dirty="0">
                <a:solidFill>
                  <a:srgbClr val="00337F"/>
                </a:solidFill>
                <a:latin typeface="Garamond"/>
                <a:ea typeface="Garamond"/>
                <a:cs typeface="Garamond"/>
                <a:sym typeface="Garamond"/>
              </a:rPr>
              <a:t>Consider the following statistical experiment. </a:t>
            </a:r>
            <a:endParaRPr sz="1867" kern="0" dirty="0">
              <a:solidFill>
                <a:srgbClr val="000000"/>
              </a:solidFill>
              <a:latin typeface="Arial"/>
              <a:ea typeface="Arial"/>
              <a:cs typeface="Arial"/>
              <a:sym typeface="Arial"/>
            </a:endParaRPr>
          </a:p>
          <a:p>
            <a:pPr defTabSz="1219170">
              <a:buClr>
                <a:srgbClr val="00337F"/>
              </a:buClr>
              <a:buSzPts val="1500"/>
            </a:pPr>
            <a:r>
              <a:rPr lang="en-US" sz="2000" kern="0" dirty="0">
                <a:solidFill>
                  <a:srgbClr val="00337F"/>
                </a:solidFill>
                <a:latin typeface="Garamond"/>
                <a:ea typeface="Garamond"/>
                <a:cs typeface="Garamond"/>
                <a:sym typeface="Garamond"/>
              </a:rPr>
              <a:t>You flip a coin 2 times and count the number of times the coin lands on heads. </a:t>
            </a:r>
            <a:endParaRPr sz="1867" kern="0" dirty="0">
              <a:solidFill>
                <a:srgbClr val="000000"/>
              </a:solidFill>
              <a:latin typeface="Arial"/>
              <a:ea typeface="Arial"/>
              <a:cs typeface="Arial"/>
              <a:sym typeface="Arial"/>
            </a:endParaRPr>
          </a:p>
          <a:p>
            <a:pPr defTabSz="1219170">
              <a:buClr>
                <a:srgbClr val="000000"/>
              </a:buClr>
              <a:buSzPts val="1500"/>
            </a:pPr>
            <a:endParaRPr sz="2000" kern="0" dirty="0">
              <a:solidFill>
                <a:srgbClr val="00337F"/>
              </a:solidFill>
              <a:latin typeface="Garamond"/>
              <a:ea typeface="Garamond"/>
              <a:cs typeface="Garamond"/>
              <a:sym typeface="Garamond"/>
            </a:endParaRPr>
          </a:p>
          <a:p>
            <a:pPr defTabSz="1219170">
              <a:buClr>
                <a:srgbClr val="000000"/>
              </a:buClr>
              <a:buSzPts val="1500"/>
            </a:pPr>
            <a:endParaRPr sz="2000" kern="0" dirty="0">
              <a:solidFill>
                <a:srgbClr val="00337F"/>
              </a:solidFill>
              <a:latin typeface="Garamond"/>
              <a:ea typeface="Garamond"/>
              <a:cs typeface="Garamond"/>
              <a:sym typeface="Garamond"/>
            </a:endParaRPr>
          </a:p>
          <a:p>
            <a:pPr defTabSz="1219170">
              <a:buClr>
                <a:srgbClr val="00337F"/>
              </a:buClr>
              <a:buSzPts val="1500"/>
            </a:pPr>
            <a:r>
              <a:rPr lang="en-US" sz="2000" kern="0" dirty="0">
                <a:solidFill>
                  <a:srgbClr val="00337F"/>
                </a:solidFill>
                <a:latin typeface="Garamond"/>
                <a:ea typeface="Garamond"/>
                <a:cs typeface="Garamond"/>
                <a:sym typeface="Garamond"/>
              </a:rPr>
              <a:t>This is a binomial experiment because:</a:t>
            </a:r>
            <a:endParaRPr sz="1867" kern="0" dirty="0">
              <a:solidFill>
                <a:srgbClr val="000000"/>
              </a:solidFill>
              <a:latin typeface="Arial"/>
              <a:ea typeface="Arial"/>
              <a:cs typeface="Arial"/>
              <a:sym typeface="Arial"/>
            </a:endParaRPr>
          </a:p>
          <a:p>
            <a:pPr defTabSz="1219170">
              <a:buClr>
                <a:srgbClr val="000000"/>
              </a:buClr>
              <a:buSzPts val="1500"/>
            </a:pPr>
            <a:endParaRPr sz="2000" kern="0" dirty="0">
              <a:solidFill>
                <a:srgbClr val="00337F"/>
              </a:solidFill>
              <a:latin typeface="Garamond"/>
              <a:ea typeface="Garamond"/>
              <a:cs typeface="Garamond"/>
              <a:sym typeface="Garamond"/>
            </a:endParaRPr>
          </a:p>
        </p:txBody>
      </p:sp>
      <p:sp>
        <p:nvSpPr>
          <p:cNvPr id="269" name="Google Shape;269;p9"/>
          <p:cNvSpPr txBox="1"/>
          <p:nvPr/>
        </p:nvSpPr>
        <p:spPr>
          <a:xfrm>
            <a:off x="2117" y="1"/>
            <a:ext cx="9120716" cy="738609"/>
          </a:xfrm>
          <a:prstGeom prst="rect">
            <a:avLst/>
          </a:prstGeom>
          <a:noFill/>
          <a:ln>
            <a:noFill/>
          </a:ln>
        </p:spPr>
        <p:txBody>
          <a:bodyPr spcFirstLastPara="1" wrap="square" lIns="121900" tIns="60933" rIns="121900" bIns="60933" anchor="t" anchorCtr="0">
            <a:spAutoFit/>
          </a:bodyPr>
          <a:lstStyle/>
          <a:p>
            <a:pPr defTabSz="1219170">
              <a:buClr>
                <a:srgbClr val="FF9300"/>
              </a:buClr>
              <a:buSzPts val="3000"/>
            </a:pPr>
            <a:r>
              <a:rPr lang="en-US" sz="4000" b="1" kern="0" dirty="0">
                <a:solidFill>
                  <a:srgbClr val="FF9300"/>
                </a:solidFill>
                <a:latin typeface="Garamond"/>
                <a:ea typeface="Garamond"/>
                <a:cs typeface="Garamond"/>
                <a:sym typeface="Garamond"/>
              </a:rPr>
              <a:t>Example : Binomial Distribution</a:t>
            </a:r>
            <a:endParaRPr sz="1867" kern="0"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145333659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p10"/>
          <p:cNvSpPr txBox="1"/>
          <p:nvPr/>
        </p:nvSpPr>
        <p:spPr>
          <a:xfrm>
            <a:off x="239183" y="836083"/>
            <a:ext cx="11279716" cy="5047481"/>
          </a:xfrm>
          <a:prstGeom prst="rect">
            <a:avLst/>
          </a:prstGeom>
          <a:noFill/>
          <a:ln>
            <a:noFill/>
          </a:ln>
        </p:spPr>
        <p:txBody>
          <a:bodyPr spcFirstLastPara="1" wrap="square" lIns="121900" tIns="60933" rIns="121900" bIns="60933" anchor="t" anchorCtr="0">
            <a:spAutoFit/>
          </a:bodyPr>
          <a:lstStyle/>
          <a:p>
            <a:pPr defTabSz="1219170">
              <a:buClr>
                <a:srgbClr val="000000"/>
              </a:buClr>
              <a:buSzPts val="1500"/>
            </a:pPr>
            <a:endParaRPr sz="2000" kern="0" dirty="0">
              <a:solidFill>
                <a:srgbClr val="000000"/>
              </a:solidFill>
              <a:latin typeface="Garamond"/>
              <a:ea typeface="Garamond"/>
              <a:cs typeface="Garamond"/>
              <a:sym typeface="Garamond"/>
            </a:endParaRPr>
          </a:p>
          <a:p>
            <a:pPr indent="-126997" defTabSz="1219170">
              <a:lnSpc>
                <a:spcPct val="150000"/>
              </a:lnSpc>
              <a:buClr>
                <a:srgbClr val="FF0000"/>
              </a:buClr>
              <a:buSzPts val="1500"/>
              <a:buFont typeface="Noto Sans Symbols"/>
              <a:buChar char="⮚"/>
            </a:pPr>
            <a:r>
              <a:rPr lang="en-US" sz="2000" kern="0" dirty="0">
                <a:solidFill>
                  <a:srgbClr val="FF0000"/>
                </a:solidFill>
                <a:latin typeface="Garamond"/>
                <a:ea typeface="Garamond"/>
                <a:cs typeface="Garamond"/>
                <a:sym typeface="Garamond"/>
              </a:rPr>
              <a:t>The experiment should consists of n repeated trials.</a:t>
            </a:r>
            <a:endParaRPr sz="1867" kern="0" dirty="0">
              <a:solidFill>
                <a:srgbClr val="000000"/>
              </a:solidFill>
              <a:latin typeface="Arial"/>
              <a:ea typeface="Arial"/>
              <a:cs typeface="Arial"/>
              <a:sym typeface="Arial"/>
            </a:endParaRPr>
          </a:p>
          <a:p>
            <a:pPr marL="609585" lvl="1" indent="-126997" defTabSz="1219170">
              <a:lnSpc>
                <a:spcPct val="150000"/>
              </a:lnSpc>
              <a:buClr>
                <a:srgbClr val="09AF09"/>
              </a:buClr>
              <a:buSzPts val="1500"/>
              <a:buFont typeface="Noto Sans Symbols"/>
              <a:buChar char="⮚"/>
            </a:pPr>
            <a:r>
              <a:rPr lang="en-US" sz="2000" kern="0" dirty="0">
                <a:solidFill>
                  <a:srgbClr val="09AF09"/>
                </a:solidFill>
                <a:latin typeface="Garamond"/>
                <a:ea typeface="Garamond"/>
                <a:cs typeface="Garamond"/>
                <a:sym typeface="Garamond"/>
              </a:rPr>
              <a:t>The experiment consists of repeated trials. We flip a coin 2 times.</a:t>
            </a:r>
            <a:endParaRPr sz="1867" kern="0" dirty="0">
              <a:solidFill>
                <a:srgbClr val="000000"/>
              </a:solidFill>
              <a:latin typeface="Arial"/>
              <a:ea typeface="Arial"/>
              <a:cs typeface="Arial"/>
              <a:sym typeface="Arial"/>
            </a:endParaRPr>
          </a:p>
          <a:p>
            <a:pPr indent="-126997" defTabSz="1219170">
              <a:lnSpc>
                <a:spcPct val="150000"/>
              </a:lnSpc>
              <a:buClr>
                <a:srgbClr val="FF0000"/>
              </a:buClr>
              <a:buSzPts val="1500"/>
              <a:buFont typeface="Noto Sans Symbols"/>
              <a:buChar char="⮚"/>
            </a:pPr>
            <a:r>
              <a:rPr lang="en-US" sz="2000" kern="0" dirty="0">
                <a:solidFill>
                  <a:srgbClr val="FF0000"/>
                </a:solidFill>
                <a:latin typeface="Garamond"/>
                <a:ea typeface="Garamond"/>
                <a:cs typeface="Garamond"/>
                <a:sym typeface="Garamond"/>
              </a:rPr>
              <a:t>Each trial can result in just two possible outcomes </a:t>
            </a:r>
            <a:endParaRPr sz="1867" kern="0" dirty="0">
              <a:solidFill>
                <a:srgbClr val="000000"/>
              </a:solidFill>
              <a:latin typeface="Arial"/>
              <a:ea typeface="Arial"/>
              <a:cs typeface="Arial"/>
              <a:sym typeface="Arial"/>
            </a:endParaRPr>
          </a:p>
          <a:p>
            <a:pPr marL="609585" lvl="1" indent="-126997" defTabSz="1219170">
              <a:lnSpc>
                <a:spcPct val="150000"/>
              </a:lnSpc>
              <a:buClr>
                <a:srgbClr val="09AF09"/>
              </a:buClr>
              <a:buSzPts val="1500"/>
              <a:buFont typeface="Noto Sans Symbols"/>
              <a:buChar char="⮚"/>
            </a:pPr>
            <a:r>
              <a:rPr lang="en-US" sz="2000" kern="0" dirty="0">
                <a:solidFill>
                  <a:srgbClr val="09AF09"/>
                </a:solidFill>
                <a:latin typeface="Garamond"/>
                <a:ea typeface="Garamond"/>
                <a:cs typeface="Garamond"/>
                <a:sym typeface="Garamond"/>
              </a:rPr>
              <a:t>Each trial can result in just two possible outcomes - heads or tails.</a:t>
            </a:r>
            <a:endParaRPr sz="1867" kern="0" dirty="0">
              <a:solidFill>
                <a:srgbClr val="000000"/>
              </a:solidFill>
              <a:latin typeface="Arial"/>
              <a:ea typeface="Arial"/>
              <a:cs typeface="Arial"/>
              <a:sym typeface="Arial"/>
            </a:endParaRPr>
          </a:p>
          <a:p>
            <a:pPr indent="-126997" defTabSz="1219170">
              <a:lnSpc>
                <a:spcPct val="150000"/>
              </a:lnSpc>
              <a:buClr>
                <a:srgbClr val="FF0000"/>
              </a:buClr>
              <a:buSzPts val="1500"/>
              <a:buFont typeface="Noto Sans Symbols"/>
              <a:buChar char="⮚"/>
            </a:pPr>
            <a:r>
              <a:rPr lang="en-US" sz="2000" kern="0" dirty="0">
                <a:solidFill>
                  <a:srgbClr val="FF0000"/>
                </a:solidFill>
                <a:latin typeface="Garamond"/>
                <a:ea typeface="Garamond"/>
                <a:cs typeface="Garamond"/>
                <a:sym typeface="Garamond"/>
              </a:rPr>
              <a:t>The probability of success, denoted by P, is the same on every trial </a:t>
            </a:r>
            <a:endParaRPr sz="1867" kern="0" dirty="0">
              <a:solidFill>
                <a:srgbClr val="000000"/>
              </a:solidFill>
              <a:latin typeface="Arial"/>
              <a:ea typeface="Arial"/>
              <a:cs typeface="Arial"/>
              <a:sym typeface="Arial"/>
            </a:endParaRPr>
          </a:p>
          <a:p>
            <a:pPr marL="609585" lvl="1" indent="-126997" defTabSz="1219170">
              <a:lnSpc>
                <a:spcPct val="150000"/>
              </a:lnSpc>
              <a:buClr>
                <a:srgbClr val="09AF09"/>
              </a:buClr>
              <a:buSzPts val="1500"/>
              <a:buFont typeface="Noto Sans Symbols"/>
              <a:buChar char="⮚"/>
            </a:pPr>
            <a:r>
              <a:rPr lang="en-US" sz="2000" kern="0" dirty="0">
                <a:solidFill>
                  <a:srgbClr val="09AF09"/>
                </a:solidFill>
                <a:latin typeface="Garamond"/>
                <a:ea typeface="Garamond"/>
                <a:cs typeface="Garamond"/>
                <a:sym typeface="Garamond"/>
              </a:rPr>
              <a:t>The probability of success is constant - 0.5 on every trial.</a:t>
            </a:r>
            <a:endParaRPr sz="1867" kern="0" dirty="0">
              <a:solidFill>
                <a:srgbClr val="000000"/>
              </a:solidFill>
              <a:latin typeface="Arial"/>
              <a:ea typeface="Arial"/>
              <a:cs typeface="Arial"/>
              <a:sym typeface="Arial"/>
            </a:endParaRPr>
          </a:p>
          <a:p>
            <a:pPr indent="-126997" defTabSz="1219170">
              <a:lnSpc>
                <a:spcPct val="150000"/>
              </a:lnSpc>
              <a:buClr>
                <a:srgbClr val="FF0000"/>
              </a:buClr>
              <a:buSzPts val="1500"/>
              <a:buFont typeface="Noto Sans Symbols"/>
              <a:buChar char="⮚"/>
            </a:pPr>
            <a:r>
              <a:rPr lang="en-US" sz="2000" kern="0" dirty="0">
                <a:solidFill>
                  <a:srgbClr val="FF0000"/>
                </a:solidFill>
                <a:latin typeface="Garamond"/>
                <a:ea typeface="Garamond"/>
                <a:cs typeface="Garamond"/>
                <a:sym typeface="Garamond"/>
              </a:rPr>
              <a:t>The trials are independent; that is, the outcome on one trial does not affect the </a:t>
            </a:r>
            <a:endParaRPr sz="1867" kern="0" dirty="0">
              <a:solidFill>
                <a:srgbClr val="000000"/>
              </a:solidFill>
              <a:latin typeface="Arial"/>
              <a:ea typeface="Arial"/>
              <a:cs typeface="Arial"/>
              <a:sym typeface="Arial"/>
            </a:endParaRPr>
          </a:p>
          <a:p>
            <a:pPr defTabSz="1219170">
              <a:lnSpc>
                <a:spcPct val="150000"/>
              </a:lnSpc>
              <a:buClr>
                <a:srgbClr val="FF0000"/>
              </a:buClr>
              <a:buSzPts val="1500"/>
            </a:pPr>
            <a:r>
              <a:rPr lang="en-US" sz="2000" kern="0" dirty="0">
                <a:solidFill>
                  <a:srgbClr val="FF0000"/>
                </a:solidFill>
                <a:latin typeface="Garamond"/>
                <a:ea typeface="Garamond"/>
                <a:cs typeface="Garamond"/>
                <a:sym typeface="Garamond"/>
              </a:rPr>
              <a:t>   outcome on other trials.</a:t>
            </a:r>
            <a:endParaRPr sz="1867" kern="0" dirty="0">
              <a:solidFill>
                <a:srgbClr val="000000"/>
              </a:solidFill>
              <a:latin typeface="Arial"/>
              <a:ea typeface="Arial"/>
              <a:cs typeface="Arial"/>
              <a:sym typeface="Arial"/>
            </a:endParaRPr>
          </a:p>
          <a:p>
            <a:pPr marL="609585" lvl="1" indent="-126997" defTabSz="1219170">
              <a:lnSpc>
                <a:spcPct val="150000"/>
              </a:lnSpc>
              <a:buClr>
                <a:srgbClr val="09AF09"/>
              </a:buClr>
              <a:buSzPts val="1500"/>
              <a:buFont typeface="Noto Sans Symbols"/>
              <a:buChar char="⮚"/>
            </a:pPr>
            <a:r>
              <a:rPr lang="en-US" sz="2000" kern="0" dirty="0">
                <a:solidFill>
                  <a:srgbClr val="09AF09"/>
                </a:solidFill>
                <a:latin typeface="Garamond"/>
                <a:ea typeface="Garamond"/>
                <a:cs typeface="Garamond"/>
                <a:sym typeface="Garamond"/>
              </a:rPr>
              <a:t>The trials are independent; that is, getting heads on one trial does not affect whether we get heads on other trials.</a:t>
            </a:r>
            <a:endParaRPr sz="1867" kern="0" dirty="0">
              <a:solidFill>
                <a:srgbClr val="000000"/>
              </a:solidFill>
              <a:latin typeface="Arial"/>
              <a:ea typeface="Arial"/>
              <a:cs typeface="Arial"/>
              <a:sym typeface="Arial"/>
            </a:endParaRPr>
          </a:p>
        </p:txBody>
      </p:sp>
      <p:sp>
        <p:nvSpPr>
          <p:cNvPr id="275" name="Google Shape;275;p10"/>
          <p:cNvSpPr txBox="1"/>
          <p:nvPr/>
        </p:nvSpPr>
        <p:spPr>
          <a:xfrm>
            <a:off x="1" y="1"/>
            <a:ext cx="9120716" cy="738609"/>
          </a:xfrm>
          <a:prstGeom prst="rect">
            <a:avLst/>
          </a:prstGeom>
          <a:noFill/>
          <a:ln>
            <a:noFill/>
          </a:ln>
        </p:spPr>
        <p:txBody>
          <a:bodyPr spcFirstLastPara="1" wrap="square" lIns="121900" tIns="60933" rIns="121900" bIns="60933" anchor="t" anchorCtr="0">
            <a:spAutoFit/>
          </a:bodyPr>
          <a:lstStyle/>
          <a:p>
            <a:pPr defTabSz="1219170">
              <a:buClr>
                <a:srgbClr val="FF9300"/>
              </a:buClr>
              <a:buSzPts val="3000"/>
            </a:pPr>
            <a:r>
              <a:rPr lang="en-US" sz="4000" b="1" kern="0" dirty="0">
                <a:solidFill>
                  <a:srgbClr val="FF9300"/>
                </a:solidFill>
                <a:latin typeface="Garamond"/>
                <a:ea typeface="Garamond"/>
                <a:cs typeface="Garamond"/>
                <a:sym typeface="Garamond"/>
              </a:rPr>
              <a:t>Example : Binomial Distribution</a:t>
            </a:r>
            <a:endParaRPr sz="1867" kern="0"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371500598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11"/>
          <p:cNvSpPr txBox="1"/>
          <p:nvPr/>
        </p:nvSpPr>
        <p:spPr>
          <a:xfrm>
            <a:off x="239183" y="1305983"/>
            <a:ext cx="10272183" cy="1354162"/>
          </a:xfrm>
          <a:prstGeom prst="rect">
            <a:avLst/>
          </a:prstGeom>
          <a:noFill/>
          <a:ln>
            <a:noFill/>
          </a:ln>
        </p:spPr>
        <p:txBody>
          <a:bodyPr spcFirstLastPara="1" wrap="square" lIns="121900" tIns="60933" rIns="121900" bIns="60933" anchor="t" anchorCtr="0">
            <a:spAutoFit/>
          </a:bodyPr>
          <a:lstStyle/>
          <a:p>
            <a:pPr defTabSz="1219170">
              <a:buClr>
                <a:srgbClr val="00337F"/>
              </a:buClr>
              <a:buSzPts val="1500"/>
            </a:pPr>
            <a:r>
              <a:rPr lang="en-US" sz="2000" kern="0" dirty="0">
                <a:solidFill>
                  <a:srgbClr val="00337F"/>
                </a:solidFill>
                <a:latin typeface="Garamond"/>
                <a:ea typeface="Garamond"/>
                <a:cs typeface="Garamond"/>
                <a:sym typeface="Garamond"/>
              </a:rPr>
              <a:t>A binomial random variable is the number of successes x in n repeated trials of a binomial experiment. </a:t>
            </a:r>
            <a:endParaRPr sz="1867" kern="0" dirty="0">
              <a:solidFill>
                <a:srgbClr val="000000"/>
              </a:solidFill>
              <a:latin typeface="Arial"/>
              <a:ea typeface="Arial"/>
              <a:cs typeface="Arial"/>
              <a:sym typeface="Arial"/>
            </a:endParaRPr>
          </a:p>
          <a:p>
            <a:pPr defTabSz="1219170">
              <a:buClr>
                <a:srgbClr val="000000"/>
              </a:buClr>
              <a:buSzPts val="1500"/>
            </a:pPr>
            <a:endParaRPr sz="2000" kern="0" dirty="0">
              <a:solidFill>
                <a:srgbClr val="00337F"/>
              </a:solidFill>
              <a:latin typeface="Garamond"/>
              <a:ea typeface="Garamond"/>
              <a:cs typeface="Garamond"/>
              <a:sym typeface="Garamond"/>
            </a:endParaRPr>
          </a:p>
          <a:p>
            <a:pPr defTabSz="1219170">
              <a:buClr>
                <a:srgbClr val="00337F"/>
              </a:buClr>
              <a:buSzPts val="1500"/>
            </a:pPr>
            <a:r>
              <a:rPr lang="en-US" sz="2000" kern="0" dirty="0">
                <a:solidFill>
                  <a:srgbClr val="00337F"/>
                </a:solidFill>
                <a:latin typeface="Garamond"/>
                <a:ea typeface="Garamond"/>
                <a:cs typeface="Garamond"/>
                <a:sym typeface="Garamond"/>
              </a:rPr>
              <a:t>The probability distribution of a binomial random variable is called a binomial distribution</a:t>
            </a:r>
            <a:endParaRPr sz="1867" kern="0" dirty="0">
              <a:solidFill>
                <a:srgbClr val="000000"/>
              </a:solidFill>
              <a:latin typeface="Arial"/>
              <a:ea typeface="Arial"/>
              <a:cs typeface="Arial"/>
              <a:sym typeface="Arial"/>
            </a:endParaRPr>
          </a:p>
        </p:txBody>
      </p:sp>
      <p:sp>
        <p:nvSpPr>
          <p:cNvPr id="281" name="Google Shape;281;p11"/>
          <p:cNvSpPr txBox="1"/>
          <p:nvPr/>
        </p:nvSpPr>
        <p:spPr>
          <a:xfrm>
            <a:off x="239183" y="2997201"/>
            <a:ext cx="9120716" cy="1046386"/>
          </a:xfrm>
          <a:prstGeom prst="rect">
            <a:avLst/>
          </a:prstGeom>
          <a:noFill/>
          <a:ln>
            <a:noFill/>
          </a:ln>
        </p:spPr>
        <p:txBody>
          <a:bodyPr spcFirstLastPara="1" wrap="square" lIns="121900" tIns="60933" rIns="121900" bIns="60933" anchor="t" anchorCtr="0">
            <a:spAutoFit/>
          </a:bodyPr>
          <a:lstStyle/>
          <a:p>
            <a:pPr defTabSz="1219170">
              <a:buClr>
                <a:srgbClr val="00337F"/>
              </a:buClr>
              <a:buSzPts val="1500"/>
            </a:pPr>
            <a:r>
              <a:rPr lang="en-US" sz="2000" kern="0" dirty="0">
                <a:solidFill>
                  <a:srgbClr val="00337F"/>
                </a:solidFill>
                <a:latin typeface="Garamond"/>
                <a:ea typeface="Garamond"/>
                <a:cs typeface="Garamond"/>
                <a:sym typeface="Garamond"/>
              </a:rPr>
              <a:t>Suppose we flip a coin and count the number of heads (successes). </a:t>
            </a:r>
            <a:endParaRPr sz="1867" kern="0" dirty="0">
              <a:solidFill>
                <a:srgbClr val="000000"/>
              </a:solidFill>
              <a:latin typeface="Arial"/>
              <a:ea typeface="Arial"/>
              <a:cs typeface="Arial"/>
              <a:sym typeface="Arial"/>
            </a:endParaRPr>
          </a:p>
          <a:p>
            <a:pPr defTabSz="1219170">
              <a:buClr>
                <a:srgbClr val="00337F"/>
              </a:buClr>
              <a:buSzPts val="1500"/>
            </a:pPr>
            <a:r>
              <a:rPr lang="en-US" sz="2000" kern="0" dirty="0">
                <a:solidFill>
                  <a:srgbClr val="00337F"/>
                </a:solidFill>
                <a:latin typeface="Garamond"/>
                <a:ea typeface="Garamond"/>
                <a:cs typeface="Garamond"/>
                <a:sym typeface="Garamond"/>
              </a:rPr>
              <a:t>The binomial random variable is the number of heads,</a:t>
            </a:r>
            <a:endParaRPr sz="1867" kern="0" dirty="0">
              <a:solidFill>
                <a:srgbClr val="000000"/>
              </a:solidFill>
              <a:latin typeface="Arial"/>
              <a:ea typeface="Arial"/>
              <a:cs typeface="Arial"/>
              <a:sym typeface="Arial"/>
            </a:endParaRPr>
          </a:p>
          <a:p>
            <a:pPr defTabSz="1219170">
              <a:buClr>
                <a:srgbClr val="00337F"/>
              </a:buClr>
              <a:buSzPts val="1500"/>
            </a:pPr>
            <a:r>
              <a:rPr lang="en-US" sz="2000" kern="0" dirty="0">
                <a:solidFill>
                  <a:srgbClr val="00337F"/>
                </a:solidFill>
                <a:latin typeface="Garamond"/>
                <a:ea typeface="Garamond"/>
                <a:cs typeface="Garamond"/>
                <a:sym typeface="Garamond"/>
              </a:rPr>
              <a:t> which can take on values of 0, 1, or 2. The binomial distribution is presented below.</a:t>
            </a:r>
            <a:endParaRPr sz="1867" kern="0" dirty="0">
              <a:solidFill>
                <a:srgbClr val="000000"/>
              </a:solidFill>
              <a:latin typeface="Arial"/>
              <a:ea typeface="Arial"/>
              <a:cs typeface="Arial"/>
              <a:sym typeface="Arial"/>
            </a:endParaRPr>
          </a:p>
        </p:txBody>
      </p:sp>
      <p:pic>
        <p:nvPicPr>
          <p:cNvPr id="282" name="Google Shape;282;p11"/>
          <p:cNvPicPr preferRelativeResize="0"/>
          <p:nvPr/>
        </p:nvPicPr>
        <p:blipFill rotWithShape="1">
          <a:blip r:embed="rId3">
            <a:alphaModFix/>
          </a:blip>
          <a:srcRect/>
          <a:stretch/>
        </p:blipFill>
        <p:spPr>
          <a:xfrm>
            <a:off x="7154334" y="4366684"/>
            <a:ext cx="3881967" cy="1822449"/>
          </a:xfrm>
          <a:prstGeom prst="rect">
            <a:avLst/>
          </a:prstGeom>
          <a:noFill/>
          <a:ln>
            <a:noFill/>
          </a:ln>
        </p:spPr>
      </p:pic>
      <p:pic>
        <p:nvPicPr>
          <p:cNvPr id="283" name="Google Shape;283;p11"/>
          <p:cNvPicPr preferRelativeResize="0"/>
          <p:nvPr/>
        </p:nvPicPr>
        <p:blipFill rotWithShape="1">
          <a:blip r:embed="rId4">
            <a:alphaModFix/>
          </a:blip>
          <a:srcRect/>
          <a:stretch/>
        </p:blipFill>
        <p:spPr>
          <a:xfrm>
            <a:off x="1200150" y="4366683"/>
            <a:ext cx="3892549" cy="1799167"/>
          </a:xfrm>
          <a:prstGeom prst="rect">
            <a:avLst/>
          </a:prstGeom>
          <a:noFill/>
          <a:ln>
            <a:noFill/>
          </a:ln>
        </p:spPr>
      </p:pic>
      <p:sp>
        <p:nvSpPr>
          <p:cNvPr id="284" name="Google Shape;284;p11"/>
          <p:cNvSpPr txBox="1"/>
          <p:nvPr/>
        </p:nvSpPr>
        <p:spPr>
          <a:xfrm>
            <a:off x="0" y="1"/>
            <a:ext cx="5046133" cy="738609"/>
          </a:xfrm>
          <a:prstGeom prst="rect">
            <a:avLst/>
          </a:prstGeom>
          <a:noFill/>
          <a:ln>
            <a:noFill/>
          </a:ln>
        </p:spPr>
        <p:txBody>
          <a:bodyPr spcFirstLastPara="1" wrap="square" lIns="121900" tIns="60933" rIns="121900" bIns="60933" anchor="t" anchorCtr="0">
            <a:spAutoFit/>
          </a:bodyPr>
          <a:lstStyle/>
          <a:p>
            <a:pPr defTabSz="1219170">
              <a:buClr>
                <a:srgbClr val="FF9300"/>
              </a:buClr>
              <a:buSzPts val="3000"/>
            </a:pPr>
            <a:r>
              <a:rPr lang="en-US" sz="4000" b="1" kern="0" dirty="0">
                <a:solidFill>
                  <a:srgbClr val="FF9300"/>
                </a:solidFill>
                <a:latin typeface="Garamond"/>
                <a:ea typeface="Garamond"/>
                <a:cs typeface="Garamond"/>
                <a:sym typeface="Garamond"/>
              </a:rPr>
              <a:t>Binomial Distribution</a:t>
            </a:r>
            <a:endParaRPr sz="1867" kern="0"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8180085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12"/>
          <p:cNvSpPr txBox="1"/>
          <p:nvPr/>
        </p:nvSpPr>
        <p:spPr>
          <a:xfrm>
            <a:off x="-336549" y="21167"/>
            <a:ext cx="11135783" cy="1354162"/>
          </a:xfrm>
          <a:prstGeom prst="rect">
            <a:avLst/>
          </a:prstGeom>
          <a:noFill/>
          <a:ln>
            <a:noFill/>
          </a:ln>
        </p:spPr>
        <p:txBody>
          <a:bodyPr spcFirstLastPara="1" wrap="square" lIns="121900" tIns="60933" rIns="121900" bIns="60933" anchor="t" anchorCtr="0">
            <a:spAutoFit/>
          </a:bodyPr>
          <a:lstStyle/>
          <a:p>
            <a:pPr algn="ctr" defTabSz="1219170">
              <a:buClr>
                <a:srgbClr val="FF9300"/>
              </a:buClr>
              <a:buSzPts val="3000"/>
            </a:pPr>
            <a:r>
              <a:rPr lang="en-US" sz="4000" b="1" kern="0" dirty="0">
                <a:solidFill>
                  <a:srgbClr val="FF9300"/>
                </a:solidFill>
                <a:latin typeface="Garamond"/>
                <a:ea typeface="Garamond"/>
                <a:cs typeface="Garamond"/>
                <a:sym typeface="Garamond"/>
              </a:rPr>
              <a:t>In</a:t>
            </a:r>
            <a:r>
              <a:rPr lang="en-US" sz="2667" b="1" kern="0" dirty="0">
                <a:solidFill>
                  <a:srgbClr val="000000"/>
                </a:solidFill>
                <a:latin typeface="Arial"/>
                <a:ea typeface="Arial"/>
                <a:cs typeface="Arial"/>
                <a:sym typeface="Arial"/>
              </a:rPr>
              <a:t> </a:t>
            </a:r>
            <a:r>
              <a:rPr lang="en-US" sz="4000" b="1" kern="0" dirty="0">
                <a:solidFill>
                  <a:srgbClr val="FF9300"/>
                </a:solidFill>
                <a:latin typeface="Garamond"/>
                <a:ea typeface="Garamond"/>
                <a:cs typeface="Garamond"/>
                <a:sym typeface="Garamond"/>
              </a:rPr>
              <a:t>class exercise:</a:t>
            </a:r>
            <a:endParaRPr sz="1867" kern="0" dirty="0">
              <a:solidFill>
                <a:srgbClr val="000000"/>
              </a:solidFill>
              <a:latin typeface="Arial"/>
              <a:ea typeface="Arial"/>
              <a:cs typeface="Arial"/>
              <a:sym typeface="Arial"/>
            </a:endParaRPr>
          </a:p>
          <a:p>
            <a:pPr algn="ctr" defTabSz="1219170">
              <a:buClr>
                <a:srgbClr val="FF9300"/>
              </a:buClr>
              <a:buSzPts val="3000"/>
            </a:pPr>
            <a:r>
              <a:rPr lang="en-US" sz="4000" b="1" kern="0" dirty="0">
                <a:solidFill>
                  <a:srgbClr val="FF9300"/>
                </a:solidFill>
                <a:latin typeface="Garamond"/>
                <a:ea typeface="Garamond"/>
                <a:cs typeface="Garamond"/>
                <a:sym typeface="Garamond"/>
              </a:rPr>
              <a:t> Probability Calculation for discrete P.D</a:t>
            </a:r>
            <a:endParaRPr sz="1867" kern="0" dirty="0">
              <a:solidFill>
                <a:srgbClr val="000000"/>
              </a:solidFill>
              <a:latin typeface="Arial"/>
              <a:ea typeface="Arial"/>
              <a:cs typeface="Arial"/>
              <a:sym typeface="Arial"/>
            </a:endParaRPr>
          </a:p>
        </p:txBody>
      </p:sp>
      <p:pic>
        <p:nvPicPr>
          <p:cNvPr id="290" name="Google Shape;290;p12"/>
          <p:cNvPicPr preferRelativeResize="0"/>
          <p:nvPr/>
        </p:nvPicPr>
        <p:blipFill rotWithShape="1">
          <a:blip r:embed="rId3">
            <a:alphaModFix/>
          </a:blip>
          <a:srcRect/>
          <a:stretch/>
        </p:blipFill>
        <p:spPr>
          <a:xfrm>
            <a:off x="698734" y="1758849"/>
            <a:ext cx="11150599" cy="3962400"/>
          </a:xfrm>
          <a:prstGeom prst="rect">
            <a:avLst/>
          </a:prstGeom>
          <a:noFill/>
          <a:ln w="12700" cap="flat" cmpd="sng">
            <a:solidFill>
              <a:srgbClr val="FF0000"/>
            </a:solidFill>
            <a:prstDash val="solid"/>
            <a:miter lim="800000"/>
            <a:headEnd type="none" w="sm" len="sm"/>
            <a:tailEnd type="none" w="sm" len="sm"/>
          </a:ln>
        </p:spPr>
      </p:pic>
    </p:spTree>
    <p:extLst>
      <p:ext uri="{BB962C8B-B14F-4D97-AF65-F5344CB8AC3E}">
        <p14:creationId xmlns:p14="http://schemas.microsoft.com/office/powerpoint/2010/main" val="3743025938"/>
      </p:ext>
    </p:extLst>
  </p:cSld>
  <p:clrMapOvr>
    <a:masterClrMapping/>
  </p:clrMapOvr>
  <p:transition spd="slow">
    <p:push dir="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13"/>
          <p:cNvSpPr txBox="1"/>
          <p:nvPr/>
        </p:nvSpPr>
        <p:spPr>
          <a:xfrm>
            <a:off x="-143934" y="-35982"/>
            <a:ext cx="8735483" cy="738609"/>
          </a:xfrm>
          <a:prstGeom prst="rect">
            <a:avLst/>
          </a:prstGeom>
          <a:noFill/>
          <a:ln>
            <a:noFill/>
          </a:ln>
        </p:spPr>
        <p:txBody>
          <a:bodyPr spcFirstLastPara="1" wrap="square" lIns="121900" tIns="60933" rIns="121900" bIns="60933" anchor="t" anchorCtr="0">
            <a:spAutoFit/>
          </a:bodyPr>
          <a:lstStyle/>
          <a:p>
            <a:pPr algn="ctr" defTabSz="1219170">
              <a:buClr>
                <a:srgbClr val="FF9300"/>
              </a:buClr>
              <a:buSzPts val="3000"/>
            </a:pPr>
            <a:r>
              <a:rPr lang="en-US" sz="4000" b="1" kern="0" dirty="0">
                <a:solidFill>
                  <a:srgbClr val="FF9300"/>
                </a:solidFill>
                <a:latin typeface="Garamond"/>
                <a:ea typeface="Garamond"/>
                <a:cs typeface="Garamond"/>
                <a:sym typeface="Garamond"/>
              </a:rPr>
              <a:t>Continuous Probability Distributions</a:t>
            </a:r>
            <a:endParaRPr sz="1867" kern="0" dirty="0">
              <a:solidFill>
                <a:srgbClr val="000000"/>
              </a:solidFill>
              <a:latin typeface="Arial"/>
              <a:ea typeface="Arial"/>
              <a:cs typeface="Arial"/>
              <a:sym typeface="Arial"/>
            </a:endParaRPr>
          </a:p>
        </p:txBody>
      </p:sp>
      <p:sp>
        <p:nvSpPr>
          <p:cNvPr id="296" name="Google Shape;296;p13"/>
          <p:cNvSpPr txBox="1"/>
          <p:nvPr/>
        </p:nvSpPr>
        <p:spPr>
          <a:xfrm>
            <a:off x="0" y="941917"/>
            <a:ext cx="11521016" cy="1661939"/>
          </a:xfrm>
          <a:prstGeom prst="rect">
            <a:avLst/>
          </a:prstGeom>
          <a:noFill/>
          <a:ln>
            <a:noFill/>
          </a:ln>
        </p:spPr>
        <p:txBody>
          <a:bodyPr spcFirstLastPara="1" wrap="square" lIns="121900" tIns="60933" rIns="121900" bIns="60933" anchor="t" anchorCtr="0">
            <a:spAutoFit/>
          </a:bodyPr>
          <a:lstStyle/>
          <a:p>
            <a:pPr defTabSz="1219170">
              <a:buClr>
                <a:srgbClr val="00337F"/>
              </a:buClr>
              <a:buSzPts val="1500"/>
            </a:pPr>
            <a:r>
              <a:rPr lang="en-US" sz="2000" kern="0" dirty="0">
                <a:solidFill>
                  <a:srgbClr val="00337F"/>
                </a:solidFill>
                <a:latin typeface="Garamond"/>
                <a:ea typeface="Garamond"/>
                <a:cs typeface="Garamond"/>
                <a:sym typeface="Garamond"/>
              </a:rPr>
              <a:t>Continuous Probability Distribution: We can describe the probability distribution of a continuous random variable using a probability density function. A probability density function f(x) is a function that you can use to find the</a:t>
            </a:r>
            <a:endParaRPr sz="1867" kern="0" dirty="0">
              <a:solidFill>
                <a:srgbClr val="000000"/>
              </a:solidFill>
              <a:latin typeface="Arial"/>
              <a:ea typeface="Arial"/>
              <a:cs typeface="Arial"/>
              <a:sym typeface="Arial"/>
            </a:endParaRPr>
          </a:p>
          <a:p>
            <a:pPr defTabSz="1219170">
              <a:buClr>
                <a:srgbClr val="00337F"/>
              </a:buClr>
              <a:buSzPts val="1500"/>
            </a:pPr>
            <a:r>
              <a:rPr lang="en-US" sz="2000" kern="0" dirty="0">
                <a:solidFill>
                  <a:srgbClr val="00337F"/>
                </a:solidFill>
                <a:latin typeface="Garamond"/>
                <a:ea typeface="Garamond"/>
                <a:cs typeface="Garamond"/>
                <a:sym typeface="Garamond"/>
              </a:rPr>
              <a:t>probabilities of a continuous variable across a range of values. It tells us</a:t>
            </a:r>
            <a:endParaRPr sz="1867" kern="0" dirty="0">
              <a:solidFill>
                <a:srgbClr val="000000"/>
              </a:solidFill>
              <a:latin typeface="Arial"/>
              <a:ea typeface="Arial"/>
              <a:cs typeface="Arial"/>
              <a:sym typeface="Arial"/>
            </a:endParaRPr>
          </a:p>
          <a:p>
            <a:pPr defTabSz="1219170">
              <a:buClr>
                <a:srgbClr val="00337F"/>
              </a:buClr>
              <a:buSzPts val="1500"/>
            </a:pPr>
            <a:r>
              <a:rPr lang="en-US" sz="2000" kern="0" dirty="0">
                <a:solidFill>
                  <a:srgbClr val="00337F"/>
                </a:solidFill>
                <a:latin typeface="Garamond"/>
                <a:ea typeface="Garamond"/>
                <a:cs typeface="Garamond"/>
                <a:sym typeface="Garamond"/>
              </a:rPr>
              <a:t>what the shape of the probability distribution is.</a:t>
            </a:r>
            <a:endParaRPr sz="1867" kern="0" dirty="0">
              <a:solidFill>
                <a:srgbClr val="000000"/>
              </a:solidFill>
              <a:latin typeface="Arial"/>
              <a:ea typeface="Arial"/>
              <a:cs typeface="Arial"/>
              <a:sym typeface="Arial"/>
            </a:endParaRPr>
          </a:p>
        </p:txBody>
      </p:sp>
      <p:sp>
        <p:nvSpPr>
          <p:cNvPr id="297" name="Google Shape;297;p13"/>
          <p:cNvSpPr txBox="1"/>
          <p:nvPr/>
        </p:nvSpPr>
        <p:spPr>
          <a:xfrm>
            <a:off x="143933" y="2554816"/>
            <a:ext cx="11521016" cy="738609"/>
          </a:xfrm>
          <a:prstGeom prst="rect">
            <a:avLst/>
          </a:prstGeom>
          <a:noFill/>
          <a:ln w="9525" cap="flat" cmpd="sng">
            <a:solidFill>
              <a:srgbClr val="FF0000"/>
            </a:solidFill>
            <a:prstDash val="solid"/>
            <a:miter lim="800000"/>
            <a:headEnd type="none" w="sm" len="sm"/>
            <a:tailEnd type="none" w="sm" len="sm"/>
          </a:ln>
        </p:spPr>
        <p:txBody>
          <a:bodyPr spcFirstLastPara="1" wrap="square" lIns="121900" tIns="60933" rIns="121900" bIns="60933" anchor="t" anchorCtr="0">
            <a:spAutoFit/>
          </a:bodyPr>
          <a:lstStyle/>
          <a:p>
            <a:pPr algn="ctr" defTabSz="1219170">
              <a:buClr>
                <a:srgbClr val="00337F"/>
              </a:buClr>
              <a:buSzPts val="1500"/>
            </a:pPr>
            <a:r>
              <a:rPr lang="en-US" sz="2000" kern="0" dirty="0">
                <a:solidFill>
                  <a:srgbClr val="00337F"/>
                </a:solidFill>
                <a:latin typeface="Garamond"/>
                <a:ea typeface="Garamond"/>
                <a:cs typeface="Garamond"/>
                <a:sym typeface="Garamond"/>
              </a:rPr>
              <a:t>Probability is all about how likely things are to happen, and the frequency tells you how often values occur. The higher the relative frequency, the higher the probability of that value occurring</a:t>
            </a:r>
            <a:endParaRPr sz="1867" kern="0" dirty="0">
              <a:solidFill>
                <a:srgbClr val="000000"/>
              </a:solidFill>
              <a:latin typeface="Arial"/>
              <a:ea typeface="Arial"/>
              <a:cs typeface="Arial"/>
              <a:sym typeface="Arial"/>
            </a:endParaRPr>
          </a:p>
        </p:txBody>
      </p:sp>
      <p:pic>
        <p:nvPicPr>
          <p:cNvPr id="298" name="Google Shape;298;p13"/>
          <p:cNvPicPr preferRelativeResize="0"/>
          <p:nvPr/>
        </p:nvPicPr>
        <p:blipFill rotWithShape="1">
          <a:blip r:embed="rId3">
            <a:alphaModFix/>
          </a:blip>
          <a:srcRect/>
          <a:stretch/>
        </p:blipFill>
        <p:spPr>
          <a:xfrm>
            <a:off x="2639483" y="3393017"/>
            <a:ext cx="5471583" cy="2857500"/>
          </a:xfrm>
          <a:prstGeom prst="rect">
            <a:avLst/>
          </a:prstGeom>
          <a:noFill/>
          <a:ln>
            <a:noFill/>
          </a:ln>
        </p:spPr>
      </p:pic>
    </p:spTree>
    <p:extLst>
      <p:ext uri="{BB962C8B-B14F-4D97-AF65-F5344CB8AC3E}">
        <p14:creationId xmlns:p14="http://schemas.microsoft.com/office/powerpoint/2010/main" val="2129527399"/>
      </p:ext>
    </p:extLst>
  </p:cSld>
  <p:clrMapOvr>
    <a:masterClrMapping/>
  </p:clrMapOvr>
  <p:transition spd="slow">
    <p:push dir="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14"/>
          <p:cNvSpPr txBox="1"/>
          <p:nvPr/>
        </p:nvSpPr>
        <p:spPr>
          <a:xfrm>
            <a:off x="719667" y="260349"/>
            <a:ext cx="6625167" cy="738609"/>
          </a:xfrm>
          <a:prstGeom prst="rect">
            <a:avLst/>
          </a:prstGeom>
          <a:noFill/>
          <a:ln>
            <a:noFill/>
          </a:ln>
        </p:spPr>
        <p:txBody>
          <a:bodyPr spcFirstLastPara="1" wrap="square" lIns="121900" tIns="60933" rIns="121900" bIns="60933" anchor="t" anchorCtr="0">
            <a:spAutoFit/>
          </a:bodyPr>
          <a:lstStyle/>
          <a:p>
            <a:pPr defTabSz="1219170">
              <a:buClr>
                <a:srgbClr val="FF9300"/>
              </a:buClr>
              <a:buSzPts val="3000"/>
            </a:pPr>
            <a:r>
              <a:rPr lang="en-US" sz="4000" b="1" kern="0" dirty="0">
                <a:solidFill>
                  <a:srgbClr val="FF9300"/>
                </a:solidFill>
                <a:latin typeface="Garamond"/>
                <a:ea typeface="Garamond"/>
                <a:cs typeface="Garamond"/>
                <a:sym typeface="Garamond"/>
              </a:rPr>
              <a:t>Normal Distribution</a:t>
            </a:r>
            <a:endParaRPr sz="1867" kern="0" dirty="0">
              <a:solidFill>
                <a:srgbClr val="000000"/>
              </a:solidFill>
              <a:latin typeface="Arial"/>
              <a:ea typeface="Arial"/>
              <a:cs typeface="Arial"/>
              <a:sym typeface="Arial"/>
            </a:endParaRPr>
          </a:p>
        </p:txBody>
      </p:sp>
      <p:sp>
        <p:nvSpPr>
          <p:cNvPr id="304" name="Google Shape;304;p14"/>
          <p:cNvSpPr txBox="1"/>
          <p:nvPr/>
        </p:nvSpPr>
        <p:spPr>
          <a:xfrm>
            <a:off x="334434" y="1701801"/>
            <a:ext cx="11135783" cy="1046386"/>
          </a:xfrm>
          <a:prstGeom prst="rect">
            <a:avLst/>
          </a:prstGeom>
          <a:noFill/>
          <a:ln>
            <a:noFill/>
          </a:ln>
        </p:spPr>
        <p:txBody>
          <a:bodyPr spcFirstLastPara="1" wrap="square" lIns="121900" tIns="60933" rIns="121900" bIns="60933" anchor="t" anchorCtr="0">
            <a:spAutoFit/>
          </a:bodyPr>
          <a:lstStyle/>
          <a:p>
            <a:pPr defTabSz="1219170">
              <a:buClr>
                <a:srgbClr val="00337F"/>
              </a:buClr>
              <a:buSzPts val="1500"/>
            </a:pPr>
            <a:r>
              <a:rPr lang="en-US" sz="2000" kern="0" dirty="0">
                <a:solidFill>
                  <a:srgbClr val="00337F"/>
                </a:solidFill>
                <a:latin typeface="Garamond"/>
                <a:ea typeface="Garamond"/>
                <a:cs typeface="Garamond"/>
                <a:sym typeface="Garamond"/>
              </a:rPr>
              <a:t>It is one of the most famous statistical distributions in use .The normal distribution is a continuous probability distribution Several phenomenon are modelled with the normal distribution.</a:t>
            </a:r>
            <a:endParaRPr sz="1867" kern="0" dirty="0">
              <a:solidFill>
                <a:srgbClr val="000000"/>
              </a:solidFill>
              <a:latin typeface="Arial"/>
              <a:ea typeface="Arial"/>
              <a:cs typeface="Arial"/>
              <a:sym typeface="Arial"/>
            </a:endParaRPr>
          </a:p>
          <a:p>
            <a:pPr defTabSz="1219170">
              <a:buClr>
                <a:srgbClr val="00337F"/>
              </a:buClr>
              <a:buSzPts val="1500"/>
            </a:pPr>
            <a:r>
              <a:rPr lang="en-US" sz="2000" kern="0" dirty="0">
                <a:solidFill>
                  <a:srgbClr val="00337F"/>
                </a:solidFill>
                <a:latin typeface="Garamond"/>
                <a:ea typeface="Garamond"/>
                <a:cs typeface="Garamond"/>
                <a:sym typeface="Garamond"/>
              </a:rPr>
              <a:t>For example : Heights of people are normally distributed as well as possible blood pressure levels for people.</a:t>
            </a:r>
            <a:endParaRPr sz="1867" kern="0" dirty="0">
              <a:solidFill>
                <a:srgbClr val="000000"/>
              </a:solidFill>
              <a:latin typeface="Arial"/>
              <a:ea typeface="Arial"/>
              <a:cs typeface="Arial"/>
              <a:sym typeface="Arial"/>
            </a:endParaRPr>
          </a:p>
        </p:txBody>
      </p:sp>
      <p:pic>
        <p:nvPicPr>
          <p:cNvPr id="305" name="Google Shape;305;p14"/>
          <p:cNvPicPr preferRelativeResize="0"/>
          <p:nvPr/>
        </p:nvPicPr>
        <p:blipFill rotWithShape="1">
          <a:blip r:embed="rId3">
            <a:alphaModFix/>
          </a:blip>
          <a:srcRect/>
          <a:stretch/>
        </p:blipFill>
        <p:spPr>
          <a:xfrm>
            <a:off x="3316816" y="3236383"/>
            <a:ext cx="5173133" cy="2857500"/>
          </a:xfrm>
          <a:prstGeom prst="rect">
            <a:avLst/>
          </a:prstGeom>
          <a:noFill/>
          <a:ln>
            <a:noFill/>
          </a:ln>
        </p:spPr>
      </p:pic>
    </p:spTree>
    <p:extLst>
      <p:ext uri="{BB962C8B-B14F-4D97-AF65-F5344CB8AC3E}">
        <p14:creationId xmlns:p14="http://schemas.microsoft.com/office/powerpoint/2010/main" val="1204176456"/>
      </p:ext>
    </p:extLst>
  </p:cSld>
  <p:clrMapOvr>
    <a:masterClrMapping/>
  </p:clrMapOvr>
  <p:transition spd="slow">
    <p:push dir="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Google Shape;310;p15"/>
          <p:cNvSpPr txBox="1"/>
          <p:nvPr/>
        </p:nvSpPr>
        <p:spPr>
          <a:xfrm>
            <a:off x="719667" y="260349"/>
            <a:ext cx="6625167" cy="738609"/>
          </a:xfrm>
          <a:prstGeom prst="rect">
            <a:avLst/>
          </a:prstGeom>
          <a:noFill/>
          <a:ln>
            <a:noFill/>
          </a:ln>
        </p:spPr>
        <p:txBody>
          <a:bodyPr spcFirstLastPara="1" wrap="square" lIns="121900" tIns="60933" rIns="121900" bIns="60933" anchor="t" anchorCtr="0">
            <a:spAutoFit/>
          </a:bodyPr>
          <a:lstStyle/>
          <a:p>
            <a:pPr defTabSz="1219170">
              <a:buClr>
                <a:srgbClr val="FF9300"/>
              </a:buClr>
              <a:buSzPts val="3000"/>
            </a:pPr>
            <a:r>
              <a:rPr lang="en-US" sz="4000" b="1" kern="0" dirty="0">
                <a:solidFill>
                  <a:srgbClr val="FF9300"/>
                </a:solidFill>
                <a:latin typeface="Garamond"/>
                <a:ea typeface="Garamond"/>
                <a:cs typeface="Garamond"/>
                <a:sym typeface="Garamond"/>
              </a:rPr>
              <a:t>Normal Distribution</a:t>
            </a:r>
            <a:endParaRPr sz="1867" kern="0" dirty="0">
              <a:solidFill>
                <a:srgbClr val="000000"/>
              </a:solidFill>
              <a:latin typeface="Arial"/>
              <a:ea typeface="Arial"/>
              <a:cs typeface="Arial"/>
              <a:sym typeface="Arial"/>
            </a:endParaRPr>
          </a:p>
        </p:txBody>
      </p:sp>
      <p:sp>
        <p:nvSpPr>
          <p:cNvPr id="311" name="Google Shape;311;p15"/>
          <p:cNvSpPr txBox="1"/>
          <p:nvPr/>
        </p:nvSpPr>
        <p:spPr>
          <a:xfrm>
            <a:off x="334434" y="973668"/>
            <a:ext cx="11715749" cy="5663034"/>
          </a:xfrm>
          <a:prstGeom prst="rect">
            <a:avLst/>
          </a:prstGeom>
          <a:noFill/>
          <a:ln>
            <a:noFill/>
          </a:ln>
        </p:spPr>
        <p:txBody>
          <a:bodyPr spcFirstLastPara="1" wrap="square" lIns="121900" tIns="60933" rIns="121900" bIns="60933" anchor="t" anchorCtr="0">
            <a:spAutoFit/>
          </a:bodyPr>
          <a:lstStyle/>
          <a:p>
            <a:pPr defTabSz="1219170">
              <a:lnSpc>
                <a:spcPct val="150000"/>
              </a:lnSpc>
              <a:buClr>
                <a:srgbClr val="FF9300"/>
              </a:buClr>
              <a:buSzPts val="1500"/>
            </a:pPr>
            <a:r>
              <a:rPr lang="en-US" sz="2000" kern="0" dirty="0">
                <a:solidFill>
                  <a:srgbClr val="FF9300"/>
                </a:solidFill>
                <a:latin typeface="Garamond"/>
                <a:ea typeface="Garamond"/>
                <a:cs typeface="Garamond"/>
                <a:sym typeface="Garamond"/>
              </a:rPr>
              <a:t>The Properties of the Normal Distribution: </a:t>
            </a:r>
            <a:endParaRPr sz="2000" kern="0" dirty="0">
              <a:solidFill>
                <a:srgbClr val="00337F"/>
              </a:solidFill>
              <a:latin typeface="Garamond"/>
              <a:ea typeface="Garamond"/>
              <a:cs typeface="Garamond"/>
              <a:sym typeface="Garamond"/>
            </a:endParaRPr>
          </a:p>
          <a:p>
            <a:pPr defTabSz="1219170">
              <a:lnSpc>
                <a:spcPct val="150000"/>
              </a:lnSpc>
              <a:buClr>
                <a:srgbClr val="00337F"/>
              </a:buClr>
              <a:buSzPts val="1500"/>
            </a:pPr>
            <a:r>
              <a:rPr lang="en-US" sz="2000" kern="0" dirty="0">
                <a:solidFill>
                  <a:srgbClr val="00337F"/>
                </a:solidFill>
                <a:latin typeface="Garamond"/>
                <a:ea typeface="Garamond"/>
                <a:cs typeface="Garamond"/>
                <a:sym typeface="Garamond"/>
              </a:rPr>
              <a:t>A continuous random variable X has a normal distribution if its values fall into a smooth curve that is bell shaped.</a:t>
            </a:r>
            <a:endParaRPr sz="1867" kern="0" dirty="0">
              <a:solidFill>
                <a:srgbClr val="000000"/>
              </a:solidFill>
              <a:latin typeface="Arial"/>
              <a:ea typeface="Arial"/>
              <a:cs typeface="Arial"/>
              <a:sym typeface="Arial"/>
            </a:endParaRPr>
          </a:p>
          <a:p>
            <a:pPr defTabSz="1219170">
              <a:lnSpc>
                <a:spcPct val="150000"/>
              </a:lnSpc>
              <a:buClr>
                <a:srgbClr val="00337F"/>
              </a:buClr>
              <a:buSzPts val="1500"/>
            </a:pPr>
            <a:r>
              <a:rPr lang="en-US" sz="2000" kern="0" dirty="0">
                <a:solidFill>
                  <a:srgbClr val="00337F"/>
                </a:solidFill>
                <a:latin typeface="Garamond"/>
                <a:ea typeface="Garamond"/>
                <a:cs typeface="Garamond"/>
                <a:sym typeface="Garamond"/>
              </a:rPr>
              <a:t>• Every normal distribution has its own mean (denoted μ) and its own standard deviation (denoted σ). The normal distribution is defined by its mean and standard deviation.</a:t>
            </a:r>
            <a:endParaRPr sz="1867" kern="0" dirty="0">
              <a:solidFill>
                <a:srgbClr val="000000"/>
              </a:solidFill>
              <a:latin typeface="Arial"/>
              <a:ea typeface="Arial"/>
              <a:cs typeface="Arial"/>
              <a:sym typeface="Arial"/>
            </a:endParaRPr>
          </a:p>
          <a:p>
            <a:pPr defTabSz="1219170">
              <a:lnSpc>
                <a:spcPct val="150000"/>
              </a:lnSpc>
              <a:buClr>
                <a:srgbClr val="00337F"/>
              </a:buClr>
              <a:buSzPts val="1500"/>
            </a:pPr>
            <a:r>
              <a:rPr lang="en-US" sz="2000" kern="0" dirty="0">
                <a:solidFill>
                  <a:srgbClr val="00337F"/>
                </a:solidFill>
                <a:latin typeface="Garamond"/>
                <a:ea typeface="Garamond"/>
                <a:cs typeface="Garamond"/>
                <a:sym typeface="Garamond"/>
              </a:rPr>
              <a:t>• Its shape of the normal distribution is symmetric around the mean.</a:t>
            </a:r>
            <a:endParaRPr sz="1867" kern="0" dirty="0">
              <a:solidFill>
                <a:srgbClr val="000000"/>
              </a:solidFill>
              <a:latin typeface="Arial"/>
              <a:ea typeface="Arial"/>
              <a:cs typeface="Arial"/>
              <a:sym typeface="Arial"/>
            </a:endParaRPr>
          </a:p>
          <a:p>
            <a:pPr defTabSz="1219170">
              <a:lnSpc>
                <a:spcPct val="150000"/>
              </a:lnSpc>
              <a:buClr>
                <a:srgbClr val="00337F"/>
              </a:buClr>
              <a:buSzPts val="1500"/>
            </a:pPr>
            <a:r>
              <a:rPr lang="en-US" sz="2000" kern="0" dirty="0">
                <a:solidFill>
                  <a:srgbClr val="00337F"/>
                </a:solidFill>
                <a:latin typeface="Garamond"/>
                <a:ea typeface="Garamond"/>
                <a:cs typeface="Garamond"/>
                <a:sym typeface="Garamond"/>
              </a:rPr>
              <a:t>• The mean, median, and the mode of a normal distribution are equal.</a:t>
            </a:r>
            <a:endParaRPr sz="1867" kern="0" dirty="0">
              <a:solidFill>
                <a:srgbClr val="000000"/>
              </a:solidFill>
              <a:latin typeface="Arial"/>
              <a:ea typeface="Arial"/>
              <a:cs typeface="Arial"/>
              <a:sym typeface="Arial"/>
            </a:endParaRPr>
          </a:p>
          <a:p>
            <a:pPr defTabSz="1219170">
              <a:lnSpc>
                <a:spcPct val="150000"/>
              </a:lnSpc>
              <a:buClr>
                <a:srgbClr val="00337F"/>
              </a:buClr>
              <a:buSzPts val="1500"/>
            </a:pPr>
            <a:r>
              <a:rPr lang="en-US" sz="2000" kern="0" dirty="0">
                <a:solidFill>
                  <a:srgbClr val="00337F"/>
                </a:solidFill>
                <a:latin typeface="Garamond"/>
                <a:ea typeface="Garamond"/>
                <a:cs typeface="Garamond"/>
                <a:sym typeface="Garamond"/>
              </a:rPr>
              <a:t>• The area under the curve is 1.</a:t>
            </a:r>
            <a:endParaRPr sz="1867" kern="0" dirty="0">
              <a:solidFill>
                <a:srgbClr val="000000"/>
              </a:solidFill>
              <a:latin typeface="Arial"/>
              <a:ea typeface="Arial"/>
              <a:cs typeface="Arial"/>
              <a:sym typeface="Arial"/>
            </a:endParaRPr>
          </a:p>
          <a:p>
            <a:pPr defTabSz="1219170">
              <a:lnSpc>
                <a:spcPct val="150000"/>
              </a:lnSpc>
              <a:buClr>
                <a:srgbClr val="00337F"/>
              </a:buClr>
              <a:buSzPts val="1500"/>
            </a:pPr>
            <a:r>
              <a:rPr lang="en-US" sz="2000" kern="0" dirty="0">
                <a:solidFill>
                  <a:srgbClr val="00337F"/>
                </a:solidFill>
                <a:latin typeface="Garamond"/>
                <a:ea typeface="Garamond"/>
                <a:cs typeface="Garamond"/>
                <a:sym typeface="Garamond"/>
              </a:rPr>
              <a:t>• Normal distributions are denser in the center and less so in the tails.</a:t>
            </a:r>
            <a:endParaRPr sz="1867" kern="0" dirty="0">
              <a:solidFill>
                <a:srgbClr val="000000"/>
              </a:solidFill>
              <a:latin typeface="Arial"/>
              <a:ea typeface="Arial"/>
              <a:cs typeface="Arial"/>
              <a:sym typeface="Arial"/>
            </a:endParaRPr>
          </a:p>
          <a:p>
            <a:pPr defTabSz="1219170">
              <a:lnSpc>
                <a:spcPct val="150000"/>
              </a:lnSpc>
              <a:buClr>
                <a:srgbClr val="00337F"/>
              </a:buClr>
              <a:buSzPts val="1500"/>
            </a:pPr>
            <a:r>
              <a:rPr lang="en-US" sz="2000" kern="0" dirty="0">
                <a:solidFill>
                  <a:srgbClr val="00337F"/>
                </a:solidFill>
                <a:latin typeface="Garamond"/>
                <a:ea typeface="Garamond"/>
                <a:cs typeface="Garamond"/>
                <a:sym typeface="Garamond"/>
              </a:rPr>
              <a:t>• Since the normal distribution is mound shaped, it follows the empirical rule i.e.</a:t>
            </a:r>
            <a:endParaRPr sz="1867" kern="0" dirty="0">
              <a:solidFill>
                <a:srgbClr val="000000"/>
              </a:solidFill>
              <a:latin typeface="Arial"/>
              <a:ea typeface="Arial"/>
              <a:cs typeface="Arial"/>
              <a:sym typeface="Arial"/>
            </a:endParaRPr>
          </a:p>
          <a:p>
            <a:pPr defTabSz="1219170">
              <a:lnSpc>
                <a:spcPct val="150000"/>
              </a:lnSpc>
              <a:buClr>
                <a:srgbClr val="00337F"/>
              </a:buClr>
              <a:buSzPts val="1500"/>
            </a:pPr>
            <a:r>
              <a:rPr lang="en-US" sz="2000" kern="0" dirty="0">
                <a:solidFill>
                  <a:srgbClr val="00337F"/>
                </a:solidFill>
                <a:latin typeface="Garamond"/>
                <a:ea typeface="Garamond"/>
                <a:cs typeface="Garamond"/>
                <a:sym typeface="Garamond"/>
              </a:rPr>
              <a:t>   i) 68% of the area of a normal distribution is within one standard deviation of the mean;  </a:t>
            </a:r>
            <a:endParaRPr sz="1867" kern="0" dirty="0">
              <a:solidFill>
                <a:srgbClr val="000000"/>
              </a:solidFill>
              <a:latin typeface="Arial"/>
              <a:ea typeface="Arial"/>
              <a:cs typeface="Arial"/>
              <a:sym typeface="Arial"/>
            </a:endParaRPr>
          </a:p>
          <a:p>
            <a:pPr defTabSz="1219170">
              <a:lnSpc>
                <a:spcPct val="150000"/>
              </a:lnSpc>
              <a:buClr>
                <a:srgbClr val="00337F"/>
              </a:buClr>
              <a:buSzPts val="1500"/>
            </a:pPr>
            <a:r>
              <a:rPr lang="en-US" sz="2000" kern="0" dirty="0">
                <a:solidFill>
                  <a:srgbClr val="00337F"/>
                </a:solidFill>
                <a:latin typeface="Garamond"/>
                <a:ea typeface="Garamond"/>
                <a:cs typeface="Garamond"/>
                <a:sym typeface="Garamond"/>
              </a:rPr>
              <a:t>   ii) 95% of the data are within 2 standard deviations of the mean;</a:t>
            </a:r>
            <a:endParaRPr sz="1867" kern="0" dirty="0">
              <a:solidFill>
                <a:srgbClr val="000000"/>
              </a:solidFill>
              <a:latin typeface="Arial"/>
              <a:ea typeface="Arial"/>
              <a:cs typeface="Arial"/>
              <a:sym typeface="Arial"/>
            </a:endParaRPr>
          </a:p>
          <a:p>
            <a:pPr defTabSz="1219170">
              <a:lnSpc>
                <a:spcPct val="150000"/>
              </a:lnSpc>
              <a:buClr>
                <a:srgbClr val="00337F"/>
              </a:buClr>
              <a:buSzPts val="1500"/>
            </a:pPr>
            <a:r>
              <a:rPr lang="en-US" sz="2000" kern="0" dirty="0">
                <a:solidFill>
                  <a:srgbClr val="00337F"/>
                </a:solidFill>
                <a:latin typeface="Garamond"/>
                <a:ea typeface="Garamond"/>
                <a:cs typeface="Garamond"/>
                <a:sym typeface="Garamond"/>
              </a:rPr>
              <a:t>   iii) 99.7% of the data are within 3 standard deviations of the mean.</a:t>
            </a:r>
            <a:endParaRPr sz="1867" kern="0"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1889922292"/>
      </p:ext>
    </p:extLst>
  </p:cSld>
  <p:clrMapOvr>
    <a:masterClrMapping/>
  </p:clrMapOvr>
  <p:transition spd="slow">
    <p:push dir="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Google Shape;316;p16"/>
          <p:cNvSpPr txBox="1"/>
          <p:nvPr/>
        </p:nvSpPr>
        <p:spPr>
          <a:xfrm>
            <a:off x="719667" y="260349"/>
            <a:ext cx="6625167" cy="738609"/>
          </a:xfrm>
          <a:prstGeom prst="rect">
            <a:avLst/>
          </a:prstGeom>
          <a:noFill/>
          <a:ln>
            <a:noFill/>
          </a:ln>
        </p:spPr>
        <p:txBody>
          <a:bodyPr spcFirstLastPara="1" wrap="square" lIns="121900" tIns="60933" rIns="121900" bIns="60933" anchor="t" anchorCtr="0">
            <a:spAutoFit/>
          </a:bodyPr>
          <a:lstStyle/>
          <a:p>
            <a:pPr defTabSz="1219170">
              <a:buClr>
                <a:srgbClr val="FF9300"/>
              </a:buClr>
              <a:buSzPts val="3000"/>
            </a:pPr>
            <a:r>
              <a:rPr lang="en-US" sz="4000" b="1" kern="0" dirty="0">
                <a:solidFill>
                  <a:srgbClr val="FF9300"/>
                </a:solidFill>
                <a:latin typeface="Garamond"/>
                <a:ea typeface="Garamond"/>
                <a:cs typeface="Garamond"/>
                <a:sym typeface="Garamond"/>
              </a:rPr>
              <a:t>Normal Distribution</a:t>
            </a:r>
            <a:endParaRPr sz="1867" kern="0" dirty="0">
              <a:solidFill>
                <a:srgbClr val="000000"/>
              </a:solidFill>
              <a:latin typeface="Arial"/>
              <a:ea typeface="Arial"/>
              <a:cs typeface="Arial"/>
              <a:sym typeface="Arial"/>
            </a:endParaRPr>
          </a:p>
        </p:txBody>
      </p:sp>
      <p:pic>
        <p:nvPicPr>
          <p:cNvPr id="317" name="Google Shape;317;p16"/>
          <p:cNvPicPr preferRelativeResize="0"/>
          <p:nvPr/>
        </p:nvPicPr>
        <p:blipFill rotWithShape="1">
          <a:blip r:embed="rId3">
            <a:alphaModFix/>
          </a:blip>
          <a:srcRect/>
          <a:stretch/>
        </p:blipFill>
        <p:spPr>
          <a:xfrm>
            <a:off x="334434" y="1843616"/>
            <a:ext cx="5285316" cy="3672416"/>
          </a:xfrm>
          <a:prstGeom prst="rect">
            <a:avLst/>
          </a:prstGeom>
          <a:noFill/>
          <a:ln w="12700" cap="flat" cmpd="sng">
            <a:solidFill>
              <a:srgbClr val="FF0000"/>
            </a:solidFill>
            <a:prstDash val="solid"/>
            <a:miter lim="800000"/>
            <a:headEnd type="none" w="sm" len="sm"/>
            <a:tailEnd type="none" w="sm" len="sm"/>
          </a:ln>
        </p:spPr>
      </p:pic>
      <p:sp>
        <p:nvSpPr>
          <p:cNvPr id="318" name="Google Shape;318;p16"/>
          <p:cNvSpPr txBox="1"/>
          <p:nvPr/>
        </p:nvSpPr>
        <p:spPr>
          <a:xfrm>
            <a:off x="143934" y="1051983"/>
            <a:ext cx="6047316" cy="430833"/>
          </a:xfrm>
          <a:prstGeom prst="rect">
            <a:avLst/>
          </a:prstGeom>
          <a:noFill/>
          <a:ln>
            <a:noFill/>
          </a:ln>
        </p:spPr>
        <p:txBody>
          <a:bodyPr spcFirstLastPara="1" wrap="square" lIns="121900" tIns="60933" rIns="121900" bIns="60933" anchor="t" anchorCtr="0">
            <a:spAutoFit/>
          </a:bodyPr>
          <a:lstStyle/>
          <a:p>
            <a:pPr algn="ctr" defTabSz="1219170">
              <a:buClr>
                <a:srgbClr val="00337F"/>
              </a:buClr>
              <a:buSzPts val="1500"/>
            </a:pPr>
            <a:r>
              <a:rPr lang="en-US" sz="2000" kern="0" dirty="0">
                <a:solidFill>
                  <a:srgbClr val="00337F"/>
                </a:solidFill>
                <a:latin typeface="Garamond"/>
                <a:ea typeface="Garamond"/>
                <a:cs typeface="Garamond"/>
                <a:sym typeface="Garamond"/>
              </a:rPr>
              <a:t>Data can be "distributed" (spread out) in different ways.</a:t>
            </a:r>
            <a:endParaRPr sz="1867" kern="0" dirty="0">
              <a:solidFill>
                <a:srgbClr val="000000"/>
              </a:solidFill>
              <a:latin typeface="Arial"/>
              <a:ea typeface="Arial"/>
              <a:cs typeface="Arial"/>
              <a:sym typeface="Arial"/>
            </a:endParaRPr>
          </a:p>
        </p:txBody>
      </p:sp>
      <p:pic>
        <p:nvPicPr>
          <p:cNvPr id="319" name="Google Shape;319;p16"/>
          <p:cNvPicPr preferRelativeResize="0"/>
          <p:nvPr/>
        </p:nvPicPr>
        <p:blipFill rotWithShape="1">
          <a:blip r:embed="rId4">
            <a:alphaModFix/>
          </a:blip>
          <a:srcRect/>
          <a:stretch/>
        </p:blipFill>
        <p:spPr>
          <a:xfrm>
            <a:off x="6671733" y="3285068"/>
            <a:ext cx="5105400" cy="2152649"/>
          </a:xfrm>
          <a:prstGeom prst="rect">
            <a:avLst/>
          </a:prstGeom>
          <a:noFill/>
          <a:ln>
            <a:noFill/>
          </a:ln>
        </p:spPr>
      </p:pic>
      <p:sp>
        <p:nvSpPr>
          <p:cNvPr id="320" name="Google Shape;320;p16"/>
          <p:cNvSpPr txBox="1"/>
          <p:nvPr/>
        </p:nvSpPr>
        <p:spPr>
          <a:xfrm>
            <a:off x="6720417" y="908050"/>
            <a:ext cx="5471583" cy="1046386"/>
          </a:xfrm>
          <a:prstGeom prst="rect">
            <a:avLst/>
          </a:prstGeom>
          <a:noFill/>
          <a:ln>
            <a:noFill/>
          </a:ln>
        </p:spPr>
        <p:txBody>
          <a:bodyPr spcFirstLastPara="1" wrap="square" lIns="121900" tIns="60933" rIns="121900" bIns="60933" anchor="t" anchorCtr="0">
            <a:spAutoFit/>
          </a:bodyPr>
          <a:lstStyle/>
          <a:p>
            <a:pPr algn="ctr" defTabSz="1219170">
              <a:buClr>
                <a:srgbClr val="00337F"/>
              </a:buClr>
              <a:buSzPts val="1500"/>
            </a:pPr>
            <a:r>
              <a:rPr lang="en-US" sz="2000" kern="0" dirty="0">
                <a:solidFill>
                  <a:srgbClr val="00337F"/>
                </a:solidFill>
                <a:latin typeface="Garamond"/>
                <a:ea typeface="Garamond"/>
                <a:cs typeface="Garamond"/>
                <a:sym typeface="Garamond"/>
              </a:rPr>
              <a:t>But there are many cases where the data tends to be around a central value with no bias left or right, and it gets close to a "Normal Distribution" like this</a:t>
            </a:r>
            <a:endParaRPr sz="1867" kern="0" dirty="0">
              <a:solidFill>
                <a:srgbClr val="000000"/>
              </a:solidFill>
              <a:latin typeface="Arial"/>
              <a:ea typeface="Arial"/>
              <a:cs typeface="Arial"/>
              <a:sym typeface="Arial"/>
            </a:endParaRPr>
          </a:p>
        </p:txBody>
      </p:sp>
      <p:sp>
        <p:nvSpPr>
          <p:cNvPr id="321" name="Google Shape;321;p16"/>
          <p:cNvSpPr txBox="1"/>
          <p:nvPr/>
        </p:nvSpPr>
        <p:spPr>
          <a:xfrm>
            <a:off x="1007534" y="5731934"/>
            <a:ext cx="5183716" cy="533489"/>
          </a:xfrm>
          <a:prstGeom prst="rect">
            <a:avLst/>
          </a:prstGeom>
          <a:noFill/>
          <a:ln>
            <a:noFill/>
          </a:ln>
        </p:spPr>
        <p:txBody>
          <a:bodyPr spcFirstLastPara="1" wrap="square" lIns="121900" tIns="60933" rIns="121900" bIns="60933" anchor="t" anchorCtr="0">
            <a:spAutoFit/>
          </a:bodyPr>
          <a:lstStyle/>
          <a:p>
            <a:pPr algn="ctr" defTabSz="1219170">
              <a:buClr>
                <a:srgbClr val="000000"/>
              </a:buClr>
              <a:buSzPts val="2000"/>
            </a:pPr>
            <a:r>
              <a:rPr lang="en-US" sz="2667" b="1" kern="0" dirty="0">
                <a:solidFill>
                  <a:srgbClr val="000000"/>
                </a:solidFill>
                <a:latin typeface="Arial"/>
                <a:ea typeface="Arial"/>
                <a:cs typeface="Arial"/>
                <a:sym typeface="Arial"/>
              </a:rPr>
              <a:t>Sample(1:10000,100)</a:t>
            </a:r>
            <a:endParaRPr sz="1867" kern="0"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2067105168"/>
      </p:ext>
    </p:extLst>
  </p:cSld>
  <p:clrMapOvr>
    <a:masterClrMapping/>
  </p:clrMapOvr>
  <p:transition spd="slow">
    <p:push dir="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17"/>
          <p:cNvSpPr txBox="1"/>
          <p:nvPr/>
        </p:nvSpPr>
        <p:spPr>
          <a:xfrm>
            <a:off x="719667" y="260349"/>
            <a:ext cx="6625167" cy="738609"/>
          </a:xfrm>
          <a:prstGeom prst="rect">
            <a:avLst/>
          </a:prstGeom>
          <a:noFill/>
          <a:ln>
            <a:noFill/>
          </a:ln>
        </p:spPr>
        <p:txBody>
          <a:bodyPr spcFirstLastPara="1" wrap="square" lIns="121900" tIns="60933" rIns="121900" bIns="60933" anchor="t" anchorCtr="0">
            <a:spAutoFit/>
          </a:bodyPr>
          <a:lstStyle/>
          <a:p>
            <a:pPr defTabSz="1219170">
              <a:buClr>
                <a:srgbClr val="FF9300"/>
              </a:buClr>
              <a:buSzPts val="3000"/>
            </a:pPr>
            <a:r>
              <a:rPr lang="en-US" sz="4000" b="1" kern="0" dirty="0">
                <a:solidFill>
                  <a:srgbClr val="FF9300"/>
                </a:solidFill>
                <a:latin typeface="Garamond"/>
                <a:ea typeface="Garamond"/>
                <a:cs typeface="Garamond"/>
                <a:sym typeface="Garamond"/>
              </a:rPr>
              <a:t>Normal Distribution</a:t>
            </a:r>
            <a:endParaRPr sz="1867" kern="0" dirty="0">
              <a:solidFill>
                <a:srgbClr val="000000"/>
              </a:solidFill>
              <a:latin typeface="Arial"/>
              <a:ea typeface="Arial"/>
              <a:cs typeface="Arial"/>
              <a:sym typeface="Arial"/>
            </a:endParaRPr>
          </a:p>
        </p:txBody>
      </p:sp>
      <p:pic>
        <p:nvPicPr>
          <p:cNvPr id="327" name="Google Shape;327;p17"/>
          <p:cNvPicPr preferRelativeResize="0"/>
          <p:nvPr/>
        </p:nvPicPr>
        <p:blipFill rotWithShape="1">
          <a:blip r:embed="rId3">
            <a:alphaModFix/>
          </a:blip>
          <a:srcRect/>
          <a:stretch/>
        </p:blipFill>
        <p:spPr>
          <a:xfrm>
            <a:off x="527049" y="1557867"/>
            <a:ext cx="3937000" cy="1981200"/>
          </a:xfrm>
          <a:prstGeom prst="rect">
            <a:avLst/>
          </a:prstGeom>
          <a:noFill/>
          <a:ln>
            <a:noFill/>
          </a:ln>
        </p:spPr>
      </p:pic>
      <p:sp>
        <p:nvSpPr>
          <p:cNvPr id="328" name="Google Shape;328;p17"/>
          <p:cNvSpPr txBox="1"/>
          <p:nvPr/>
        </p:nvSpPr>
        <p:spPr>
          <a:xfrm>
            <a:off x="1229784" y="1126067"/>
            <a:ext cx="3168649" cy="430833"/>
          </a:xfrm>
          <a:prstGeom prst="rect">
            <a:avLst/>
          </a:prstGeom>
          <a:noFill/>
          <a:ln>
            <a:noFill/>
          </a:ln>
        </p:spPr>
        <p:txBody>
          <a:bodyPr spcFirstLastPara="1" wrap="square" lIns="121900" tIns="60933" rIns="121900" bIns="60933" anchor="t" anchorCtr="0">
            <a:spAutoFit/>
          </a:bodyPr>
          <a:lstStyle/>
          <a:p>
            <a:pPr algn="ctr" defTabSz="1219170">
              <a:buClr>
                <a:srgbClr val="00337F"/>
              </a:buClr>
              <a:buSzPts val="1500"/>
            </a:pPr>
            <a:r>
              <a:rPr lang="en-US" sz="2000" kern="0" dirty="0">
                <a:solidFill>
                  <a:srgbClr val="00337F"/>
                </a:solidFill>
                <a:latin typeface="Garamond"/>
                <a:ea typeface="Garamond"/>
                <a:cs typeface="Garamond"/>
                <a:sym typeface="Garamond"/>
              </a:rPr>
              <a:t>The Normal Distribution has</a:t>
            </a:r>
            <a:endParaRPr sz="1867" kern="0" dirty="0">
              <a:solidFill>
                <a:srgbClr val="000000"/>
              </a:solidFill>
              <a:latin typeface="Arial"/>
              <a:ea typeface="Arial"/>
              <a:cs typeface="Arial"/>
              <a:sym typeface="Arial"/>
            </a:endParaRPr>
          </a:p>
        </p:txBody>
      </p:sp>
      <p:sp>
        <p:nvSpPr>
          <p:cNvPr id="329" name="Google Shape;329;p17"/>
          <p:cNvSpPr txBox="1"/>
          <p:nvPr/>
        </p:nvSpPr>
        <p:spPr>
          <a:xfrm>
            <a:off x="5520267" y="1773767"/>
            <a:ext cx="6096000" cy="1354162"/>
          </a:xfrm>
          <a:prstGeom prst="rect">
            <a:avLst/>
          </a:prstGeom>
          <a:noFill/>
          <a:ln>
            <a:noFill/>
          </a:ln>
        </p:spPr>
        <p:txBody>
          <a:bodyPr spcFirstLastPara="1" wrap="square" lIns="121900" tIns="60933" rIns="121900" bIns="60933" anchor="t" anchorCtr="0">
            <a:spAutoFit/>
          </a:bodyPr>
          <a:lstStyle/>
          <a:p>
            <a:pPr defTabSz="1219170">
              <a:buClr>
                <a:srgbClr val="00337F"/>
              </a:buClr>
              <a:buSzPts val="1500"/>
            </a:pPr>
            <a:r>
              <a:rPr lang="en-US" sz="2000" kern="0" dirty="0">
                <a:solidFill>
                  <a:srgbClr val="00337F"/>
                </a:solidFill>
                <a:latin typeface="Garamond"/>
                <a:ea typeface="Garamond"/>
                <a:cs typeface="Garamond"/>
                <a:sym typeface="Garamond"/>
              </a:rPr>
              <a:t>mean = median = mode</a:t>
            </a:r>
            <a:endParaRPr sz="1867" kern="0" dirty="0">
              <a:solidFill>
                <a:srgbClr val="000000"/>
              </a:solidFill>
              <a:latin typeface="Arial"/>
              <a:ea typeface="Arial"/>
              <a:cs typeface="Arial"/>
              <a:sym typeface="Arial"/>
            </a:endParaRPr>
          </a:p>
          <a:p>
            <a:pPr defTabSz="1219170">
              <a:buClr>
                <a:srgbClr val="00337F"/>
              </a:buClr>
              <a:buSzPts val="1500"/>
            </a:pPr>
            <a:r>
              <a:rPr lang="en-US" sz="2000" kern="0" dirty="0">
                <a:solidFill>
                  <a:srgbClr val="00337F"/>
                </a:solidFill>
                <a:latin typeface="Garamond"/>
                <a:ea typeface="Garamond"/>
                <a:cs typeface="Garamond"/>
                <a:sym typeface="Garamond"/>
              </a:rPr>
              <a:t>Symmetry about the center</a:t>
            </a:r>
            <a:endParaRPr sz="1867" kern="0" dirty="0">
              <a:solidFill>
                <a:srgbClr val="000000"/>
              </a:solidFill>
              <a:latin typeface="Arial"/>
              <a:ea typeface="Arial"/>
              <a:cs typeface="Arial"/>
              <a:sym typeface="Arial"/>
            </a:endParaRPr>
          </a:p>
          <a:p>
            <a:pPr defTabSz="1219170">
              <a:buClr>
                <a:srgbClr val="00337F"/>
              </a:buClr>
              <a:buSzPts val="1500"/>
            </a:pPr>
            <a:r>
              <a:rPr lang="en-US" sz="2000" kern="0" dirty="0">
                <a:solidFill>
                  <a:srgbClr val="00337F"/>
                </a:solidFill>
                <a:latin typeface="Garamond"/>
                <a:ea typeface="Garamond"/>
                <a:cs typeface="Garamond"/>
                <a:sym typeface="Garamond"/>
              </a:rPr>
              <a:t>50% of values less than the mean </a:t>
            </a:r>
            <a:br>
              <a:rPr lang="en-US" sz="2000" kern="0" dirty="0">
                <a:solidFill>
                  <a:srgbClr val="00337F"/>
                </a:solidFill>
                <a:latin typeface="Garamond"/>
                <a:ea typeface="Garamond"/>
                <a:cs typeface="Garamond"/>
                <a:sym typeface="Garamond"/>
              </a:rPr>
            </a:br>
            <a:r>
              <a:rPr lang="en-US" sz="2000" kern="0" dirty="0">
                <a:solidFill>
                  <a:srgbClr val="00337F"/>
                </a:solidFill>
                <a:latin typeface="Garamond"/>
                <a:ea typeface="Garamond"/>
                <a:cs typeface="Garamond"/>
                <a:sym typeface="Garamond"/>
              </a:rPr>
              <a:t>and 50% greater than the mean</a:t>
            </a:r>
            <a:endParaRPr sz="1867" kern="0" dirty="0">
              <a:solidFill>
                <a:srgbClr val="000000"/>
              </a:solidFill>
              <a:latin typeface="Arial"/>
              <a:ea typeface="Arial"/>
              <a:cs typeface="Arial"/>
              <a:sym typeface="Arial"/>
            </a:endParaRPr>
          </a:p>
        </p:txBody>
      </p:sp>
      <p:pic>
        <p:nvPicPr>
          <p:cNvPr id="330" name="Google Shape;330;p17"/>
          <p:cNvPicPr preferRelativeResize="0"/>
          <p:nvPr/>
        </p:nvPicPr>
        <p:blipFill rotWithShape="1">
          <a:blip r:embed="rId4">
            <a:alphaModFix/>
          </a:blip>
          <a:srcRect/>
          <a:stretch/>
        </p:blipFill>
        <p:spPr>
          <a:xfrm>
            <a:off x="0" y="3934883"/>
            <a:ext cx="3835400" cy="1589616"/>
          </a:xfrm>
          <a:prstGeom prst="rect">
            <a:avLst/>
          </a:prstGeom>
          <a:noFill/>
          <a:ln>
            <a:noFill/>
          </a:ln>
        </p:spPr>
      </p:pic>
      <p:pic>
        <p:nvPicPr>
          <p:cNvPr id="331" name="Google Shape;331;p17"/>
          <p:cNvPicPr preferRelativeResize="0"/>
          <p:nvPr/>
        </p:nvPicPr>
        <p:blipFill rotWithShape="1">
          <a:blip r:embed="rId5">
            <a:alphaModFix/>
          </a:blip>
          <a:srcRect/>
          <a:stretch/>
        </p:blipFill>
        <p:spPr>
          <a:xfrm>
            <a:off x="4368800" y="3860801"/>
            <a:ext cx="3911600" cy="1629833"/>
          </a:xfrm>
          <a:prstGeom prst="rect">
            <a:avLst/>
          </a:prstGeom>
          <a:noFill/>
          <a:ln>
            <a:noFill/>
          </a:ln>
        </p:spPr>
      </p:pic>
      <p:pic>
        <p:nvPicPr>
          <p:cNvPr id="332" name="Google Shape;332;p17"/>
          <p:cNvPicPr preferRelativeResize="0"/>
          <p:nvPr/>
        </p:nvPicPr>
        <p:blipFill rotWithShape="1">
          <a:blip r:embed="rId6">
            <a:alphaModFix/>
          </a:blip>
          <a:srcRect/>
          <a:stretch/>
        </p:blipFill>
        <p:spPr>
          <a:xfrm>
            <a:off x="8521701" y="4004734"/>
            <a:ext cx="3431116" cy="1581149"/>
          </a:xfrm>
          <a:prstGeom prst="rect">
            <a:avLst/>
          </a:prstGeom>
          <a:noFill/>
          <a:ln>
            <a:noFill/>
          </a:ln>
        </p:spPr>
      </p:pic>
      <p:sp>
        <p:nvSpPr>
          <p:cNvPr id="333" name="Google Shape;333;p17"/>
          <p:cNvSpPr txBox="1"/>
          <p:nvPr/>
        </p:nvSpPr>
        <p:spPr>
          <a:xfrm>
            <a:off x="239183" y="5662083"/>
            <a:ext cx="4129616" cy="738609"/>
          </a:xfrm>
          <a:prstGeom prst="rect">
            <a:avLst/>
          </a:prstGeom>
          <a:noFill/>
          <a:ln>
            <a:noFill/>
          </a:ln>
        </p:spPr>
        <p:txBody>
          <a:bodyPr spcFirstLastPara="1" wrap="square" lIns="121900" tIns="60933" rIns="121900" bIns="60933" anchor="t" anchorCtr="0">
            <a:spAutoFit/>
          </a:bodyPr>
          <a:lstStyle/>
          <a:p>
            <a:pPr algn="ctr" defTabSz="1219170">
              <a:buClr>
                <a:srgbClr val="00337F"/>
              </a:buClr>
              <a:buSzPts val="1500"/>
            </a:pPr>
            <a:r>
              <a:rPr lang="en-US" sz="2000" kern="0" dirty="0">
                <a:solidFill>
                  <a:srgbClr val="00337F"/>
                </a:solidFill>
                <a:latin typeface="Garamond"/>
                <a:ea typeface="Garamond"/>
                <a:cs typeface="Garamond"/>
                <a:sym typeface="Garamond"/>
              </a:rPr>
              <a:t>68% of values are within</a:t>
            </a:r>
            <a:br>
              <a:rPr lang="en-US" sz="2000" kern="0" dirty="0">
                <a:solidFill>
                  <a:srgbClr val="00337F"/>
                </a:solidFill>
                <a:latin typeface="Garamond"/>
                <a:ea typeface="Garamond"/>
                <a:cs typeface="Garamond"/>
                <a:sym typeface="Garamond"/>
              </a:rPr>
            </a:br>
            <a:r>
              <a:rPr lang="en-US" sz="2000" kern="0" dirty="0">
                <a:solidFill>
                  <a:srgbClr val="00337F"/>
                </a:solidFill>
                <a:latin typeface="Garamond"/>
                <a:ea typeface="Garamond"/>
                <a:cs typeface="Garamond"/>
                <a:sym typeface="Garamond"/>
              </a:rPr>
              <a:t>1 standard deviation of the mean</a:t>
            </a:r>
            <a:endParaRPr sz="1867" kern="0" dirty="0">
              <a:solidFill>
                <a:srgbClr val="000000"/>
              </a:solidFill>
              <a:latin typeface="Arial"/>
              <a:ea typeface="Arial"/>
              <a:cs typeface="Arial"/>
              <a:sym typeface="Arial"/>
            </a:endParaRPr>
          </a:p>
        </p:txBody>
      </p:sp>
      <p:sp>
        <p:nvSpPr>
          <p:cNvPr id="334" name="Google Shape;334;p17"/>
          <p:cNvSpPr txBox="1"/>
          <p:nvPr/>
        </p:nvSpPr>
        <p:spPr>
          <a:xfrm>
            <a:off x="4464050" y="5516033"/>
            <a:ext cx="3839633" cy="738609"/>
          </a:xfrm>
          <a:prstGeom prst="rect">
            <a:avLst/>
          </a:prstGeom>
          <a:noFill/>
          <a:ln>
            <a:noFill/>
          </a:ln>
        </p:spPr>
        <p:txBody>
          <a:bodyPr spcFirstLastPara="1" wrap="square" lIns="121900" tIns="60933" rIns="121900" bIns="60933" anchor="t" anchorCtr="0">
            <a:spAutoFit/>
          </a:bodyPr>
          <a:lstStyle/>
          <a:p>
            <a:pPr algn="ctr" defTabSz="1219170">
              <a:buClr>
                <a:srgbClr val="00337F"/>
              </a:buClr>
              <a:buSzPts val="1500"/>
            </a:pPr>
            <a:r>
              <a:rPr lang="en-US" sz="2000" kern="0" dirty="0">
                <a:solidFill>
                  <a:srgbClr val="00337F"/>
                </a:solidFill>
                <a:latin typeface="Garamond"/>
                <a:ea typeface="Garamond"/>
                <a:cs typeface="Garamond"/>
                <a:sym typeface="Garamond"/>
              </a:rPr>
              <a:t>95% of values are within </a:t>
            </a:r>
            <a:br>
              <a:rPr lang="en-US" sz="2000" kern="0" dirty="0">
                <a:solidFill>
                  <a:srgbClr val="00337F"/>
                </a:solidFill>
                <a:latin typeface="Garamond"/>
                <a:ea typeface="Garamond"/>
                <a:cs typeface="Garamond"/>
                <a:sym typeface="Garamond"/>
              </a:rPr>
            </a:br>
            <a:r>
              <a:rPr lang="en-US" sz="2000" kern="0" dirty="0">
                <a:solidFill>
                  <a:srgbClr val="00337F"/>
                </a:solidFill>
                <a:latin typeface="Garamond"/>
                <a:ea typeface="Garamond"/>
                <a:cs typeface="Garamond"/>
                <a:sym typeface="Garamond"/>
              </a:rPr>
              <a:t>2 standard deviations of the mean</a:t>
            </a:r>
            <a:endParaRPr sz="1867" kern="0" dirty="0">
              <a:solidFill>
                <a:srgbClr val="000000"/>
              </a:solidFill>
              <a:latin typeface="Arial"/>
              <a:ea typeface="Arial"/>
              <a:cs typeface="Arial"/>
              <a:sym typeface="Arial"/>
            </a:endParaRPr>
          </a:p>
        </p:txBody>
      </p:sp>
      <p:graphicFrame>
        <p:nvGraphicFramePr>
          <p:cNvPr id="335" name="Google Shape;335;p17"/>
          <p:cNvGraphicFramePr/>
          <p:nvPr/>
        </p:nvGraphicFramePr>
        <p:xfrm>
          <a:off x="8591550" y="5516033"/>
          <a:ext cx="3431116" cy="1005800"/>
        </p:xfrm>
        <a:graphic>
          <a:graphicData uri="http://schemas.openxmlformats.org/drawingml/2006/table">
            <a:tbl>
              <a:tblPr>
                <a:noFill/>
              </a:tblPr>
              <a:tblGrid>
                <a:gridCol w="3431116">
                  <a:extLst>
                    <a:ext uri="{9D8B030D-6E8A-4147-A177-3AD203B41FA5}">
                      <a16:colId xmlns:a16="http://schemas.microsoft.com/office/drawing/2014/main" val="20000"/>
                    </a:ext>
                  </a:extLst>
                </a:gridCol>
              </a:tblGrid>
              <a:tr h="1005800">
                <a:tc>
                  <a:txBody>
                    <a:bodyPr/>
                    <a:lstStyle/>
                    <a:p>
                      <a:pPr marL="0" marR="0" lvl="0" indent="0" algn="l" rtl="0">
                        <a:lnSpc>
                          <a:spcPct val="100000"/>
                        </a:lnSpc>
                        <a:spcBef>
                          <a:spcPts val="0"/>
                        </a:spcBef>
                        <a:spcAft>
                          <a:spcPts val="0"/>
                        </a:spcAft>
                        <a:buClr>
                          <a:srgbClr val="00337F"/>
                        </a:buClr>
                        <a:buSzPts val="1500"/>
                        <a:buFont typeface="Garamond"/>
                        <a:buNone/>
                      </a:pPr>
                      <a:r>
                        <a:rPr lang="en-US" sz="2000" b="0" i="0" u="none" strike="noStrike" cap="none" dirty="0">
                          <a:solidFill>
                            <a:srgbClr val="00337F"/>
                          </a:solidFill>
                          <a:latin typeface="Garamond"/>
                          <a:ea typeface="Garamond"/>
                          <a:cs typeface="Garamond"/>
                          <a:sym typeface="Garamond"/>
                        </a:rPr>
                        <a:t>99.7% of values are within </a:t>
                      </a:r>
                      <a:br>
                        <a:rPr lang="en-US" sz="2000" b="0" i="0" u="none" strike="noStrike" cap="none" dirty="0">
                          <a:solidFill>
                            <a:srgbClr val="00337F"/>
                          </a:solidFill>
                          <a:latin typeface="Garamond"/>
                          <a:ea typeface="Garamond"/>
                          <a:cs typeface="Garamond"/>
                          <a:sym typeface="Garamond"/>
                        </a:rPr>
                      </a:br>
                      <a:r>
                        <a:rPr lang="en-US" sz="2000" b="0" i="0" u="none" strike="noStrike" cap="none" dirty="0">
                          <a:solidFill>
                            <a:srgbClr val="00337F"/>
                          </a:solidFill>
                          <a:latin typeface="Garamond"/>
                          <a:ea typeface="Garamond"/>
                          <a:cs typeface="Garamond"/>
                          <a:sym typeface="Garamond"/>
                        </a:rPr>
                        <a:t>3 standard deviations of the mean</a:t>
                      </a:r>
                      <a:endParaRPr sz="1900" u="none" strike="noStrike" cap="none" dirty="0"/>
                    </a:p>
                  </a:txBody>
                  <a:tcPr marL="121933" marR="121933" marT="45700" marB="45700" anchor="ct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950527294"/>
      </p:ext>
    </p:extLst>
  </p:cSld>
  <p:clrMapOvr>
    <a:masterClrMapping/>
  </p:clrMapOvr>
  <p:transition spd="slow">
    <p:push dir="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3" name="Rectangle 11">
            <a:extLst>
              <a:ext uri="{FF2B5EF4-FFF2-40B4-BE49-F238E27FC236}">
                <a16:creationId xmlns:a16="http://schemas.microsoft.com/office/drawing/2014/main" id="{22E3C958-123F-4217-AEB9-72277ACDBC96}"/>
              </a:ext>
            </a:extLst>
          </p:cNvPr>
          <p:cNvSpPr>
            <a:spLocks noChangeArrowheads="1"/>
          </p:cNvSpPr>
          <p:nvPr/>
        </p:nvSpPr>
        <p:spPr bwMode="auto">
          <a:xfrm>
            <a:off x="8481485" y="886884"/>
            <a:ext cx="1986636" cy="4479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0651" tIns="59267" rIns="120651" bIns="59267">
            <a:spAutoFit/>
          </a:bodyPr>
          <a:lstStyle>
            <a:lvl1pPr>
              <a:spcBef>
                <a:spcPct val="20000"/>
              </a:spcBef>
              <a:buClr>
                <a:schemeClr val="tx1"/>
              </a:buClr>
              <a:buSzPct val="50000"/>
              <a:buFont typeface="Monotype Sorts" pitchFamily="2" charset="2"/>
              <a:buChar char="l"/>
              <a:defRPr>
                <a:solidFill>
                  <a:schemeClr val="tx1"/>
                </a:solidFill>
                <a:latin typeface="Arial" panose="020B0604020202020204" pitchFamily="34" charset="0"/>
              </a:defRPr>
            </a:lvl1pPr>
            <a:lvl2pPr marL="742950" indent="-285750">
              <a:spcBef>
                <a:spcPct val="20000"/>
              </a:spcBef>
              <a:buClr>
                <a:schemeClr val="tx1"/>
              </a:buClr>
              <a:buSzPct val="75000"/>
              <a:buFont typeface="Symbol" panose="05050102010706020507" pitchFamily="18" charset="2"/>
              <a:buChar char="-"/>
              <a:defRPr>
                <a:solidFill>
                  <a:schemeClr val="tx1"/>
                </a:solidFill>
                <a:latin typeface="Arial" panose="020B0604020202020204" pitchFamily="34" charset="0"/>
              </a:defRPr>
            </a:lvl2pPr>
            <a:lvl3pPr marL="1143000" indent="-228600">
              <a:spcBef>
                <a:spcPct val="20000"/>
              </a:spcBef>
              <a:buClr>
                <a:schemeClr val="tx1"/>
              </a:buClr>
              <a:buSzPct val="63000"/>
              <a:buFont typeface="Symbol" panose="05050102010706020507" pitchFamily="18" charset="2"/>
              <a:buChar char="&gt;"/>
              <a:defRPr>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50000"/>
              </a:spcBef>
              <a:buClrTx/>
              <a:buSzTx/>
              <a:buFontTx/>
              <a:buNone/>
            </a:pPr>
            <a:r>
              <a:rPr lang="en-US" altLang="en-US" sz="2133" dirty="0"/>
              <a:t>POPULATION</a:t>
            </a:r>
          </a:p>
        </p:txBody>
      </p:sp>
      <p:sp>
        <p:nvSpPr>
          <p:cNvPr id="166914" name="Rectangle 12">
            <a:extLst>
              <a:ext uri="{FF2B5EF4-FFF2-40B4-BE49-F238E27FC236}">
                <a16:creationId xmlns:a16="http://schemas.microsoft.com/office/drawing/2014/main" id="{D8608019-7779-43BE-97A0-8E26C86CB09C}"/>
              </a:ext>
            </a:extLst>
          </p:cNvPr>
          <p:cNvSpPr>
            <a:spLocks noChangeArrowheads="1"/>
          </p:cNvSpPr>
          <p:nvPr/>
        </p:nvSpPr>
        <p:spPr bwMode="auto">
          <a:xfrm>
            <a:off x="6096000" y="3238500"/>
            <a:ext cx="5271743" cy="2955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2767" tIns="61384" rIns="122767" bIns="61384">
            <a:spAutoFit/>
          </a:bodyPr>
          <a:lstStyle>
            <a:lvl1pPr>
              <a:spcBef>
                <a:spcPct val="20000"/>
              </a:spcBef>
              <a:buClr>
                <a:schemeClr val="tx1"/>
              </a:buClr>
              <a:buSzPct val="50000"/>
              <a:buFont typeface="Monotype Sorts" pitchFamily="2" charset="2"/>
              <a:buChar char="l"/>
              <a:defRPr>
                <a:solidFill>
                  <a:schemeClr val="tx1"/>
                </a:solidFill>
                <a:latin typeface="Arial" panose="020B0604020202020204" pitchFamily="34" charset="0"/>
              </a:defRPr>
            </a:lvl1pPr>
            <a:lvl2pPr marL="742950" indent="-285750">
              <a:spcBef>
                <a:spcPct val="20000"/>
              </a:spcBef>
              <a:buClr>
                <a:schemeClr val="tx1"/>
              </a:buClr>
              <a:buSzPct val="75000"/>
              <a:buFont typeface="Symbol" panose="05050102010706020507" pitchFamily="18" charset="2"/>
              <a:buChar char="-"/>
              <a:defRPr>
                <a:solidFill>
                  <a:schemeClr val="tx1"/>
                </a:solidFill>
                <a:latin typeface="Arial" panose="020B0604020202020204" pitchFamily="34" charset="0"/>
              </a:defRPr>
            </a:lvl2pPr>
            <a:lvl3pPr marL="1143000" indent="-228600">
              <a:spcBef>
                <a:spcPct val="20000"/>
              </a:spcBef>
              <a:buClr>
                <a:schemeClr val="tx1"/>
              </a:buClr>
              <a:buSzPct val="63000"/>
              <a:buFont typeface="Symbol" panose="05050102010706020507" pitchFamily="18" charset="2"/>
              <a:buChar char="&gt;"/>
              <a:defRPr>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SzTx/>
              <a:buFontTx/>
              <a:buNone/>
            </a:pPr>
            <a:r>
              <a:rPr lang="en-US" altLang="en-US" sz="2400" dirty="0"/>
              <a:t>     Population Parameters</a:t>
            </a:r>
          </a:p>
          <a:p>
            <a:pPr eaLnBrk="1" hangingPunct="1">
              <a:spcBef>
                <a:spcPct val="0"/>
              </a:spcBef>
              <a:buClrTx/>
              <a:buSzTx/>
              <a:buFontTx/>
              <a:buNone/>
            </a:pPr>
            <a:r>
              <a:rPr lang="en-US" altLang="en-US" sz="2133" dirty="0"/>
              <a:t>a hypothetical set of N observations from </a:t>
            </a:r>
          </a:p>
          <a:p>
            <a:pPr eaLnBrk="1" hangingPunct="1">
              <a:spcBef>
                <a:spcPct val="0"/>
              </a:spcBef>
              <a:buClrTx/>
              <a:buSzTx/>
              <a:buFontTx/>
              <a:buNone/>
            </a:pPr>
            <a:r>
              <a:rPr lang="en-US" altLang="en-US" sz="2133" dirty="0"/>
              <a:t>which the sample is obtained (typically N </a:t>
            </a:r>
          </a:p>
          <a:p>
            <a:pPr eaLnBrk="1" hangingPunct="1">
              <a:spcBef>
                <a:spcPct val="0"/>
              </a:spcBef>
              <a:buClrTx/>
              <a:buSzTx/>
              <a:buFontTx/>
              <a:buNone/>
            </a:pPr>
            <a:r>
              <a:rPr lang="en-US" altLang="en-US" sz="2133" dirty="0"/>
              <a:t>very large)</a:t>
            </a:r>
          </a:p>
          <a:p>
            <a:pPr eaLnBrk="1" hangingPunct="1">
              <a:spcBef>
                <a:spcPct val="0"/>
              </a:spcBef>
              <a:buClrTx/>
              <a:buSzTx/>
              <a:buFontTx/>
              <a:buNone/>
            </a:pPr>
            <a:endParaRPr lang="en-US" altLang="en-US" sz="2400" dirty="0"/>
          </a:p>
          <a:p>
            <a:pPr eaLnBrk="1" hangingPunct="1">
              <a:spcBef>
                <a:spcPct val="0"/>
              </a:spcBef>
              <a:buClrTx/>
              <a:buSzTx/>
              <a:buFontTx/>
              <a:buNone/>
            </a:pPr>
            <a:r>
              <a:rPr lang="en-US" altLang="en-US" sz="2400" dirty="0">
                <a:latin typeface="Symbol" panose="05050102010706020507" pitchFamily="18" charset="2"/>
              </a:rPr>
              <a:t>m  = </a:t>
            </a:r>
            <a:r>
              <a:rPr lang="en-US" altLang="en-US" sz="2400" dirty="0"/>
              <a:t> Population mean</a:t>
            </a:r>
          </a:p>
          <a:p>
            <a:pPr eaLnBrk="1" hangingPunct="1">
              <a:spcBef>
                <a:spcPct val="0"/>
              </a:spcBef>
              <a:buClrTx/>
              <a:buSzTx/>
              <a:buFontTx/>
              <a:buNone/>
            </a:pPr>
            <a:r>
              <a:rPr lang="en-US" altLang="en-US" sz="2400" dirty="0">
                <a:latin typeface="Symbol" panose="05050102010706020507" pitchFamily="18" charset="2"/>
              </a:rPr>
              <a:t>s</a:t>
            </a:r>
            <a:r>
              <a:rPr lang="en-US" altLang="en-US" sz="2400" baseline="30000" dirty="0"/>
              <a:t>2 </a:t>
            </a:r>
            <a:r>
              <a:rPr lang="en-US" altLang="en-US" sz="2400" dirty="0"/>
              <a:t>= Population Variance</a:t>
            </a:r>
          </a:p>
          <a:p>
            <a:pPr eaLnBrk="1" hangingPunct="1">
              <a:spcBef>
                <a:spcPct val="0"/>
              </a:spcBef>
              <a:buClrTx/>
              <a:buSzTx/>
              <a:buFontTx/>
              <a:buNone/>
            </a:pPr>
            <a:r>
              <a:rPr lang="en-US" altLang="en-US" sz="2400" dirty="0">
                <a:latin typeface="Symbol" panose="05050102010706020507" pitchFamily="18" charset="2"/>
              </a:rPr>
              <a:t>s </a:t>
            </a:r>
            <a:r>
              <a:rPr lang="en-US" altLang="en-US" sz="2400" dirty="0"/>
              <a:t> = Population Standard Deviation</a:t>
            </a:r>
          </a:p>
        </p:txBody>
      </p:sp>
      <p:sp>
        <p:nvSpPr>
          <p:cNvPr id="166915" name="Rectangle 13">
            <a:extLst>
              <a:ext uri="{FF2B5EF4-FFF2-40B4-BE49-F238E27FC236}">
                <a16:creationId xmlns:a16="http://schemas.microsoft.com/office/drawing/2014/main" id="{9A9363DF-1FF9-4FF1-B5DA-AC66D5F5F263}"/>
              </a:ext>
            </a:extLst>
          </p:cNvPr>
          <p:cNvSpPr>
            <a:spLocks noChangeArrowheads="1"/>
          </p:cNvSpPr>
          <p:nvPr/>
        </p:nvSpPr>
        <p:spPr bwMode="auto">
          <a:xfrm>
            <a:off x="2863852" y="886884"/>
            <a:ext cx="1354540" cy="4479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0651" tIns="59267" rIns="120651" bIns="59267">
            <a:spAutoFit/>
          </a:bodyPr>
          <a:lstStyle>
            <a:lvl1pPr>
              <a:spcBef>
                <a:spcPct val="20000"/>
              </a:spcBef>
              <a:buClr>
                <a:schemeClr val="tx1"/>
              </a:buClr>
              <a:buSzPct val="50000"/>
              <a:buFont typeface="Monotype Sorts" pitchFamily="2" charset="2"/>
              <a:buChar char="l"/>
              <a:defRPr>
                <a:solidFill>
                  <a:schemeClr val="tx1"/>
                </a:solidFill>
                <a:latin typeface="Arial" panose="020B0604020202020204" pitchFamily="34" charset="0"/>
              </a:defRPr>
            </a:lvl1pPr>
            <a:lvl2pPr marL="742950" indent="-285750">
              <a:spcBef>
                <a:spcPct val="20000"/>
              </a:spcBef>
              <a:buClr>
                <a:schemeClr val="tx1"/>
              </a:buClr>
              <a:buSzPct val="75000"/>
              <a:buFont typeface="Symbol" panose="05050102010706020507" pitchFamily="18" charset="2"/>
              <a:buChar char="-"/>
              <a:defRPr>
                <a:solidFill>
                  <a:schemeClr val="tx1"/>
                </a:solidFill>
                <a:latin typeface="Arial" panose="020B0604020202020204" pitchFamily="34" charset="0"/>
              </a:defRPr>
            </a:lvl2pPr>
            <a:lvl3pPr marL="1143000" indent="-228600">
              <a:spcBef>
                <a:spcPct val="20000"/>
              </a:spcBef>
              <a:buClr>
                <a:schemeClr val="tx1"/>
              </a:buClr>
              <a:buSzPct val="63000"/>
              <a:buFont typeface="Symbol" panose="05050102010706020507" pitchFamily="18" charset="2"/>
              <a:buChar char="&gt;"/>
              <a:defRPr>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50000"/>
              </a:spcBef>
              <a:buClrTx/>
              <a:buSzTx/>
              <a:buFontTx/>
              <a:buNone/>
            </a:pPr>
            <a:r>
              <a:rPr lang="en-US" altLang="en-US" sz="2133" dirty="0"/>
              <a:t>SAMPLE</a:t>
            </a:r>
          </a:p>
        </p:txBody>
      </p:sp>
      <p:sp>
        <p:nvSpPr>
          <p:cNvPr id="166916" name="Rectangle 14">
            <a:extLst>
              <a:ext uri="{FF2B5EF4-FFF2-40B4-BE49-F238E27FC236}">
                <a16:creationId xmlns:a16="http://schemas.microsoft.com/office/drawing/2014/main" id="{F738C3E7-C1AE-43FE-94B5-7BA8F0A0A50D}"/>
              </a:ext>
            </a:extLst>
          </p:cNvPr>
          <p:cNvSpPr>
            <a:spLocks noChangeArrowheads="1"/>
          </p:cNvSpPr>
          <p:nvPr/>
        </p:nvSpPr>
        <p:spPr bwMode="auto">
          <a:xfrm>
            <a:off x="311151" y="3306234"/>
            <a:ext cx="5545216" cy="2914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2767" tIns="61384" rIns="122767" bIns="61384">
            <a:spAutoFit/>
          </a:bodyPr>
          <a:lstStyle>
            <a:lvl1pPr>
              <a:spcBef>
                <a:spcPct val="20000"/>
              </a:spcBef>
              <a:buClr>
                <a:schemeClr val="tx1"/>
              </a:buClr>
              <a:buSzPct val="50000"/>
              <a:buFont typeface="Monotype Sorts" pitchFamily="2" charset="2"/>
              <a:buChar char="l"/>
              <a:defRPr>
                <a:solidFill>
                  <a:schemeClr val="tx1"/>
                </a:solidFill>
                <a:latin typeface="Arial" panose="020B0604020202020204" pitchFamily="34" charset="0"/>
              </a:defRPr>
            </a:lvl1pPr>
            <a:lvl2pPr marL="742950" indent="-285750">
              <a:spcBef>
                <a:spcPct val="20000"/>
              </a:spcBef>
              <a:buClr>
                <a:schemeClr val="tx1"/>
              </a:buClr>
              <a:buSzPct val="75000"/>
              <a:buFont typeface="Symbol" panose="05050102010706020507" pitchFamily="18" charset="2"/>
              <a:buChar char="-"/>
              <a:defRPr>
                <a:solidFill>
                  <a:schemeClr val="tx1"/>
                </a:solidFill>
                <a:latin typeface="Arial" panose="020B0604020202020204" pitchFamily="34" charset="0"/>
              </a:defRPr>
            </a:lvl2pPr>
            <a:lvl3pPr marL="1143000" indent="-228600">
              <a:spcBef>
                <a:spcPct val="20000"/>
              </a:spcBef>
              <a:buClr>
                <a:schemeClr val="tx1"/>
              </a:buClr>
              <a:buSzPct val="63000"/>
              <a:buFont typeface="Symbol" panose="05050102010706020507" pitchFamily="18" charset="2"/>
              <a:buChar char="&gt;"/>
              <a:defRPr>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SzTx/>
              <a:buFontTx/>
              <a:buNone/>
            </a:pPr>
            <a:r>
              <a:rPr lang="en-US" altLang="en-US" sz="2400" dirty="0"/>
              <a:t>Sample Statistics</a:t>
            </a:r>
          </a:p>
          <a:p>
            <a:pPr eaLnBrk="1" hangingPunct="1">
              <a:spcBef>
                <a:spcPct val="0"/>
              </a:spcBef>
              <a:buClrTx/>
              <a:buSzTx/>
              <a:buFontTx/>
              <a:buNone/>
            </a:pPr>
            <a:r>
              <a:rPr lang="en-US" altLang="en-US" sz="2133" dirty="0"/>
              <a:t>A sample is a set of n observations actually </a:t>
            </a:r>
          </a:p>
          <a:p>
            <a:pPr eaLnBrk="1" hangingPunct="1">
              <a:spcBef>
                <a:spcPct val="0"/>
              </a:spcBef>
              <a:buClrTx/>
              <a:buSzTx/>
              <a:buFontTx/>
              <a:buNone/>
            </a:pPr>
            <a:r>
              <a:rPr lang="en-US" altLang="en-US" sz="2133" dirty="0"/>
              <a:t>obtained and a statistic is a numerical value</a:t>
            </a:r>
          </a:p>
          <a:p>
            <a:pPr eaLnBrk="1" hangingPunct="1">
              <a:spcBef>
                <a:spcPct val="0"/>
              </a:spcBef>
              <a:buClrTx/>
              <a:buSzTx/>
              <a:buFontTx/>
              <a:buNone/>
            </a:pPr>
            <a:r>
              <a:rPr lang="en-US" altLang="en-US" sz="2133" dirty="0"/>
              <a:t>that describes the sample.</a:t>
            </a:r>
          </a:p>
          <a:p>
            <a:pPr eaLnBrk="1" hangingPunct="1">
              <a:spcBef>
                <a:spcPct val="0"/>
              </a:spcBef>
              <a:buClrTx/>
              <a:buSzTx/>
              <a:buFontTx/>
              <a:buNone/>
            </a:pPr>
            <a:endParaRPr lang="en-US" altLang="en-US" sz="2133" dirty="0"/>
          </a:p>
          <a:p>
            <a:pPr eaLnBrk="1" hangingPunct="1">
              <a:spcBef>
                <a:spcPct val="0"/>
              </a:spcBef>
              <a:buClrTx/>
              <a:buSzTx/>
              <a:buFontTx/>
              <a:buNone/>
            </a:pPr>
            <a:r>
              <a:rPr lang="en-US" altLang="en-US" sz="2400" dirty="0"/>
              <a:t>X</a:t>
            </a:r>
            <a:r>
              <a:rPr lang="en-US" altLang="en-US" sz="2400" dirty="0">
                <a:latin typeface="Symbol" panose="05050102010706020507" pitchFamily="18" charset="2"/>
              </a:rPr>
              <a:t>  = </a:t>
            </a:r>
            <a:r>
              <a:rPr lang="en-US" altLang="en-US" sz="2400" dirty="0"/>
              <a:t> Sample Mean</a:t>
            </a:r>
          </a:p>
          <a:p>
            <a:pPr eaLnBrk="1" hangingPunct="1">
              <a:spcBef>
                <a:spcPct val="0"/>
              </a:spcBef>
              <a:buClrTx/>
              <a:buSzTx/>
              <a:buFontTx/>
              <a:buNone/>
            </a:pPr>
            <a:r>
              <a:rPr lang="en-US" altLang="en-US" sz="2400" dirty="0"/>
              <a:t>s</a:t>
            </a:r>
            <a:r>
              <a:rPr lang="en-US" altLang="en-US" sz="2400" baseline="30000" dirty="0"/>
              <a:t>2  </a:t>
            </a:r>
            <a:r>
              <a:rPr lang="en-US" altLang="en-US" sz="2400" dirty="0"/>
              <a:t>= Sample Variance</a:t>
            </a:r>
          </a:p>
          <a:p>
            <a:pPr eaLnBrk="1" hangingPunct="1">
              <a:spcBef>
                <a:spcPct val="0"/>
              </a:spcBef>
              <a:buClrTx/>
              <a:buSzTx/>
              <a:buFontTx/>
              <a:buNone/>
            </a:pPr>
            <a:r>
              <a:rPr lang="en-US" altLang="en-US" sz="2400" dirty="0"/>
              <a:t>s  = Sample Standard Deviation</a:t>
            </a:r>
          </a:p>
        </p:txBody>
      </p:sp>
      <p:graphicFrame>
        <p:nvGraphicFramePr>
          <p:cNvPr id="166917" name="Object 15">
            <a:extLst>
              <a:ext uri="{FF2B5EF4-FFF2-40B4-BE49-F238E27FC236}">
                <a16:creationId xmlns:a16="http://schemas.microsoft.com/office/drawing/2014/main" id="{ECE6A5C6-BBA3-46AD-B726-3E4C4503367A}"/>
              </a:ext>
            </a:extLst>
          </p:cNvPr>
          <p:cNvGraphicFramePr>
            <a:graphicFrameLocks/>
          </p:cNvGraphicFramePr>
          <p:nvPr/>
        </p:nvGraphicFramePr>
        <p:xfrm>
          <a:off x="679451" y="924984"/>
          <a:ext cx="4584700" cy="2294467"/>
        </p:xfrm>
        <a:graphic>
          <a:graphicData uri="http://schemas.openxmlformats.org/presentationml/2006/ole">
            <mc:AlternateContent xmlns:mc="http://schemas.openxmlformats.org/markup-compatibility/2006">
              <mc:Choice xmlns:v="urn:schemas-microsoft-com:vml" Requires="v">
                <p:oleObj name="Mtb Graph" r:id="rId2" imgW="0" imgH="0" progId="MinitabGraph.Document">
                  <p:embed/>
                </p:oleObj>
              </mc:Choice>
              <mc:Fallback>
                <p:oleObj name="Mtb Graph" r:id="rId2" imgW="0" imgH="0" progId="MinitabGraph.Document">
                  <p:embed/>
                  <p:pic>
                    <p:nvPicPr>
                      <p:cNvPr id="166917" name="Object 15">
                        <a:extLst>
                          <a:ext uri="{FF2B5EF4-FFF2-40B4-BE49-F238E27FC236}">
                            <a16:creationId xmlns:a16="http://schemas.microsoft.com/office/drawing/2014/main" id="{ECE6A5C6-BBA3-46AD-B726-3E4C4503367A}"/>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9451" y="924984"/>
                        <a:ext cx="4584700" cy="22944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66918" name="Rectangle 16">
            <a:extLst>
              <a:ext uri="{FF2B5EF4-FFF2-40B4-BE49-F238E27FC236}">
                <a16:creationId xmlns:a16="http://schemas.microsoft.com/office/drawing/2014/main" id="{7C92EDFA-CA71-4933-AB32-DDA69C9CA007}"/>
              </a:ext>
            </a:extLst>
          </p:cNvPr>
          <p:cNvSpPr>
            <a:spLocks noChangeArrowheads="1"/>
          </p:cNvSpPr>
          <p:nvPr/>
        </p:nvSpPr>
        <p:spPr bwMode="auto">
          <a:xfrm>
            <a:off x="2080685" y="886884"/>
            <a:ext cx="1354540" cy="4479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0651" tIns="59267" rIns="120651" bIns="59267">
            <a:spAutoFit/>
          </a:bodyPr>
          <a:lstStyle>
            <a:lvl1pPr>
              <a:spcBef>
                <a:spcPct val="20000"/>
              </a:spcBef>
              <a:buClr>
                <a:schemeClr val="tx1"/>
              </a:buClr>
              <a:buSzPct val="50000"/>
              <a:buFont typeface="Monotype Sorts" pitchFamily="2" charset="2"/>
              <a:buChar char="l"/>
              <a:defRPr>
                <a:solidFill>
                  <a:schemeClr val="tx1"/>
                </a:solidFill>
                <a:latin typeface="Arial" panose="020B0604020202020204" pitchFamily="34" charset="0"/>
              </a:defRPr>
            </a:lvl1pPr>
            <a:lvl2pPr marL="742950" indent="-285750">
              <a:spcBef>
                <a:spcPct val="20000"/>
              </a:spcBef>
              <a:buClr>
                <a:schemeClr val="tx1"/>
              </a:buClr>
              <a:buSzPct val="75000"/>
              <a:buFont typeface="Symbol" panose="05050102010706020507" pitchFamily="18" charset="2"/>
              <a:buChar char="-"/>
              <a:defRPr>
                <a:solidFill>
                  <a:schemeClr val="tx1"/>
                </a:solidFill>
                <a:latin typeface="Arial" panose="020B0604020202020204" pitchFamily="34" charset="0"/>
              </a:defRPr>
            </a:lvl2pPr>
            <a:lvl3pPr marL="1143000" indent="-228600">
              <a:spcBef>
                <a:spcPct val="20000"/>
              </a:spcBef>
              <a:buClr>
                <a:schemeClr val="tx1"/>
              </a:buClr>
              <a:buSzPct val="63000"/>
              <a:buFont typeface="Symbol" panose="05050102010706020507" pitchFamily="18" charset="2"/>
              <a:buChar char="&gt;"/>
              <a:defRPr>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50000"/>
              </a:spcBef>
              <a:buClrTx/>
              <a:buSzTx/>
              <a:buFontTx/>
              <a:buNone/>
            </a:pPr>
            <a:r>
              <a:rPr lang="en-US" altLang="en-US" sz="2133" dirty="0"/>
              <a:t>SAMPLE</a:t>
            </a:r>
          </a:p>
        </p:txBody>
      </p:sp>
      <p:grpSp>
        <p:nvGrpSpPr>
          <p:cNvPr id="166919" name="Group 20">
            <a:extLst>
              <a:ext uri="{FF2B5EF4-FFF2-40B4-BE49-F238E27FC236}">
                <a16:creationId xmlns:a16="http://schemas.microsoft.com/office/drawing/2014/main" id="{DE791699-9C3D-471A-9897-CA6C38B08714}"/>
              </a:ext>
            </a:extLst>
          </p:cNvPr>
          <p:cNvGrpSpPr>
            <a:grpSpLocks/>
          </p:cNvGrpSpPr>
          <p:nvPr/>
        </p:nvGrpSpPr>
        <p:grpSpPr bwMode="auto">
          <a:xfrm>
            <a:off x="4064000" y="234952"/>
            <a:ext cx="4013200" cy="1365249"/>
            <a:chOff x="1920" y="148"/>
            <a:chExt cx="1896" cy="860"/>
          </a:xfrm>
        </p:grpSpPr>
        <p:sp>
          <p:nvSpPr>
            <p:cNvPr id="166922" name="Oval 17">
              <a:extLst>
                <a:ext uri="{FF2B5EF4-FFF2-40B4-BE49-F238E27FC236}">
                  <a16:creationId xmlns:a16="http://schemas.microsoft.com/office/drawing/2014/main" id="{3F536314-B254-4CA7-BD0D-8E437C404AAE}"/>
                </a:ext>
              </a:extLst>
            </p:cNvPr>
            <p:cNvSpPr>
              <a:spLocks noChangeArrowheads="1"/>
            </p:cNvSpPr>
            <p:nvPr/>
          </p:nvSpPr>
          <p:spPr bwMode="auto">
            <a:xfrm>
              <a:off x="2142" y="148"/>
              <a:ext cx="1448" cy="860"/>
            </a:xfrm>
            <a:prstGeom prst="ellipse">
              <a:avLst/>
            </a:prstGeom>
            <a:solidFill>
              <a:schemeClr val="accent1"/>
            </a:solidFill>
            <a:ln w="12700">
              <a:solidFill>
                <a:schemeClr val="tx1"/>
              </a:solidFill>
              <a:round/>
              <a:headEnd/>
              <a:tailEnd/>
            </a:ln>
          </p:spPr>
          <p:txBody>
            <a:bodyPr wrap="none" anchor="ctr"/>
            <a:lstStyle>
              <a:lvl1pPr>
                <a:spcBef>
                  <a:spcPct val="20000"/>
                </a:spcBef>
                <a:buClr>
                  <a:schemeClr val="tx1"/>
                </a:buClr>
                <a:buSzPct val="50000"/>
                <a:buFont typeface="Monotype Sorts" pitchFamily="2" charset="2"/>
                <a:buChar char="l"/>
                <a:defRPr>
                  <a:solidFill>
                    <a:schemeClr val="tx1"/>
                  </a:solidFill>
                  <a:latin typeface="Arial" panose="020B0604020202020204" pitchFamily="34" charset="0"/>
                </a:defRPr>
              </a:lvl1pPr>
              <a:lvl2pPr marL="742950" indent="-285750">
                <a:spcBef>
                  <a:spcPct val="20000"/>
                </a:spcBef>
                <a:buClr>
                  <a:schemeClr val="tx1"/>
                </a:buClr>
                <a:buSzPct val="75000"/>
                <a:buFont typeface="Symbol" panose="05050102010706020507" pitchFamily="18" charset="2"/>
                <a:buChar char="-"/>
                <a:defRPr>
                  <a:solidFill>
                    <a:schemeClr val="tx1"/>
                  </a:solidFill>
                  <a:latin typeface="Arial" panose="020B0604020202020204" pitchFamily="34" charset="0"/>
                </a:defRPr>
              </a:lvl2pPr>
              <a:lvl3pPr marL="1143000" indent="-228600">
                <a:spcBef>
                  <a:spcPct val="20000"/>
                </a:spcBef>
                <a:buClr>
                  <a:schemeClr val="tx1"/>
                </a:buClr>
                <a:buSzPct val="63000"/>
                <a:buFont typeface="Symbol" panose="05050102010706020507" pitchFamily="18" charset="2"/>
                <a:buChar char="&gt;"/>
                <a:defRPr>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SzTx/>
                <a:buFontTx/>
                <a:buNone/>
              </a:pPr>
              <a:endParaRPr lang="en-IN" altLang="en-US" sz="2400" dirty="0"/>
            </a:p>
          </p:txBody>
        </p:sp>
        <p:sp>
          <p:nvSpPr>
            <p:cNvPr id="166923" name="Rectangle 18">
              <a:extLst>
                <a:ext uri="{FF2B5EF4-FFF2-40B4-BE49-F238E27FC236}">
                  <a16:creationId xmlns:a16="http://schemas.microsoft.com/office/drawing/2014/main" id="{EE8A679A-31A6-48C7-AA25-E693225E208E}"/>
                </a:ext>
              </a:extLst>
            </p:cNvPr>
            <p:cNvSpPr>
              <a:spLocks noChangeArrowheads="1"/>
            </p:cNvSpPr>
            <p:nvPr/>
          </p:nvSpPr>
          <p:spPr bwMode="auto">
            <a:xfrm>
              <a:off x="1920" y="377"/>
              <a:ext cx="1896"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0651" tIns="59267" rIns="120651" bIns="59267">
              <a:spAutoFit/>
            </a:bodyPr>
            <a:lstStyle>
              <a:lvl1pPr>
                <a:spcBef>
                  <a:spcPct val="20000"/>
                </a:spcBef>
                <a:buClr>
                  <a:schemeClr val="tx1"/>
                </a:buClr>
                <a:buSzPct val="50000"/>
                <a:buFont typeface="Monotype Sorts" pitchFamily="2" charset="2"/>
                <a:buChar char="l"/>
                <a:defRPr>
                  <a:solidFill>
                    <a:schemeClr val="tx1"/>
                  </a:solidFill>
                  <a:latin typeface="Arial" panose="020B0604020202020204" pitchFamily="34" charset="0"/>
                </a:defRPr>
              </a:lvl1pPr>
              <a:lvl2pPr marL="742950" indent="-285750">
                <a:spcBef>
                  <a:spcPct val="20000"/>
                </a:spcBef>
                <a:buClr>
                  <a:schemeClr val="tx1"/>
                </a:buClr>
                <a:buSzPct val="75000"/>
                <a:buFont typeface="Symbol" panose="05050102010706020507" pitchFamily="18" charset="2"/>
                <a:buChar char="-"/>
                <a:defRPr>
                  <a:solidFill>
                    <a:schemeClr val="tx1"/>
                  </a:solidFill>
                  <a:latin typeface="Arial" panose="020B0604020202020204" pitchFamily="34" charset="0"/>
                </a:defRPr>
              </a:lvl2pPr>
              <a:lvl3pPr marL="1143000" indent="-228600">
                <a:spcBef>
                  <a:spcPct val="20000"/>
                </a:spcBef>
                <a:buClr>
                  <a:schemeClr val="tx1"/>
                </a:buClr>
                <a:buSzPct val="63000"/>
                <a:buFont typeface="Symbol" panose="05050102010706020507" pitchFamily="18" charset="2"/>
                <a:buChar char="&gt;"/>
                <a:defRPr>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ClrTx/>
                <a:buSzTx/>
                <a:buFontTx/>
                <a:buNone/>
              </a:pPr>
              <a:r>
                <a:rPr lang="en-US" altLang="en-US" sz="1867" dirty="0"/>
                <a:t>ENTIRE POPULATION</a:t>
              </a:r>
            </a:p>
          </p:txBody>
        </p:sp>
        <p:sp>
          <p:nvSpPr>
            <p:cNvPr id="166924" name="Oval 19">
              <a:extLst>
                <a:ext uri="{FF2B5EF4-FFF2-40B4-BE49-F238E27FC236}">
                  <a16:creationId xmlns:a16="http://schemas.microsoft.com/office/drawing/2014/main" id="{5CEE75B1-E9CA-4045-B784-12946AB09E4D}"/>
                </a:ext>
              </a:extLst>
            </p:cNvPr>
            <p:cNvSpPr>
              <a:spLocks noChangeArrowheads="1"/>
            </p:cNvSpPr>
            <p:nvPr/>
          </p:nvSpPr>
          <p:spPr bwMode="auto">
            <a:xfrm>
              <a:off x="2299" y="578"/>
              <a:ext cx="1124" cy="396"/>
            </a:xfrm>
            <a:prstGeom prst="ellipse">
              <a:avLst/>
            </a:prstGeom>
            <a:solidFill>
              <a:schemeClr val="accent1"/>
            </a:solidFill>
            <a:ln w="12700">
              <a:solidFill>
                <a:schemeClr val="tx1"/>
              </a:solidFill>
              <a:round/>
              <a:headEnd/>
              <a:tailEnd/>
            </a:ln>
          </p:spPr>
          <p:txBody>
            <a:bodyPr wrap="none" lIns="120651" tIns="59267" rIns="120651" bIns="59267" anchor="ctr"/>
            <a:lstStyle>
              <a:lvl1pPr>
                <a:spcBef>
                  <a:spcPct val="20000"/>
                </a:spcBef>
                <a:buClr>
                  <a:schemeClr val="tx1"/>
                </a:buClr>
                <a:buSzPct val="50000"/>
                <a:buFont typeface="Monotype Sorts" pitchFamily="2" charset="2"/>
                <a:buChar char="l"/>
                <a:defRPr>
                  <a:solidFill>
                    <a:schemeClr val="tx1"/>
                  </a:solidFill>
                  <a:latin typeface="Arial" panose="020B0604020202020204" pitchFamily="34" charset="0"/>
                </a:defRPr>
              </a:lvl1pPr>
              <a:lvl2pPr marL="742950" indent="-285750">
                <a:spcBef>
                  <a:spcPct val="20000"/>
                </a:spcBef>
                <a:buClr>
                  <a:schemeClr val="tx1"/>
                </a:buClr>
                <a:buSzPct val="75000"/>
                <a:buFont typeface="Symbol" panose="05050102010706020507" pitchFamily="18" charset="2"/>
                <a:buChar char="-"/>
                <a:defRPr>
                  <a:solidFill>
                    <a:schemeClr val="tx1"/>
                  </a:solidFill>
                  <a:latin typeface="Arial" panose="020B0604020202020204" pitchFamily="34" charset="0"/>
                </a:defRPr>
              </a:lvl2pPr>
              <a:lvl3pPr marL="1143000" indent="-228600">
                <a:spcBef>
                  <a:spcPct val="20000"/>
                </a:spcBef>
                <a:buClr>
                  <a:schemeClr val="tx1"/>
                </a:buClr>
                <a:buSzPct val="63000"/>
                <a:buFont typeface="Symbol" panose="05050102010706020507" pitchFamily="18" charset="2"/>
                <a:buChar char="&gt;"/>
                <a:defRPr>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ClrTx/>
                <a:buSzTx/>
                <a:buFontTx/>
                <a:buNone/>
              </a:pPr>
              <a:r>
                <a:rPr lang="en-US" altLang="en-US" sz="1867" dirty="0"/>
                <a:t>SAMPLE WITHIN</a:t>
              </a:r>
            </a:p>
            <a:p>
              <a:pPr algn="ctr">
                <a:lnSpc>
                  <a:spcPct val="40000"/>
                </a:lnSpc>
                <a:spcBef>
                  <a:spcPct val="50000"/>
                </a:spcBef>
                <a:buClrTx/>
                <a:buSzTx/>
                <a:buFontTx/>
                <a:buNone/>
              </a:pPr>
              <a:r>
                <a:rPr lang="en-US" altLang="en-US" sz="1867" dirty="0"/>
                <a:t>(subset)</a:t>
              </a:r>
            </a:p>
          </p:txBody>
        </p:sp>
      </p:grpSp>
      <p:sp>
        <p:nvSpPr>
          <p:cNvPr id="166920" name="Freeform 21">
            <a:extLst>
              <a:ext uri="{FF2B5EF4-FFF2-40B4-BE49-F238E27FC236}">
                <a16:creationId xmlns:a16="http://schemas.microsoft.com/office/drawing/2014/main" id="{47EC3B3D-67B1-42B3-A68C-E94B35EADF99}"/>
              </a:ext>
            </a:extLst>
          </p:cNvPr>
          <p:cNvSpPr>
            <a:spLocks/>
          </p:cNvSpPr>
          <p:nvPr/>
        </p:nvSpPr>
        <p:spPr bwMode="auto">
          <a:xfrm>
            <a:off x="8331200" y="1447800"/>
            <a:ext cx="2237317" cy="1373717"/>
          </a:xfrm>
          <a:custGeom>
            <a:avLst/>
            <a:gdLst>
              <a:gd name="T0" fmla="*/ 2147483646 w 1057"/>
              <a:gd name="T1" fmla="*/ 2147483646 h 865"/>
              <a:gd name="T2" fmla="*/ 2147483646 w 1057"/>
              <a:gd name="T3" fmla="*/ 2147483646 h 865"/>
              <a:gd name="T4" fmla="*/ 2147483646 w 1057"/>
              <a:gd name="T5" fmla="*/ 2147483646 h 865"/>
              <a:gd name="T6" fmla="*/ 2147483646 w 1057"/>
              <a:gd name="T7" fmla="*/ 2147483646 h 865"/>
              <a:gd name="T8" fmla="*/ 2147483646 w 1057"/>
              <a:gd name="T9" fmla="*/ 2147483646 h 865"/>
              <a:gd name="T10" fmla="*/ 2147483646 w 1057"/>
              <a:gd name="T11" fmla="*/ 2147483646 h 865"/>
              <a:gd name="T12" fmla="*/ 2147483646 w 1057"/>
              <a:gd name="T13" fmla="*/ 2147483646 h 865"/>
              <a:gd name="T14" fmla="*/ 2147483646 w 1057"/>
              <a:gd name="T15" fmla="*/ 2147483646 h 865"/>
              <a:gd name="T16" fmla="*/ 2147483646 w 1057"/>
              <a:gd name="T17" fmla="*/ 2147483646 h 865"/>
              <a:gd name="T18" fmla="*/ 2147483646 w 1057"/>
              <a:gd name="T19" fmla="*/ 2147483646 h 865"/>
              <a:gd name="T20" fmla="*/ 2147483646 w 1057"/>
              <a:gd name="T21" fmla="*/ 2147483646 h 865"/>
              <a:gd name="T22" fmla="*/ 2147483646 w 1057"/>
              <a:gd name="T23" fmla="*/ 2147483646 h 865"/>
              <a:gd name="T24" fmla="*/ 2147483646 w 1057"/>
              <a:gd name="T25" fmla="*/ 2147483646 h 865"/>
              <a:gd name="T26" fmla="*/ 2147483646 w 1057"/>
              <a:gd name="T27" fmla="*/ 2147483646 h 865"/>
              <a:gd name="T28" fmla="*/ 2147483646 w 1057"/>
              <a:gd name="T29" fmla="*/ 2147483646 h 865"/>
              <a:gd name="T30" fmla="*/ 2147483646 w 1057"/>
              <a:gd name="T31" fmla="*/ 2147483646 h 865"/>
              <a:gd name="T32" fmla="*/ 2147483646 w 1057"/>
              <a:gd name="T33" fmla="*/ 2147483646 h 865"/>
              <a:gd name="T34" fmla="*/ 2147483646 w 1057"/>
              <a:gd name="T35" fmla="*/ 2147483646 h 865"/>
              <a:gd name="T36" fmla="*/ 2147483646 w 1057"/>
              <a:gd name="T37" fmla="*/ 2147483646 h 865"/>
              <a:gd name="T38" fmla="*/ 2147483646 w 1057"/>
              <a:gd name="T39" fmla="*/ 2147483646 h 865"/>
              <a:gd name="T40" fmla="*/ 2147483646 w 1057"/>
              <a:gd name="T41" fmla="*/ 2147483646 h 865"/>
              <a:gd name="T42" fmla="*/ 2147483646 w 1057"/>
              <a:gd name="T43" fmla="*/ 2147483646 h 865"/>
              <a:gd name="T44" fmla="*/ 2147483646 w 1057"/>
              <a:gd name="T45" fmla="*/ 2147483646 h 865"/>
              <a:gd name="T46" fmla="*/ 2147483646 w 1057"/>
              <a:gd name="T47" fmla="*/ 2147483646 h 865"/>
              <a:gd name="T48" fmla="*/ 2147483646 w 1057"/>
              <a:gd name="T49" fmla="*/ 2147483646 h 865"/>
              <a:gd name="T50" fmla="*/ 2147483646 w 1057"/>
              <a:gd name="T51" fmla="*/ 2147483646 h 865"/>
              <a:gd name="T52" fmla="*/ 2147483646 w 1057"/>
              <a:gd name="T53" fmla="*/ 2147483646 h 865"/>
              <a:gd name="T54" fmla="*/ 2147483646 w 1057"/>
              <a:gd name="T55" fmla="*/ 2147483646 h 865"/>
              <a:gd name="T56" fmla="*/ 2147483646 w 1057"/>
              <a:gd name="T57" fmla="*/ 2147483646 h 865"/>
              <a:gd name="T58" fmla="*/ 2147483646 w 1057"/>
              <a:gd name="T59" fmla="*/ 2147483646 h 865"/>
              <a:gd name="T60" fmla="*/ 2147483646 w 1057"/>
              <a:gd name="T61" fmla="*/ 2147483646 h 865"/>
              <a:gd name="T62" fmla="*/ 2147483646 w 1057"/>
              <a:gd name="T63" fmla="*/ 2147483646 h 865"/>
              <a:gd name="T64" fmla="*/ 2147483646 w 1057"/>
              <a:gd name="T65" fmla="*/ 2147483646 h 865"/>
              <a:gd name="T66" fmla="*/ 2147483646 w 1057"/>
              <a:gd name="T67" fmla="*/ 2147483646 h 865"/>
              <a:gd name="T68" fmla="*/ 2147483646 w 1057"/>
              <a:gd name="T69" fmla="*/ 2147483646 h 865"/>
              <a:gd name="T70" fmla="*/ 2147483646 w 1057"/>
              <a:gd name="T71" fmla="*/ 2147483646 h 865"/>
              <a:gd name="T72" fmla="*/ 2147483646 w 1057"/>
              <a:gd name="T73" fmla="*/ 2147483646 h 865"/>
              <a:gd name="T74" fmla="*/ 2147483646 w 1057"/>
              <a:gd name="T75" fmla="*/ 2147483646 h 865"/>
              <a:gd name="T76" fmla="*/ 2147483646 w 1057"/>
              <a:gd name="T77" fmla="*/ 2147483646 h 865"/>
              <a:gd name="T78" fmla="*/ 2147483646 w 1057"/>
              <a:gd name="T79" fmla="*/ 2147483646 h 865"/>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1057"/>
              <a:gd name="T121" fmla="*/ 0 h 865"/>
              <a:gd name="T122" fmla="*/ 1057 w 1057"/>
              <a:gd name="T123" fmla="*/ 865 h 865"/>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1057" h="865">
                <a:moveTo>
                  <a:pt x="0" y="864"/>
                </a:moveTo>
                <a:lnTo>
                  <a:pt x="13" y="864"/>
                </a:lnTo>
                <a:lnTo>
                  <a:pt x="25" y="864"/>
                </a:lnTo>
                <a:lnTo>
                  <a:pt x="39" y="864"/>
                </a:lnTo>
                <a:lnTo>
                  <a:pt x="51" y="864"/>
                </a:lnTo>
                <a:lnTo>
                  <a:pt x="64" y="864"/>
                </a:lnTo>
                <a:lnTo>
                  <a:pt x="77" y="864"/>
                </a:lnTo>
                <a:lnTo>
                  <a:pt x="91" y="864"/>
                </a:lnTo>
                <a:lnTo>
                  <a:pt x="102" y="858"/>
                </a:lnTo>
                <a:lnTo>
                  <a:pt x="116" y="858"/>
                </a:lnTo>
                <a:lnTo>
                  <a:pt x="128" y="858"/>
                </a:lnTo>
                <a:lnTo>
                  <a:pt x="142" y="852"/>
                </a:lnTo>
                <a:lnTo>
                  <a:pt x="154" y="847"/>
                </a:lnTo>
                <a:lnTo>
                  <a:pt x="172" y="841"/>
                </a:lnTo>
                <a:lnTo>
                  <a:pt x="185" y="837"/>
                </a:lnTo>
                <a:lnTo>
                  <a:pt x="198" y="826"/>
                </a:lnTo>
                <a:lnTo>
                  <a:pt x="210" y="816"/>
                </a:lnTo>
                <a:lnTo>
                  <a:pt x="224" y="804"/>
                </a:lnTo>
                <a:lnTo>
                  <a:pt x="235" y="789"/>
                </a:lnTo>
                <a:lnTo>
                  <a:pt x="249" y="768"/>
                </a:lnTo>
                <a:lnTo>
                  <a:pt x="262" y="747"/>
                </a:lnTo>
                <a:lnTo>
                  <a:pt x="275" y="721"/>
                </a:lnTo>
                <a:lnTo>
                  <a:pt x="288" y="695"/>
                </a:lnTo>
                <a:lnTo>
                  <a:pt x="302" y="663"/>
                </a:lnTo>
                <a:lnTo>
                  <a:pt x="313" y="627"/>
                </a:lnTo>
                <a:lnTo>
                  <a:pt x="327" y="584"/>
                </a:lnTo>
                <a:lnTo>
                  <a:pt x="340" y="542"/>
                </a:lnTo>
                <a:lnTo>
                  <a:pt x="357" y="494"/>
                </a:lnTo>
                <a:lnTo>
                  <a:pt x="370" y="447"/>
                </a:lnTo>
                <a:lnTo>
                  <a:pt x="382" y="394"/>
                </a:lnTo>
                <a:lnTo>
                  <a:pt x="396" y="342"/>
                </a:lnTo>
                <a:lnTo>
                  <a:pt x="409" y="290"/>
                </a:lnTo>
                <a:lnTo>
                  <a:pt x="421" y="236"/>
                </a:lnTo>
                <a:lnTo>
                  <a:pt x="435" y="189"/>
                </a:lnTo>
                <a:lnTo>
                  <a:pt x="449" y="142"/>
                </a:lnTo>
                <a:lnTo>
                  <a:pt x="460" y="105"/>
                </a:lnTo>
                <a:lnTo>
                  <a:pt x="473" y="69"/>
                </a:lnTo>
                <a:lnTo>
                  <a:pt x="487" y="37"/>
                </a:lnTo>
                <a:lnTo>
                  <a:pt x="499" y="20"/>
                </a:lnTo>
                <a:lnTo>
                  <a:pt x="512" y="5"/>
                </a:lnTo>
                <a:lnTo>
                  <a:pt x="529" y="0"/>
                </a:lnTo>
                <a:lnTo>
                  <a:pt x="542" y="5"/>
                </a:lnTo>
                <a:lnTo>
                  <a:pt x="556" y="20"/>
                </a:lnTo>
                <a:lnTo>
                  <a:pt x="568" y="37"/>
                </a:lnTo>
                <a:lnTo>
                  <a:pt x="582" y="69"/>
                </a:lnTo>
                <a:lnTo>
                  <a:pt x="594" y="105"/>
                </a:lnTo>
                <a:lnTo>
                  <a:pt x="606" y="142"/>
                </a:lnTo>
                <a:lnTo>
                  <a:pt x="620" y="189"/>
                </a:lnTo>
                <a:lnTo>
                  <a:pt x="634" y="236"/>
                </a:lnTo>
                <a:lnTo>
                  <a:pt x="645" y="290"/>
                </a:lnTo>
                <a:lnTo>
                  <a:pt x="658" y="342"/>
                </a:lnTo>
                <a:lnTo>
                  <a:pt x="671" y="394"/>
                </a:lnTo>
                <a:lnTo>
                  <a:pt x="684" y="447"/>
                </a:lnTo>
                <a:lnTo>
                  <a:pt x="698" y="494"/>
                </a:lnTo>
                <a:lnTo>
                  <a:pt x="715" y="542"/>
                </a:lnTo>
                <a:lnTo>
                  <a:pt x="727" y="584"/>
                </a:lnTo>
                <a:lnTo>
                  <a:pt x="741" y="627"/>
                </a:lnTo>
                <a:lnTo>
                  <a:pt x="752" y="663"/>
                </a:lnTo>
                <a:lnTo>
                  <a:pt x="767" y="695"/>
                </a:lnTo>
                <a:lnTo>
                  <a:pt x="780" y="721"/>
                </a:lnTo>
                <a:lnTo>
                  <a:pt x="793" y="747"/>
                </a:lnTo>
                <a:lnTo>
                  <a:pt x="805" y="768"/>
                </a:lnTo>
                <a:lnTo>
                  <a:pt x="817" y="789"/>
                </a:lnTo>
                <a:lnTo>
                  <a:pt x="831" y="804"/>
                </a:lnTo>
                <a:lnTo>
                  <a:pt x="845" y="816"/>
                </a:lnTo>
                <a:lnTo>
                  <a:pt x="858" y="826"/>
                </a:lnTo>
                <a:lnTo>
                  <a:pt x="869" y="837"/>
                </a:lnTo>
                <a:lnTo>
                  <a:pt x="883" y="841"/>
                </a:lnTo>
                <a:lnTo>
                  <a:pt x="900" y="847"/>
                </a:lnTo>
                <a:lnTo>
                  <a:pt x="913" y="852"/>
                </a:lnTo>
                <a:lnTo>
                  <a:pt x="925" y="858"/>
                </a:lnTo>
                <a:lnTo>
                  <a:pt x="939" y="858"/>
                </a:lnTo>
                <a:lnTo>
                  <a:pt x="952" y="858"/>
                </a:lnTo>
                <a:lnTo>
                  <a:pt x="964" y="864"/>
                </a:lnTo>
                <a:lnTo>
                  <a:pt x="977" y="864"/>
                </a:lnTo>
                <a:lnTo>
                  <a:pt x="991" y="864"/>
                </a:lnTo>
                <a:lnTo>
                  <a:pt x="1002" y="864"/>
                </a:lnTo>
                <a:lnTo>
                  <a:pt x="1016" y="864"/>
                </a:lnTo>
                <a:lnTo>
                  <a:pt x="1027" y="864"/>
                </a:lnTo>
                <a:lnTo>
                  <a:pt x="1042" y="864"/>
                </a:lnTo>
                <a:lnTo>
                  <a:pt x="1056" y="864"/>
                </a:lnTo>
              </a:path>
            </a:pathLst>
          </a:custGeom>
          <a:noFill/>
          <a:ln w="25400" cap="rnd" cmpd="sng">
            <a:solidFill>
              <a:srgbClr val="FC0128"/>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IN" sz="2400" dirty="0"/>
          </a:p>
        </p:txBody>
      </p:sp>
    </p:spTree>
  </p:cSld>
  <p:clrMapOvr>
    <a:masterClrMapping/>
  </p:clrMapOvr>
  <p:transition>
    <p:pull dir="rd"/>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4"/>
          <p:cNvSpPr txBox="1"/>
          <p:nvPr/>
        </p:nvSpPr>
        <p:spPr>
          <a:xfrm>
            <a:off x="527050" y="1341967"/>
            <a:ext cx="10274300" cy="738609"/>
          </a:xfrm>
          <a:prstGeom prst="rect">
            <a:avLst/>
          </a:prstGeom>
          <a:noFill/>
          <a:ln>
            <a:noFill/>
          </a:ln>
        </p:spPr>
        <p:txBody>
          <a:bodyPr spcFirstLastPara="1" wrap="square" lIns="121900" tIns="60933" rIns="121900" bIns="60933" anchor="t" anchorCtr="0">
            <a:spAutoFit/>
          </a:bodyPr>
          <a:lstStyle/>
          <a:p>
            <a:pPr defTabSz="1219170">
              <a:buClr>
                <a:srgbClr val="00337F"/>
              </a:buClr>
              <a:buSzPts val="1500"/>
            </a:pPr>
            <a:r>
              <a:rPr lang="en-US" sz="2000" kern="0" dirty="0">
                <a:solidFill>
                  <a:srgbClr val="00337F"/>
                </a:solidFill>
                <a:latin typeface="Garamond"/>
                <a:ea typeface="Garamond"/>
                <a:cs typeface="Garamond"/>
                <a:sym typeface="Garamond"/>
              </a:rPr>
              <a:t>z-score makes use of the mean and the standard deviation of the data set in order to specify the relative location of a measurement.</a:t>
            </a:r>
            <a:endParaRPr sz="1867" kern="0" dirty="0">
              <a:solidFill>
                <a:srgbClr val="000000"/>
              </a:solidFill>
              <a:latin typeface="Arial"/>
              <a:ea typeface="Arial"/>
              <a:cs typeface="Arial"/>
              <a:sym typeface="Arial"/>
            </a:endParaRPr>
          </a:p>
        </p:txBody>
      </p:sp>
      <p:sp>
        <p:nvSpPr>
          <p:cNvPr id="231" name="Google Shape;231;p4"/>
          <p:cNvSpPr txBox="1"/>
          <p:nvPr/>
        </p:nvSpPr>
        <p:spPr>
          <a:xfrm>
            <a:off x="1" y="118533"/>
            <a:ext cx="3263900" cy="738609"/>
          </a:xfrm>
          <a:prstGeom prst="rect">
            <a:avLst/>
          </a:prstGeom>
          <a:noFill/>
          <a:ln>
            <a:noFill/>
          </a:ln>
        </p:spPr>
        <p:txBody>
          <a:bodyPr spcFirstLastPara="1" wrap="square" lIns="121900" tIns="60933" rIns="121900" bIns="60933" anchor="t" anchorCtr="0">
            <a:spAutoFit/>
          </a:bodyPr>
          <a:lstStyle/>
          <a:p>
            <a:pPr algn="ctr" defTabSz="1219170">
              <a:buClr>
                <a:srgbClr val="FF9300"/>
              </a:buClr>
              <a:buSzPts val="3000"/>
            </a:pPr>
            <a:r>
              <a:rPr lang="en-US" sz="4000" b="1" kern="0" dirty="0">
                <a:solidFill>
                  <a:srgbClr val="FF9300"/>
                </a:solidFill>
                <a:latin typeface="Garamond"/>
                <a:ea typeface="Garamond"/>
                <a:cs typeface="Garamond"/>
                <a:sym typeface="Garamond"/>
              </a:rPr>
              <a:t>Z- Scores</a:t>
            </a:r>
            <a:endParaRPr sz="1867" kern="0" dirty="0">
              <a:solidFill>
                <a:srgbClr val="000000"/>
              </a:solidFill>
              <a:latin typeface="Arial"/>
              <a:ea typeface="Arial"/>
              <a:cs typeface="Arial"/>
              <a:sym typeface="Arial"/>
            </a:endParaRPr>
          </a:p>
        </p:txBody>
      </p:sp>
      <p:sp>
        <p:nvSpPr>
          <p:cNvPr id="232" name="Google Shape;232;p4"/>
          <p:cNvSpPr txBox="1"/>
          <p:nvPr/>
        </p:nvSpPr>
        <p:spPr>
          <a:xfrm>
            <a:off x="719667" y="2565400"/>
            <a:ext cx="10272183" cy="738609"/>
          </a:xfrm>
          <a:prstGeom prst="rect">
            <a:avLst/>
          </a:prstGeom>
          <a:noFill/>
          <a:ln>
            <a:noFill/>
          </a:ln>
        </p:spPr>
        <p:txBody>
          <a:bodyPr spcFirstLastPara="1" wrap="square" lIns="121900" tIns="60933" rIns="121900" bIns="60933" anchor="t" anchorCtr="0">
            <a:spAutoFit/>
          </a:bodyPr>
          <a:lstStyle/>
          <a:p>
            <a:pPr defTabSz="1219170">
              <a:buClr>
                <a:srgbClr val="00337F"/>
              </a:buClr>
              <a:buSzPts val="1500"/>
            </a:pPr>
            <a:r>
              <a:rPr lang="en-US" sz="2000" kern="0" dirty="0">
                <a:solidFill>
                  <a:srgbClr val="00337F"/>
                </a:solidFill>
                <a:latin typeface="Garamond"/>
                <a:ea typeface="Garamond"/>
                <a:cs typeface="Garamond"/>
                <a:sym typeface="Garamond"/>
              </a:rPr>
              <a:t>It represents the distance between a given data point and the mean, expressed in standard deviations. The score is also known as “standardizing” the data point</a:t>
            </a:r>
            <a:endParaRPr sz="1867" kern="0" dirty="0">
              <a:solidFill>
                <a:srgbClr val="000000"/>
              </a:solidFill>
              <a:latin typeface="Arial"/>
              <a:ea typeface="Arial"/>
              <a:cs typeface="Arial"/>
              <a:sym typeface="Arial"/>
            </a:endParaRPr>
          </a:p>
        </p:txBody>
      </p:sp>
      <p:sp>
        <p:nvSpPr>
          <p:cNvPr id="233" name="Google Shape;233;p4"/>
          <p:cNvSpPr txBox="1"/>
          <p:nvPr/>
        </p:nvSpPr>
        <p:spPr>
          <a:xfrm>
            <a:off x="624416" y="3860801"/>
            <a:ext cx="11184467" cy="1046386"/>
          </a:xfrm>
          <a:prstGeom prst="rect">
            <a:avLst/>
          </a:prstGeom>
          <a:noFill/>
          <a:ln>
            <a:noFill/>
          </a:ln>
        </p:spPr>
        <p:txBody>
          <a:bodyPr spcFirstLastPara="1" wrap="square" lIns="121900" tIns="60933" rIns="121900" bIns="60933" anchor="t" anchorCtr="0">
            <a:spAutoFit/>
          </a:bodyPr>
          <a:lstStyle/>
          <a:p>
            <a:pPr indent="-126997" defTabSz="1219170">
              <a:buClr>
                <a:srgbClr val="00337F"/>
              </a:buClr>
              <a:buSzPts val="1500"/>
              <a:buFont typeface="Arial"/>
              <a:buChar char="•"/>
            </a:pPr>
            <a:r>
              <a:rPr lang="en-US" sz="2000" kern="0" dirty="0">
                <a:solidFill>
                  <a:srgbClr val="00337F"/>
                </a:solidFill>
                <a:latin typeface="Garamond"/>
                <a:ea typeface="Garamond"/>
                <a:cs typeface="Garamond"/>
                <a:sym typeface="Garamond"/>
              </a:rPr>
              <a:t>Large z-scores tell us that the measurement is larger than almost all other measurements in the data set. </a:t>
            </a:r>
            <a:endParaRPr sz="1867" kern="0" dirty="0">
              <a:solidFill>
                <a:srgbClr val="000000"/>
              </a:solidFill>
              <a:latin typeface="Arial"/>
              <a:ea typeface="Arial"/>
              <a:cs typeface="Arial"/>
              <a:sym typeface="Arial"/>
            </a:endParaRPr>
          </a:p>
          <a:p>
            <a:pPr indent="-126997" defTabSz="1219170">
              <a:buClr>
                <a:srgbClr val="00337F"/>
              </a:buClr>
              <a:buSzPts val="1500"/>
              <a:buFont typeface="Arial"/>
              <a:buChar char="•"/>
            </a:pPr>
            <a:r>
              <a:rPr lang="en-US" sz="2000" kern="0" dirty="0">
                <a:solidFill>
                  <a:srgbClr val="00337F"/>
                </a:solidFill>
                <a:latin typeface="Garamond"/>
                <a:ea typeface="Garamond"/>
                <a:cs typeface="Garamond"/>
                <a:sym typeface="Garamond"/>
              </a:rPr>
              <a:t>Similarly, a small z-score tells us that the measurement is small than all other measurements.</a:t>
            </a:r>
            <a:endParaRPr sz="1867" kern="0" dirty="0">
              <a:solidFill>
                <a:srgbClr val="000000"/>
              </a:solidFill>
              <a:latin typeface="Arial"/>
              <a:ea typeface="Arial"/>
              <a:cs typeface="Arial"/>
              <a:sym typeface="Arial"/>
            </a:endParaRPr>
          </a:p>
          <a:p>
            <a:pPr indent="-126997" defTabSz="1219170">
              <a:buClr>
                <a:srgbClr val="00337F"/>
              </a:buClr>
              <a:buSzPts val="1500"/>
              <a:buFont typeface="Arial"/>
              <a:buChar char="•"/>
            </a:pPr>
            <a:r>
              <a:rPr lang="en-US" sz="2000" kern="0" dirty="0">
                <a:solidFill>
                  <a:srgbClr val="00337F"/>
                </a:solidFill>
                <a:latin typeface="Garamond"/>
                <a:ea typeface="Garamond"/>
                <a:cs typeface="Garamond"/>
                <a:sym typeface="Garamond"/>
              </a:rPr>
              <a:t> If a score is 0, then the observation lies on the mean.</a:t>
            </a:r>
            <a:endParaRPr sz="1867" kern="0"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555486057"/>
      </p:ext>
    </p:extLst>
  </p:cSld>
  <p:clrMapOvr>
    <a:masterClrMapping/>
  </p:clrMapOvr>
  <p:transition spd="slow">
    <p:push dir="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pic>
        <p:nvPicPr>
          <p:cNvPr id="238" name="Google Shape;238;p5"/>
          <p:cNvPicPr preferRelativeResize="0"/>
          <p:nvPr/>
        </p:nvPicPr>
        <p:blipFill rotWithShape="1">
          <a:blip r:embed="rId3">
            <a:alphaModFix/>
          </a:blip>
          <a:srcRect/>
          <a:stretch/>
        </p:blipFill>
        <p:spPr>
          <a:xfrm>
            <a:off x="719667" y="908050"/>
            <a:ext cx="11137900" cy="3384549"/>
          </a:xfrm>
          <a:prstGeom prst="rect">
            <a:avLst/>
          </a:prstGeom>
          <a:noFill/>
          <a:ln w="12700" cap="flat" cmpd="sng">
            <a:solidFill>
              <a:srgbClr val="FC0128"/>
            </a:solidFill>
            <a:prstDash val="solid"/>
            <a:miter lim="800000"/>
            <a:headEnd type="none" w="sm" len="sm"/>
            <a:tailEnd type="none" w="sm" len="sm"/>
          </a:ln>
        </p:spPr>
      </p:pic>
      <p:pic>
        <p:nvPicPr>
          <p:cNvPr id="239" name="Google Shape;239;p5"/>
          <p:cNvPicPr preferRelativeResize="0"/>
          <p:nvPr/>
        </p:nvPicPr>
        <p:blipFill rotWithShape="1">
          <a:blip r:embed="rId4">
            <a:alphaModFix/>
          </a:blip>
          <a:srcRect/>
          <a:stretch/>
        </p:blipFill>
        <p:spPr>
          <a:xfrm>
            <a:off x="1968501" y="4292601"/>
            <a:ext cx="7988300" cy="2067983"/>
          </a:xfrm>
          <a:prstGeom prst="rect">
            <a:avLst/>
          </a:prstGeom>
          <a:noFill/>
          <a:ln>
            <a:noFill/>
          </a:ln>
        </p:spPr>
      </p:pic>
    </p:spTree>
    <p:extLst>
      <p:ext uri="{BB962C8B-B14F-4D97-AF65-F5344CB8AC3E}">
        <p14:creationId xmlns:p14="http://schemas.microsoft.com/office/powerpoint/2010/main" val="661515020"/>
      </p:ext>
    </p:extLst>
  </p:cSld>
  <p:clrMapOvr>
    <a:masterClrMapping/>
  </p:clrMapOvr>
  <p:transition spd="slow">
    <p:push dir="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pic>
        <p:nvPicPr>
          <p:cNvPr id="340" name="Google Shape;340;p18"/>
          <p:cNvPicPr preferRelativeResize="0"/>
          <p:nvPr/>
        </p:nvPicPr>
        <p:blipFill rotWithShape="1">
          <a:blip r:embed="rId3">
            <a:alphaModFix/>
          </a:blip>
          <a:srcRect/>
          <a:stretch/>
        </p:blipFill>
        <p:spPr>
          <a:xfrm>
            <a:off x="1678517" y="1297516"/>
            <a:ext cx="8354481" cy="4419600"/>
          </a:xfrm>
          <a:prstGeom prst="rect">
            <a:avLst/>
          </a:prstGeom>
          <a:noFill/>
          <a:ln w="12700" cap="flat" cmpd="sng">
            <a:solidFill>
              <a:srgbClr val="FC0128"/>
            </a:solidFill>
            <a:prstDash val="solid"/>
            <a:miter lim="800000"/>
            <a:headEnd type="none" w="sm" len="sm"/>
            <a:tailEnd type="none" w="sm" len="sm"/>
          </a:ln>
        </p:spPr>
      </p:pic>
      <p:pic>
        <p:nvPicPr>
          <p:cNvPr id="341" name="Google Shape;341;p18"/>
          <p:cNvPicPr preferRelativeResize="0"/>
          <p:nvPr/>
        </p:nvPicPr>
        <p:blipFill rotWithShape="1">
          <a:blip r:embed="rId4">
            <a:alphaModFix/>
          </a:blip>
          <a:srcRect/>
          <a:stretch/>
        </p:blipFill>
        <p:spPr>
          <a:xfrm>
            <a:off x="3024716" y="2948516"/>
            <a:ext cx="2495549" cy="1919816"/>
          </a:xfrm>
          <a:prstGeom prst="rect">
            <a:avLst/>
          </a:prstGeom>
          <a:noFill/>
          <a:ln>
            <a:noFill/>
          </a:ln>
        </p:spPr>
      </p:pic>
    </p:spTree>
    <p:extLst>
      <p:ext uri="{BB962C8B-B14F-4D97-AF65-F5344CB8AC3E}">
        <p14:creationId xmlns:p14="http://schemas.microsoft.com/office/powerpoint/2010/main" val="1424553038"/>
      </p:ext>
    </p:extLst>
  </p:cSld>
  <p:clrMapOvr>
    <a:masterClrMapping/>
  </p:clrMapOvr>
  <p:transition spd="slow">
    <p:push dir="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6" name="Google Shape;346;p19"/>
          <p:cNvSpPr txBox="1"/>
          <p:nvPr/>
        </p:nvSpPr>
        <p:spPr>
          <a:xfrm>
            <a:off x="334433" y="1411801"/>
            <a:ext cx="8710800" cy="3623758"/>
          </a:xfrm>
          <a:prstGeom prst="rect">
            <a:avLst/>
          </a:prstGeom>
          <a:noFill/>
          <a:ln>
            <a:noFill/>
          </a:ln>
        </p:spPr>
        <p:txBody>
          <a:bodyPr spcFirstLastPara="1" wrap="square" lIns="121900" tIns="60933" rIns="121900" bIns="60933" anchor="t" anchorCtr="0">
            <a:spAutoFit/>
          </a:bodyPr>
          <a:lstStyle/>
          <a:p>
            <a:pPr defTabSz="1219170">
              <a:buClr>
                <a:srgbClr val="00337F"/>
              </a:buClr>
              <a:buSzPts val="1500"/>
            </a:pPr>
            <a:r>
              <a:rPr lang="en-US" sz="2000" kern="0" dirty="0">
                <a:solidFill>
                  <a:srgbClr val="00337F"/>
                </a:solidFill>
                <a:latin typeface="Garamond"/>
                <a:ea typeface="Garamond"/>
                <a:cs typeface="Garamond"/>
                <a:sym typeface="Garamond"/>
              </a:rPr>
              <a:t>Consider normally distributed random variable X~N(mu,sigma^2)</a:t>
            </a:r>
            <a:endParaRPr sz="1867" kern="0" dirty="0">
              <a:solidFill>
                <a:srgbClr val="000000"/>
              </a:solidFill>
              <a:latin typeface="Arial"/>
              <a:ea typeface="Arial"/>
              <a:cs typeface="Arial"/>
              <a:sym typeface="Arial"/>
            </a:endParaRPr>
          </a:p>
          <a:p>
            <a:pPr defTabSz="1219170">
              <a:buClr>
                <a:srgbClr val="00337F"/>
              </a:buClr>
              <a:buSzPts val="1500"/>
            </a:pPr>
            <a:r>
              <a:rPr lang="en-US" sz="2000" kern="0" dirty="0">
                <a:solidFill>
                  <a:srgbClr val="00337F"/>
                </a:solidFill>
                <a:latin typeface="Garamond"/>
                <a:ea typeface="Garamond"/>
                <a:cs typeface="Garamond"/>
                <a:sym typeface="Garamond"/>
              </a:rPr>
              <a:t>To compute probability P(X&lt;=x)</a:t>
            </a:r>
            <a:endParaRPr sz="1867" kern="0" dirty="0">
              <a:solidFill>
                <a:srgbClr val="000000"/>
              </a:solidFill>
              <a:latin typeface="Arial"/>
              <a:ea typeface="Arial"/>
              <a:cs typeface="Arial"/>
              <a:sym typeface="Arial"/>
            </a:endParaRPr>
          </a:p>
          <a:p>
            <a:pPr defTabSz="1219170">
              <a:buClr>
                <a:srgbClr val="000000"/>
              </a:buClr>
              <a:buSzPts val="1500"/>
            </a:pPr>
            <a:endParaRPr sz="2000" kern="0" dirty="0">
              <a:solidFill>
                <a:srgbClr val="00337F"/>
              </a:solidFill>
              <a:latin typeface="Garamond"/>
              <a:ea typeface="Garamond"/>
              <a:cs typeface="Garamond"/>
              <a:sym typeface="Garamond"/>
            </a:endParaRPr>
          </a:p>
          <a:p>
            <a:pPr defTabSz="1219170">
              <a:buClr>
                <a:srgbClr val="0066FF"/>
              </a:buClr>
              <a:buSzPts val="1500"/>
            </a:pPr>
            <a:r>
              <a:rPr lang="en-US" sz="2000" kern="0" dirty="0">
                <a:solidFill>
                  <a:srgbClr val="0066FF"/>
                </a:solidFill>
                <a:latin typeface="Garamond"/>
                <a:ea typeface="Garamond"/>
                <a:cs typeface="Garamond"/>
                <a:sym typeface="Garamond"/>
              </a:rPr>
              <a:t>from SciPy import stats</a:t>
            </a:r>
            <a:endParaRPr sz="1867" kern="0" dirty="0">
              <a:solidFill>
                <a:srgbClr val="000000"/>
              </a:solidFill>
              <a:latin typeface="Arial"/>
              <a:ea typeface="Arial"/>
              <a:cs typeface="Arial"/>
              <a:sym typeface="Arial"/>
            </a:endParaRPr>
          </a:p>
          <a:p>
            <a:pPr defTabSz="1219170">
              <a:buClr>
                <a:srgbClr val="0066FF"/>
              </a:buClr>
              <a:buSzPts val="1500"/>
            </a:pPr>
            <a:r>
              <a:rPr lang="en-US" sz="2000" kern="0" dirty="0">
                <a:solidFill>
                  <a:srgbClr val="0066FF"/>
                </a:solidFill>
                <a:latin typeface="Garamond"/>
                <a:ea typeface="Garamond"/>
                <a:cs typeface="Garamond"/>
                <a:sym typeface="Garamond"/>
              </a:rPr>
              <a:t>stats.norm.cdf( x, loc=mean, scale=std), </a:t>
            </a:r>
            <a:r>
              <a:rPr lang="en-US" sz="2000" i="1" kern="0" dirty="0">
                <a:solidFill>
                  <a:srgbClr val="0066FF"/>
                </a:solidFill>
                <a:latin typeface="Garamond"/>
                <a:ea typeface="Garamond"/>
                <a:cs typeface="Garamond"/>
                <a:sym typeface="Garamond"/>
              </a:rPr>
              <a:t>by def it would consider X&lt;=32</a:t>
            </a:r>
            <a:endParaRPr sz="2000" i="1" kern="0" dirty="0">
              <a:solidFill>
                <a:srgbClr val="0066FF"/>
              </a:solidFill>
              <a:latin typeface="Garamond"/>
              <a:ea typeface="Garamond"/>
              <a:cs typeface="Garamond"/>
              <a:sym typeface="Garamond"/>
            </a:endParaRPr>
          </a:p>
          <a:p>
            <a:pPr defTabSz="1219170">
              <a:buClr>
                <a:srgbClr val="0066FF"/>
              </a:buClr>
              <a:buSzPts val="1500"/>
            </a:pPr>
            <a:r>
              <a:rPr lang="en-US" sz="2000" kern="0" dirty="0">
                <a:solidFill>
                  <a:srgbClr val="0066FF"/>
                </a:solidFill>
                <a:latin typeface="Garamond"/>
                <a:ea typeface="Garamond"/>
                <a:cs typeface="Garamond"/>
                <a:sym typeface="Garamond"/>
              </a:rPr>
              <a:t>1- stats.norm.cdf( x, loc=mean, scale=std), </a:t>
            </a:r>
            <a:r>
              <a:rPr lang="en-US" sz="2000" i="1" kern="0" dirty="0">
                <a:solidFill>
                  <a:srgbClr val="0066FF"/>
                </a:solidFill>
                <a:latin typeface="Garamond"/>
                <a:ea typeface="Garamond"/>
                <a:cs typeface="Garamond"/>
                <a:sym typeface="Garamond"/>
              </a:rPr>
              <a:t>for greater than 32, use Area under the curve</a:t>
            </a:r>
            <a:endParaRPr sz="2000" i="1" kern="0" dirty="0">
              <a:solidFill>
                <a:srgbClr val="0066FF"/>
              </a:solidFill>
              <a:latin typeface="Garamond"/>
              <a:ea typeface="Garamond"/>
              <a:cs typeface="Garamond"/>
              <a:sym typeface="Garamond"/>
            </a:endParaRPr>
          </a:p>
          <a:p>
            <a:pPr defTabSz="1219170">
              <a:lnSpc>
                <a:spcPct val="115000"/>
              </a:lnSpc>
              <a:buClr>
                <a:srgbClr val="000000"/>
              </a:buClr>
              <a:buSzPts val="1100"/>
            </a:pPr>
            <a:endParaRPr sz="1467" kern="0" dirty="0">
              <a:solidFill>
                <a:srgbClr val="1C4587"/>
              </a:solidFill>
              <a:latin typeface="Garamond"/>
              <a:ea typeface="Garamond"/>
              <a:cs typeface="Garamond"/>
              <a:sym typeface="Garamond"/>
            </a:endParaRPr>
          </a:p>
          <a:p>
            <a:pPr defTabSz="1219170">
              <a:lnSpc>
                <a:spcPct val="115000"/>
              </a:lnSpc>
              <a:buClr>
                <a:srgbClr val="000000"/>
              </a:buClr>
              <a:buSzPts val="1100"/>
            </a:pPr>
            <a:r>
              <a:rPr lang="en-US" sz="1467" kern="0" dirty="0">
                <a:solidFill>
                  <a:srgbClr val="1C4587"/>
                </a:solidFill>
                <a:latin typeface="Garamond"/>
                <a:ea typeface="Garamond"/>
                <a:cs typeface="Garamond"/>
                <a:sym typeface="Garamond"/>
              </a:rPr>
              <a:t>1. X: It is the random variable.</a:t>
            </a:r>
            <a:endParaRPr sz="1467" kern="0" dirty="0">
              <a:solidFill>
                <a:srgbClr val="1C4587"/>
              </a:solidFill>
              <a:latin typeface="Garamond"/>
              <a:ea typeface="Garamond"/>
              <a:cs typeface="Garamond"/>
              <a:sym typeface="Garamond"/>
            </a:endParaRPr>
          </a:p>
          <a:p>
            <a:pPr defTabSz="1219170">
              <a:lnSpc>
                <a:spcPct val="115000"/>
              </a:lnSpc>
              <a:buClr>
                <a:srgbClr val="000000"/>
              </a:buClr>
              <a:buSzPts val="1100"/>
            </a:pPr>
            <a:r>
              <a:rPr lang="en-US" sz="1467" kern="0" dirty="0">
                <a:solidFill>
                  <a:srgbClr val="1C4587"/>
                </a:solidFill>
                <a:latin typeface="Garamond"/>
                <a:ea typeface="Garamond"/>
                <a:cs typeface="Garamond"/>
                <a:sym typeface="Garamond"/>
              </a:rPr>
              <a:t>2. loc: It is the location parameter of the distribution. It is mean for normal distribution.</a:t>
            </a:r>
            <a:endParaRPr sz="1467" kern="0" dirty="0">
              <a:solidFill>
                <a:srgbClr val="1C4587"/>
              </a:solidFill>
              <a:latin typeface="Garamond"/>
              <a:ea typeface="Garamond"/>
              <a:cs typeface="Garamond"/>
              <a:sym typeface="Garamond"/>
            </a:endParaRPr>
          </a:p>
          <a:p>
            <a:pPr defTabSz="1219170">
              <a:lnSpc>
                <a:spcPct val="115000"/>
              </a:lnSpc>
              <a:buClr>
                <a:srgbClr val="000000"/>
              </a:buClr>
              <a:buSzPts val="1100"/>
            </a:pPr>
            <a:r>
              <a:rPr lang="en-US" sz="1467" kern="0" dirty="0">
                <a:solidFill>
                  <a:srgbClr val="1C4587"/>
                </a:solidFill>
                <a:latin typeface="Garamond"/>
                <a:ea typeface="Garamond"/>
                <a:cs typeface="Garamond"/>
                <a:sym typeface="Garamond"/>
              </a:rPr>
              <a:t>3. scale: It is the scale parameter of the distribution. It is standard deviation for normal distribution.</a:t>
            </a:r>
            <a:endParaRPr sz="1467" kern="0" dirty="0">
              <a:solidFill>
                <a:srgbClr val="1C4587"/>
              </a:solidFill>
              <a:latin typeface="Garamond"/>
              <a:ea typeface="Garamond"/>
              <a:cs typeface="Garamond"/>
              <a:sym typeface="Garamond"/>
            </a:endParaRPr>
          </a:p>
          <a:p>
            <a:pPr defTabSz="1219170">
              <a:buClr>
                <a:srgbClr val="0066FF"/>
              </a:buClr>
              <a:buSzPts val="1500"/>
            </a:pPr>
            <a:endParaRPr sz="2000" kern="0" dirty="0">
              <a:solidFill>
                <a:srgbClr val="1C4587"/>
              </a:solidFill>
              <a:latin typeface="Garamond"/>
              <a:ea typeface="Garamond"/>
              <a:cs typeface="Garamond"/>
              <a:sym typeface="Garamond"/>
            </a:endParaRPr>
          </a:p>
          <a:p>
            <a:pPr defTabSz="1219170">
              <a:buClr>
                <a:srgbClr val="0066FF"/>
              </a:buClr>
              <a:buSzPts val="1500"/>
            </a:pPr>
            <a:endParaRPr sz="2000" kern="0" dirty="0">
              <a:solidFill>
                <a:srgbClr val="0066FF"/>
              </a:solidFill>
              <a:latin typeface="Garamond"/>
              <a:ea typeface="Garamond"/>
              <a:cs typeface="Garamond"/>
              <a:sym typeface="Garamond"/>
            </a:endParaRPr>
          </a:p>
        </p:txBody>
      </p:sp>
      <p:sp>
        <p:nvSpPr>
          <p:cNvPr id="347" name="Google Shape;347;p19"/>
          <p:cNvSpPr txBox="1"/>
          <p:nvPr/>
        </p:nvSpPr>
        <p:spPr>
          <a:xfrm>
            <a:off x="431800" y="260350"/>
            <a:ext cx="10521949" cy="738609"/>
          </a:xfrm>
          <a:prstGeom prst="rect">
            <a:avLst/>
          </a:prstGeom>
          <a:noFill/>
          <a:ln>
            <a:noFill/>
          </a:ln>
        </p:spPr>
        <p:txBody>
          <a:bodyPr spcFirstLastPara="1" wrap="square" lIns="121900" tIns="60933" rIns="121900" bIns="60933" anchor="t" anchorCtr="0">
            <a:spAutoFit/>
          </a:bodyPr>
          <a:lstStyle/>
          <a:p>
            <a:pPr defTabSz="1219170">
              <a:buClr>
                <a:srgbClr val="FF9300"/>
              </a:buClr>
              <a:buSzPts val="3000"/>
            </a:pPr>
            <a:r>
              <a:rPr lang="en-US" sz="4000" b="1" kern="0" dirty="0">
                <a:solidFill>
                  <a:srgbClr val="FF9300"/>
                </a:solidFill>
                <a:latin typeface="Garamond"/>
                <a:ea typeface="Garamond"/>
                <a:cs typeface="Garamond"/>
                <a:sym typeface="Garamond"/>
              </a:rPr>
              <a:t>Probability calculation for Normal Distribution</a:t>
            </a:r>
            <a:endParaRPr sz="1867" kern="0"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1673470745"/>
      </p:ext>
    </p:extLst>
  </p:cSld>
  <p:clrMapOvr>
    <a:masterClrMapping/>
  </p:clrMapOvr>
  <p:transition spd="slow">
    <p:push dir="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Google Shape;352;p20"/>
          <p:cNvSpPr txBox="1"/>
          <p:nvPr/>
        </p:nvSpPr>
        <p:spPr>
          <a:xfrm>
            <a:off x="-143933" y="-84666"/>
            <a:ext cx="11328400" cy="738609"/>
          </a:xfrm>
          <a:prstGeom prst="rect">
            <a:avLst/>
          </a:prstGeom>
          <a:noFill/>
          <a:ln>
            <a:noFill/>
          </a:ln>
        </p:spPr>
        <p:txBody>
          <a:bodyPr spcFirstLastPara="1" wrap="square" lIns="121900" tIns="60933" rIns="121900" bIns="60933" anchor="t" anchorCtr="0">
            <a:spAutoFit/>
          </a:bodyPr>
          <a:lstStyle/>
          <a:p>
            <a:pPr algn="ctr" defTabSz="1219170">
              <a:buClr>
                <a:srgbClr val="FF9300"/>
              </a:buClr>
              <a:buSzPts val="3000"/>
            </a:pPr>
            <a:r>
              <a:rPr lang="en-US" sz="4000" b="1" kern="0" dirty="0">
                <a:solidFill>
                  <a:srgbClr val="FF9300"/>
                </a:solidFill>
                <a:latin typeface="Garamond"/>
                <a:ea typeface="Garamond"/>
                <a:cs typeface="Garamond"/>
                <a:sym typeface="Garamond"/>
              </a:rPr>
              <a:t>Calculating Probabilities :  Normal distribution</a:t>
            </a:r>
            <a:endParaRPr sz="1867" kern="0" dirty="0">
              <a:solidFill>
                <a:srgbClr val="000000"/>
              </a:solidFill>
              <a:latin typeface="Arial"/>
              <a:ea typeface="Arial"/>
              <a:cs typeface="Arial"/>
              <a:sym typeface="Arial"/>
            </a:endParaRPr>
          </a:p>
        </p:txBody>
      </p:sp>
      <p:sp>
        <p:nvSpPr>
          <p:cNvPr id="353" name="Google Shape;353;p20"/>
          <p:cNvSpPr txBox="1"/>
          <p:nvPr/>
        </p:nvSpPr>
        <p:spPr>
          <a:xfrm>
            <a:off x="431800" y="1051983"/>
            <a:ext cx="11760200" cy="738609"/>
          </a:xfrm>
          <a:prstGeom prst="rect">
            <a:avLst/>
          </a:prstGeom>
          <a:noFill/>
          <a:ln>
            <a:noFill/>
          </a:ln>
        </p:spPr>
        <p:txBody>
          <a:bodyPr spcFirstLastPara="1" wrap="square" lIns="121900" tIns="60933" rIns="121900" bIns="60933" anchor="t" anchorCtr="0">
            <a:spAutoFit/>
          </a:bodyPr>
          <a:lstStyle/>
          <a:p>
            <a:pPr defTabSz="1219170">
              <a:buClr>
                <a:srgbClr val="00337F"/>
              </a:buClr>
              <a:buSzPts val="1500"/>
            </a:pPr>
            <a:r>
              <a:rPr lang="en-US" sz="2000" kern="0" dirty="0">
                <a:solidFill>
                  <a:srgbClr val="00337F"/>
                </a:solidFill>
                <a:latin typeface="Garamond"/>
                <a:ea typeface="Garamond"/>
                <a:cs typeface="Garamond"/>
                <a:sym typeface="Garamond"/>
              </a:rPr>
              <a:t>Ex: find the probability that a normally distributed random variable has</a:t>
            </a:r>
            <a:endParaRPr sz="1867" kern="0" dirty="0">
              <a:solidFill>
                <a:srgbClr val="000000"/>
              </a:solidFill>
              <a:latin typeface="Arial"/>
              <a:ea typeface="Arial"/>
              <a:cs typeface="Arial"/>
              <a:sym typeface="Arial"/>
            </a:endParaRPr>
          </a:p>
          <a:p>
            <a:pPr defTabSz="1219170">
              <a:buClr>
                <a:srgbClr val="00337F"/>
              </a:buClr>
              <a:buSzPts val="1500"/>
            </a:pPr>
            <a:r>
              <a:rPr lang="en-US" sz="2000" kern="0" dirty="0">
                <a:solidFill>
                  <a:srgbClr val="00337F"/>
                </a:solidFill>
                <a:latin typeface="Garamond"/>
                <a:ea typeface="Garamond"/>
                <a:cs typeface="Garamond"/>
                <a:sym typeface="Garamond"/>
              </a:rPr>
              <a:t>a mean of 60 and a standard deviation of 10 and we want to find the probability that X is less than 70.</a:t>
            </a:r>
            <a:endParaRPr sz="1867" kern="0" dirty="0">
              <a:solidFill>
                <a:srgbClr val="000000"/>
              </a:solidFill>
              <a:latin typeface="Arial"/>
              <a:ea typeface="Arial"/>
              <a:cs typeface="Arial"/>
              <a:sym typeface="Arial"/>
            </a:endParaRPr>
          </a:p>
        </p:txBody>
      </p:sp>
      <p:sp>
        <p:nvSpPr>
          <p:cNvPr id="354" name="Google Shape;354;p20"/>
          <p:cNvSpPr txBox="1"/>
          <p:nvPr/>
        </p:nvSpPr>
        <p:spPr>
          <a:xfrm>
            <a:off x="527050" y="2324100"/>
            <a:ext cx="4762500" cy="789905"/>
          </a:xfrm>
          <a:prstGeom prst="rect">
            <a:avLst/>
          </a:prstGeom>
          <a:noFill/>
          <a:ln>
            <a:noFill/>
          </a:ln>
        </p:spPr>
        <p:txBody>
          <a:bodyPr spcFirstLastPara="1" wrap="square" lIns="121900" tIns="60933" rIns="121900" bIns="60933" anchor="t" anchorCtr="0">
            <a:spAutoFit/>
          </a:bodyPr>
          <a:lstStyle/>
          <a:p>
            <a:pPr defTabSz="1219170">
              <a:buClr>
                <a:srgbClr val="0066FF"/>
              </a:buClr>
              <a:buSzPts val="1500"/>
            </a:pPr>
            <a:r>
              <a:rPr lang="en-US" sz="2000" kern="0" dirty="0">
                <a:solidFill>
                  <a:srgbClr val="0066FF"/>
                </a:solidFill>
                <a:latin typeface="Garamond"/>
                <a:ea typeface="Garamond"/>
                <a:cs typeface="Garamond"/>
                <a:sym typeface="Garamond"/>
              </a:rPr>
              <a:t>from SciPy import stats</a:t>
            </a:r>
            <a:endParaRPr sz="1867" kern="0" dirty="0">
              <a:solidFill>
                <a:srgbClr val="000000"/>
              </a:solidFill>
              <a:latin typeface="Arial"/>
              <a:ea typeface="Arial"/>
              <a:cs typeface="Arial"/>
              <a:sym typeface="Arial"/>
            </a:endParaRPr>
          </a:p>
          <a:p>
            <a:pPr defTabSz="1219170">
              <a:spcBef>
                <a:spcPts val="400"/>
              </a:spcBef>
              <a:buClr>
                <a:srgbClr val="0066FF"/>
              </a:buClr>
              <a:buSzPts val="1500"/>
            </a:pPr>
            <a:r>
              <a:rPr lang="en-US" sz="2000" kern="0" dirty="0">
                <a:solidFill>
                  <a:srgbClr val="0066FF"/>
                </a:solidFill>
                <a:latin typeface="Garamond"/>
                <a:ea typeface="Garamond"/>
                <a:cs typeface="Garamond"/>
                <a:sym typeface="Garamond"/>
              </a:rPr>
              <a:t>stats.norm.cdf( x, loc=mean, scale=std)</a:t>
            </a:r>
            <a:endParaRPr sz="1867" kern="0" dirty="0">
              <a:solidFill>
                <a:srgbClr val="000000"/>
              </a:solidFill>
              <a:latin typeface="Arial"/>
              <a:ea typeface="Arial"/>
              <a:cs typeface="Arial"/>
              <a:sym typeface="Arial"/>
            </a:endParaRPr>
          </a:p>
        </p:txBody>
      </p:sp>
      <p:pic>
        <p:nvPicPr>
          <p:cNvPr id="355" name="Google Shape;355;p20"/>
          <p:cNvPicPr preferRelativeResize="0"/>
          <p:nvPr/>
        </p:nvPicPr>
        <p:blipFill rotWithShape="1">
          <a:blip r:embed="rId3">
            <a:alphaModFix/>
          </a:blip>
          <a:srcRect/>
          <a:stretch/>
        </p:blipFill>
        <p:spPr>
          <a:xfrm>
            <a:off x="431801" y="3659717"/>
            <a:ext cx="4762500" cy="2544233"/>
          </a:xfrm>
          <a:prstGeom prst="rect">
            <a:avLst/>
          </a:prstGeom>
          <a:noFill/>
          <a:ln>
            <a:noFill/>
          </a:ln>
        </p:spPr>
      </p:pic>
    </p:spTree>
    <p:extLst>
      <p:ext uri="{BB962C8B-B14F-4D97-AF65-F5344CB8AC3E}">
        <p14:creationId xmlns:p14="http://schemas.microsoft.com/office/powerpoint/2010/main" val="186369948"/>
      </p:ext>
    </p:extLst>
  </p:cSld>
  <p:clrMapOvr>
    <a:masterClrMapping/>
  </p:clrMapOvr>
  <p:transition spd="slow">
    <p:push dir="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21"/>
          <p:cNvSpPr txBox="1">
            <a:spLocks noGrp="1"/>
          </p:cNvSpPr>
          <p:nvPr>
            <p:ph type="title"/>
          </p:nvPr>
        </p:nvSpPr>
        <p:spPr>
          <a:xfrm>
            <a:off x="129117" y="-152400"/>
            <a:ext cx="11372849" cy="861444"/>
          </a:xfrm>
          <a:prstGeom prst="rect">
            <a:avLst/>
          </a:prstGeom>
          <a:noFill/>
          <a:ln>
            <a:noFill/>
          </a:ln>
        </p:spPr>
        <p:txBody>
          <a:bodyPr spcFirstLastPara="1" wrap="square" lIns="0" tIns="365433" rIns="0" bIns="0" anchor="t" anchorCtr="0">
            <a:spAutoFit/>
          </a:bodyPr>
          <a:lstStyle/>
          <a:p>
            <a:pPr marL="321725">
              <a:buClr>
                <a:schemeClr val="dk2"/>
              </a:buClr>
              <a:buSzPts val="2400"/>
            </a:pPr>
            <a:r>
              <a:rPr lang="en-US" i="1" dirty="0">
                <a:latin typeface="Times New Roman"/>
                <a:ea typeface="Times New Roman"/>
                <a:cs typeface="Times New Roman"/>
                <a:sym typeface="Times New Roman"/>
              </a:rPr>
              <a:t>In class exercise</a:t>
            </a:r>
            <a:endParaRPr dirty="0"/>
          </a:p>
        </p:txBody>
      </p:sp>
      <p:pic>
        <p:nvPicPr>
          <p:cNvPr id="361" name="Google Shape;361;p21"/>
          <p:cNvPicPr preferRelativeResize="0"/>
          <p:nvPr/>
        </p:nvPicPr>
        <p:blipFill rotWithShape="1">
          <a:blip r:embed="rId3">
            <a:alphaModFix/>
          </a:blip>
          <a:srcRect/>
          <a:stretch/>
        </p:blipFill>
        <p:spPr>
          <a:xfrm>
            <a:off x="368867" y="790167"/>
            <a:ext cx="11074400" cy="2667000"/>
          </a:xfrm>
          <a:prstGeom prst="rect">
            <a:avLst/>
          </a:prstGeom>
          <a:noFill/>
          <a:ln>
            <a:noFill/>
          </a:ln>
        </p:spPr>
      </p:pic>
      <p:sp>
        <p:nvSpPr>
          <p:cNvPr id="362" name="Google Shape;362;p21"/>
          <p:cNvSpPr txBox="1"/>
          <p:nvPr/>
        </p:nvSpPr>
        <p:spPr>
          <a:xfrm>
            <a:off x="0" y="0"/>
            <a:ext cx="4000000" cy="533504"/>
          </a:xfrm>
          <a:prstGeom prst="rect">
            <a:avLst/>
          </a:prstGeom>
          <a:noFill/>
          <a:ln>
            <a:noFill/>
          </a:ln>
        </p:spPr>
        <p:txBody>
          <a:bodyPr spcFirstLastPara="1" wrap="square" lIns="121900" tIns="121900" rIns="121900" bIns="121900" anchor="t" anchorCtr="0">
            <a:spAutoFit/>
          </a:bodyPr>
          <a:lstStyle/>
          <a:p>
            <a:pPr defTabSz="1219170">
              <a:buClr>
                <a:srgbClr val="000000"/>
              </a:buClr>
            </a:pPr>
            <a:endParaRPr sz="1867" kern="0" dirty="0">
              <a:solidFill>
                <a:srgbClr val="000000"/>
              </a:solidFill>
              <a:latin typeface="Arial"/>
              <a:cs typeface="Arial"/>
              <a:sym typeface="Arial"/>
            </a:endParaRPr>
          </a:p>
        </p:txBody>
      </p:sp>
    </p:spTree>
    <p:extLst>
      <p:ext uri="{BB962C8B-B14F-4D97-AF65-F5344CB8AC3E}">
        <p14:creationId xmlns:p14="http://schemas.microsoft.com/office/powerpoint/2010/main" val="227567091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Google Shape;367;p22"/>
          <p:cNvSpPr txBox="1">
            <a:spLocks noGrp="1"/>
          </p:cNvSpPr>
          <p:nvPr>
            <p:ph type="title"/>
          </p:nvPr>
        </p:nvSpPr>
        <p:spPr>
          <a:xfrm>
            <a:off x="129117" y="-152400"/>
            <a:ext cx="11372849" cy="861444"/>
          </a:xfrm>
          <a:prstGeom prst="rect">
            <a:avLst/>
          </a:prstGeom>
          <a:noFill/>
          <a:ln>
            <a:noFill/>
          </a:ln>
        </p:spPr>
        <p:txBody>
          <a:bodyPr spcFirstLastPara="1" wrap="square" lIns="0" tIns="365433" rIns="0" bIns="0" anchor="t" anchorCtr="0">
            <a:spAutoFit/>
          </a:bodyPr>
          <a:lstStyle/>
          <a:p>
            <a:pPr marL="321725">
              <a:buClr>
                <a:schemeClr val="dk2"/>
              </a:buClr>
              <a:buSzPts val="2400"/>
            </a:pPr>
            <a:r>
              <a:rPr lang="en-US" i="1" dirty="0">
                <a:latin typeface="Times New Roman"/>
                <a:ea typeface="Times New Roman"/>
                <a:cs typeface="Times New Roman"/>
                <a:sym typeface="Times New Roman"/>
              </a:rPr>
              <a:t>Exercise</a:t>
            </a:r>
            <a:endParaRPr dirty="0"/>
          </a:p>
        </p:txBody>
      </p:sp>
      <p:pic>
        <p:nvPicPr>
          <p:cNvPr id="368" name="Google Shape;368;p22"/>
          <p:cNvPicPr preferRelativeResize="0"/>
          <p:nvPr/>
        </p:nvPicPr>
        <p:blipFill rotWithShape="1">
          <a:blip r:embed="rId3">
            <a:alphaModFix/>
          </a:blip>
          <a:srcRect/>
          <a:stretch/>
        </p:blipFill>
        <p:spPr>
          <a:xfrm>
            <a:off x="304800" y="762000"/>
            <a:ext cx="11074400" cy="2667000"/>
          </a:xfrm>
          <a:prstGeom prst="rect">
            <a:avLst/>
          </a:prstGeom>
          <a:noFill/>
          <a:ln>
            <a:noFill/>
          </a:ln>
        </p:spPr>
      </p:pic>
      <p:pic>
        <p:nvPicPr>
          <p:cNvPr id="369" name="Google Shape;369;p22"/>
          <p:cNvPicPr preferRelativeResize="0"/>
          <p:nvPr/>
        </p:nvPicPr>
        <p:blipFill rotWithShape="1">
          <a:blip r:embed="rId4">
            <a:alphaModFix/>
          </a:blip>
          <a:srcRect/>
          <a:stretch/>
        </p:blipFill>
        <p:spPr>
          <a:xfrm>
            <a:off x="406400" y="3733801"/>
            <a:ext cx="10464800" cy="2305049"/>
          </a:xfrm>
          <a:prstGeom prst="rect">
            <a:avLst/>
          </a:prstGeom>
          <a:noFill/>
          <a:ln>
            <a:noFill/>
          </a:ln>
        </p:spPr>
      </p:pic>
    </p:spTree>
    <p:extLst>
      <p:ext uri="{BB962C8B-B14F-4D97-AF65-F5344CB8AC3E}">
        <p14:creationId xmlns:p14="http://schemas.microsoft.com/office/powerpoint/2010/main" val="89302409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Google Shape;374;p23"/>
          <p:cNvSpPr txBox="1">
            <a:spLocks noGrp="1"/>
          </p:cNvSpPr>
          <p:nvPr>
            <p:ph type="title"/>
          </p:nvPr>
        </p:nvSpPr>
        <p:spPr>
          <a:xfrm>
            <a:off x="129117" y="-152400"/>
            <a:ext cx="11372849" cy="861444"/>
          </a:xfrm>
          <a:prstGeom prst="rect">
            <a:avLst/>
          </a:prstGeom>
          <a:noFill/>
          <a:ln>
            <a:noFill/>
          </a:ln>
        </p:spPr>
        <p:txBody>
          <a:bodyPr spcFirstLastPara="1" wrap="square" lIns="0" tIns="365433" rIns="0" bIns="0" anchor="t" anchorCtr="0">
            <a:spAutoFit/>
          </a:bodyPr>
          <a:lstStyle/>
          <a:p>
            <a:pPr marL="321725">
              <a:buClr>
                <a:schemeClr val="dk2"/>
              </a:buClr>
              <a:buSzPts val="2400"/>
            </a:pPr>
            <a:r>
              <a:rPr lang="en-US" i="1" dirty="0">
                <a:latin typeface="Times New Roman"/>
                <a:ea typeface="Times New Roman"/>
                <a:cs typeface="Times New Roman"/>
                <a:sym typeface="Times New Roman"/>
              </a:rPr>
              <a:t>Exercise</a:t>
            </a:r>
            <a:endParaRPr dirty="0"/>
          </a:p>
        </p:txBody>
      </p:sp>
      <p:pic>
        <p:nvPicPr>
          <p:cNvPr id="375" name="Google Shape;375;p23"/>
          <p:cNvPicPr preferRelativeResize="0"/>
          <p:nvPr/>
        </p:nvPicPr>
        <p:blipFill rotWithShape="1">
          <a:blip r:embed="rId3">
            <a:alphaModFix/>
          </a:blip>
          <a:srcRect/>
          <a:stretch/>
        </p:blipFill>
        <p:spPr>
          <a:xfrm>
            <a:off x="927100" y="986367"/>
            <a:ext cx="10337800" cy="4885267"/>
          </a:xfrm>
          <a:prstGeom prst="rect">
            <a:avLst/>
          </a:prstGeom>
          <a:noFill/>
          <a:ln>
            <a:noFill/>
          </a:ln>
        </p:spPr>
      </p:pic>
    </p:spTree>
    <p:extLst>
      <p:ext uri="{BB962C8B-B14F-4D97-AF65-F5344CB8AC3E}">
        <p14:creationId xmlns:p14="http://schemas.microsoft.com/office/powerpoint/2010/main" val="414291566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0" name="Google Shape;380;p24"/>
          <p:cNvSpPr txBox="1"/>
          <p:nvPr/>
        </p:nvSpPr>
        <p:spPr>
          <a:xfrm>
            <a:off x="1102783" y="3060701"/>
            <a:ext cx="10441516" cy="738609"/>
          </a:xfrm>
          <a:prstGeom prst="rect">
            <a:avLst/>
          </a:prstGeom>
          <a:noFill/>
          <a:ln>
            <a:noFill/>
          </a:ln>
        </p:spPr>
        <p:txBody>
          <a:bodyPr spcFirstLastPara="1" wrap="square" lIns="121900" tIns="60933" rIns="121900" bIns="60933" anchor="t" anchorCtr="0">
            <a:spAutoFit/>
          </a:bodyPr>
          <a:lstStyle/>
          <a:p>
            <a:pPr defTabSz="1219170">
              <a:buClr>
                <a:srgbClr val="FF9300"/>
              </a:buClr>
              <a:buSzPts val="3000"/>
            </a:pPr>
            <a:r>
              <a:rPr lang="en-US" sz="4000" b="1" kern="0" dirty="0">
                <a:solidFill>
                  <a:srgbClr val="FF9300"/>
                </a:solidFill>
                <a:latin typeface="Garamond"/>
                <a:ea typeface="Garamond"/>
                <a:cs typeface="Garamond"/>
                <a:sym typeface="Garamond"/>
              </a:rPr>
              <a:t>Normal Distribution Example and Application</a:t>
            </a:r>
            <a:endParaRPr sz="1867" kern="0"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3954731830"/>
      </p:ext>
    </p:extLst>
  </p:cSld>
  <p:clrMapOvr>
    <a:masterClrMapping/>
  </p:clrMapOvr>
  <p:transition spd="slow">
    <p:push dir="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Google Shape;385;p25"/>
          <p:cNvSpPr txBox="1"/>
          <p:nvPr/>
        </p:nvSpPr>
        <p:spPr>
          <a:xfrm>
            <a:off x="431800" y="1519767"/>
            <a:ext cx="11328400" cy="1969715"/>
          </a:xfrm>
          <a:prstGeom prst="rect">
            <a:avLst/>
          </a:prstGeom>
          <a:noFill/>
          <a:ln>
            <a:noFill/>
          </a:ln>
        </p:spPr>
        <p:txBody>
          <a:bodyPr spcFirstLastPara="1" wrap="square" lIns="121900" tIns="60933" rIns="121900" bIns="60933" anchor="t" anchorCtr="0">
            <a:spAutoFit/>
          </a:bodyPr>
          <a:lstStyle/>
          <a:p>
            <a:pPr defTabSz="1219170">
              <a:buClr>
                <a:srgbClr val="00337F"/>
              </a:buClr>
              <a:buSzPts val="1500"/>
            </a:pPr>
            <a:r>
              <a:rPr lang="en-US" sz="2000" kern="0" dirty="0">
                <a:solidFill>
                  <a:srgbClr val="00337F"/>
                </a:solidFill>
                <a:latin typeface="Garamond"/>
                <a:ea typeface="Garamond"/>
                <a:cs typeface="Garamond"/>
                <a:sym typeface="Garamond"/>
              </a:rPr>
              <a:t>To understand normal distribution and its application, Let us use daily returns of stocks traded in BSE (Bombay Stock Exchange). Imagine a scenario where an investor wants to understand the risks and returns associated with various stocks before investing in them.</a:t>
            </a:r>
            <a:endParaRPr sz="1867" kern="0" dirty="0">
              <a:solidFill>
                <a:srgbClr val="000000"/>
              </a:solidFill>
              <a:latin typeface="Arial"/>
              <a:ea typeface="Arial"/>
              <a:cs typeface="Arial"/>
              <a:sym typeface="Arial"/>
            </a:endParaRPr>
          </a:p>
          <a:p>
            <a:pPr defTabSz="1219170">
              <a:buClr>
                <a:srgbClr val="000000"/>
              </a:buClr>
              <a:buSzPts val="1500"/>
            </a:pPr>
            <a:endParaRPr sz="2000" kern="0" dirty="0">
              <a:solidFill>
                <a:srgbClr val="00337F"/>
              </a:solidFill>
              <a:latin typeface="Garamond"/>
              <a:ea typeface="Garamond"/>
              <a:cs typeface="Garamond"/>
              <a:sym typeface="Garamond"/>
            </a:endParaRPr>
          </a:p>
          <a:p>
            <a:pPr defTabSz="1219170">
              <a:buClr>
                <a:srgbClr val="00337F"/>
              </a:buClr>
              <a:buSzPts val="1500"/>
            </a:pPr>
            <a:r>
              <a:rPr lang="en-US" sz="2000" kern="0" dirty="0">
                <a:solidFill>
                  <a:srgbClr val="00337F"/>
                </a:solidFill>
                <a:latin typeface="Garamond"/>
                <a:ea typeface="Garamond"/>
                <a:cs typeface="Garamond"/>
                <a:sym typeface="Garamond"/>
              </a:rPr>
              <a:t> For this analysis, we will evaluate two stocks: BEML and GLAXO. The daily trading data (open and close price) for each stock is taken for the period starting from 2010 to 2016 from BSE site (www.bseindia.com)</a:t>
            </a:r>
            <a:endParaRPr sz="1867" kern="0" dirty="0">
              <a:solidFill>
                <a:srgbClr val="000000"/>
              </a:solidFill>
              <a:latin typeface="Arial"/>
              <a:ea typeface="Arial"/>
              <a:cs typeface="Arial"/>
              <a:sym typeface="Arial"/>
            </a:endParaRPr>
          </a:p>
        </p:txBody>
      </p:sp>
      <p:sp>
        <p:nvSpPr>
          <p:cNvPr id="386" name="Google Shape;386;p25"/>
          <p:cNvSpPr txBox="1"/>
          <p:nvPr/>
        </p:nvSpPr>
        <p:spPr>
          <a:xfrm>
            <a:off x="0" y="1"/>
            <a:ext cx="2700867" cy="738609"/>
          </a:xfrm>
          <a:prstGeom prst="rect">
            <a:avLst/>
          </a:prstGeom>
          <a:noFill/>
          <a:ln>
            <a:noFill/>
          </a:ln>
        </p:spPr>
        <p:txBody>
          <a:bodyPr spcFirstLastPara="1" wrap="square" lIns="121900" tIns="60933" rIns="121900" bIns="60933" anchor="t" anchorCtr="0">
            <a:spAutoFit/>
          </a:bodyPr>
          <a:lstStyle/>
          <a:p>
            <a:pPr defTabSz="1219170">
              <a:buClr>
                <a:srgbClr val="FF9300"/>
              </a:buClr>
              <a:buSzPts val="3000"/>
            </a:pPr>
            <a:r>
              <a:rPr lang="en-US" sz="4000" b="1" kern="0" dirty="0">
                <a:solidFill>
                  <a:srgbClr val="FF9300"/>
                </a:solidFill>
                <a:latin typeface="Garamond"/>
                <a:ea typeface="Garamond"/>
                <a:cs typeface="Garamond"/>
                <a:sym typeface="Garamond"/>
              </a:rPr>
              <a:t>Stock Price</a:t>
            </a:r>
            <a:endParaRPr sz="1867" kern="0"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1209519434"/>
      </p:ext>
    </p:extLst>
  </p:cSld>
  <p:clrMapOvr>
    <a:masterClrMapping/>
  </p:clrMapOvr>
  <p:transition spd="slow">
    <p:push dir="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7" name="Rectangle 5">
            <a:extLst>
              <a:ext uri="{FF2B5EF4-FFF2-40B4-BE49-F238E27FC236}">
                <a16:creationId xmlns:a16="http://schemas.microsoft.com/office/drawing/2014/main" id="{60D9708D-8F4F-471D-AD36-35FCF9121F7B}"/>
              </a:ext>
            </a:extLst>
          </p:cNvPr>
          <p:cNvSpPr>
            <a:spLocks noChangeArrowheads="1"/>
          </p:cNvSpPr>
          <p:nvPr/>
        </p:nvSpPr>
        <p:spPr bwMode="auto">
          <a:xfrm>
            <a:off x="4627905" y="143934"/>
            <a:ext cx="2936190" cy="694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0651" tIns="59267" rIns="120651" bIns="59267">
            <a:spAutoFit/>
          </a:bodyPr>
          <a:lstStyle>
            <a:lvl1pPr>
              <a:spcBef>
                <a:spcPct val="20000"/>
              </a:spcBef>
              <a:buClr>
                <a:schemeClr val="tx1"/>
              </a:buClr>
              <a:buSzPct val="50000"/>
              <a:buFont typeface="Monotype Sorts" pitchFamily="2" charset="2"/>
              <a:buChar char="l"/>
              <a:defRPr>
                <a:solidFill>
                  <a:schemeClr val="tx1"/>
                </a:solidFill>
                <a:latin typeface="Arial" panose="020B0604020202020204" pitchFamily="34" charset="0"/>
              </a:defRPr>
            </a:lvl1pPr>
            <a:lvl2pPr marL="742950" indent="-285750">
              <a:spcBef>
                <a:spcPct val="20000"/>
              </a:spcBef>
              <a:buClr>
                <a:schemeClr val="tx1"/>
              </a:buClr>
              <a:buSzPct val="75000"/>
              <a:buFont typeface="Symbol" panose="05050102010706020507" pitchFamily="18" charset="2"/>
              <a:buChar char="-"/>
              <a:defRPr>
                <a:solidFill>
                  <a:schemeClr val="tx1"/>
                </a:solidFill>
                <a:latin typeface="Arial" panose="020B0604020202020204" pitchFamily="34" charset="0"/>
              </a:defRPr>
            </a:lvl2pPr>
            <a:lvl3pPr marL="1143000" indent="-228600">
              <a:spcBef>
                <a:spcPct val="20000"/>
              </a:spcBef>
              <a:buClr>
                <a:schemeClr val="tx1"/>
              </a:buClr>
              <a:buSzPct val="63000"/>
              <a:buFont typeface="Symbol" panose="05050102010706020507" pitchFamily="18" charset="2"/>
              <a:buChar char="&gt;"/>
              <a:defRPr>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ClrTx/>
              <a:buSzTx/>
              <a:buFontTx/>
              <a:buNone/>
            </a:pPr>
            <a:r>
              <a:rPr lang="en-US" altLang="en-US" sz="3733" i="1" dirty="0"/>
              <a:t>STATISTICS</a:t>
            </a:r>
          </a:p>
        </p:txBody>
      </p:sp>
      <p:sp>
        <p:nvSpPr>
          <p:cNvPr id="167938" name="Rectangle 2">
            <a:extLst>
              <a:ext uri="{FF2B5EF4-FFF2-40B4-BE49-F238E27FC236}">
                <a16:creationId xmlns:a16="http://schemas.microsoft.com/office/drawing/2014/main" id="{4B7CC73C-63C3-4AD4-9F99-BA85C204A176}"/>
              </a:ext>
            </a:extLst>
          </p:cNvPr>
          <p:cNvSpPr>
            <a:spLocks noChangeArrowheads="1"/>
          </p:cNvSpPr>
          <p:nvPr/>
        </p:nvSpPr>
        <p:spPr bwMode="auto">
          <a:xfrm>
            <a:off x="431801" y="908051"/>
            <a:ext cx="11233151"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50000"/>
              <a:buFont typeface="Monotype Sorts" pitchFamily="2" charset="2"/>
              <a:buChar char="l"/>
              <a:defRPr>
                <a:solidFill>
                  <a:schemeClr val="tx1"/>
                </a:solidFill>
                <a:latin typeface="Arial" panose="020B0604020202020204" pitchFamily="34" charset="0"/>
              </a:defRPr>
            </a:lvl1pPr>
            <a:lvl2pPr marL="742950" indent="-285750">
              <a:spcBef>
                <a:spcPct val="20000"/>
              </a:spcBef>
              <a:buClr>
                <a:schemeClr val="tx1"/>
              </a:buClr>
              <a:buSzPct val="75000"/>
              <a:buFont typeface="Symbol" panose="05050102010706020507" pitchFamily="18" charset="2"/>
              <a:buChar char="-"/>
              <a:defRPr>
                <a:solidFill>
                  <a:schemeClr val="tx1"/>
                </a:solidFill>
                <a:latin typeface="Arial" panose="020B0604020202020204" pitchFamily="34" charset="0"/>
              </a:defRPr>
            </a:lvl2pPr>
            <a:lvl3pPr marL="1143000" indent="-228600">
              <a:spcBef>
                <a:spcPct val="20000"/>
              </a:spcBef>
              <a:buClr>
                <a:schemeClr val="tx1"/>
              </a:buClr>
              <a:buSzPct val="63000"/>
              <a:buFont typeface="Symbol" panose="05050102010706020507" pitchFamily="18" charset="2"/>
              <a:buChar char="&gt;"/>
              <a:defRPr>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SzTx/>
              <a:buFontTx/>
              <a:buNone/>
            </a:pPr>
            <a:r>
              <a:rPr lang="en-IN" altLang="en-US" sz="2400" dirty="0"/>
              <a:t>There are two types of statistics that are often referred to when making a statistical decision or working on a statistical problem.</a:t>
            </a:r>
          </a:p>
        </p:txBody>
      </p:sp>
      <p:sp>
        <p:nvSpPr>
          <p:cNvPr id="167939" name="Rectangle 3">
            <a:extLst>
              <a:ext uri="{FF2B5EF4-FFF2-40B4-BE49-F238E27FC236}">
                <a16:creationId xmlns:a16="http://schemas.microsoft.com/office/drawing/2014/main" id="{CF538D62-0E77-424C-9B22-FDA21BD4C56A}"/>
              </a:ext>
            </a:extLst>
          </p:cNvPr>
          <p:cNvSpPr>
            <a:spLocks noChangeArrowheads="1"/>
          </p:cNvSpPr>
          <p:nvPr/>
        </p:nvSpPr>
        <p:spPr bwMode="auto">
          <a:xfrm>
            <a:off x="527051" y="1843617"/>
            <a:ext cx="10464800" cy="2718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50000"/>
              <a:buFont typeface="Monotype Sorts" pitchFamily="2" charset="2"/>
              <a:buChar char="l"/>
              <a:defRPr>
                <a:solidFill>
                  <a:schemeClr val="tx1"/>
                </a:solidFill>
                <a:latin typeface="Arial" panose="020B0604020202020204" pitchFamily="34" charset="0"/>
              </a:defRPr>
            </a:lvl1pPr>
            <a:lvl2pPr marL="742950" indent="-285750">
              <a:spcBef>
                <a:spcPct val="20000"/>
              </a:spcBef>
              <a:buClr>
                <a:schemeClr val="tx1"/>
              </a:buClr>
              <a:buSzPct val="75000"/>
              <a:buFont typeface="Symbol" panose="05050102010706020507" pitchFamily="18" charset="2"/>
              <a:buChar char="-"/>
              <a:defRPr>
                <a:solidFill>
                  <a:schemeClr val="tx1"/>
                </a:solidFill>
                <a:latin typeface="Arial" panose="020B0604020202020204" pitchFamily="34" charset="0"/>
              </a:defRPr>
            </a:lvl2pPr>
            <a:lvl3pPr marL="1143000" indent="-228600">
              <a:spcBef>
                <a:spcPct val="20000"/>
              </a:spcBef>
              <a:buClr>
                <a:schemeClr val="tx1"/>
              </a:buClr>
              <a:buSzPct val="63000"/>
              <a:buFont typeface="Symbol" panose="05050102010706020507" pitchFamily="18" charset="2"/>
              <a:buChar char="&gt;"/>
              <a:defRPr>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SzTx/>
              <a:buFontTx/>
              <a:buNone/>
            </a:pPr>
            <a:r>
              <a:rPr lang="en-IN" altLang="en-US" sz="2133" dirty="0">
                <a:latin typeface="MyriadPro-BoldIt"/>
              </a:rPr>
              <a:t>Descriptive Statistics : </a:t>
            </a:r>
            <a:r>
              <a:rPr lang="en-IN" altLang="en-US" sz="2133" dirty="0"/>
              <a:t>Descriptive statistics utilize numerical and graphical methods to look for patterns in a data set, to summarize the information revealed in a data set, and to present the information in a convenient form that individuals can use to make decisions. The main goal of descriptive statistics is to describe a data set. Thus, the class of descriptive statistics includes both numerical measures (e.g. the mean or the median) and graphical displays of data</a:t>
            </a:r>
          </a:p>
          <a:p>
            <a:pPr eaLnBrk="1" hangingPunct="1">
              <a:spcBef>
                <a:spcPct val="0"/>
              </a:spcBef>
              <a:buClrTx/>
              <a:buSzTx/>
              <a:buFontTx/>
              <a:buNone/>
            </a:pPr>
            <a:r>
              <a:rPr lang="en-IN" altLang="en-US" sz="2133" dirty="0"/>
              <a:t>(e.g. pie charts or bar graphs).</a:t>
            </a:r>
          </a:p>
          <a:p>
            <a:pPr eaLnBrk="1" hangingPunct="1">
              <a:spcBef>
                <a:spcPct val="0"/>
              </a:spcBef>
              <a:buClrTx/>
              <a:buSzTx/>
              <a:buFontTx/>
              <a:buNone/>
            </a:pPr>
            <a:endParaRPr lang="en-IN" altLang="en-US" sz="2133" dirty="0"/>
          </a:p>
        </p:txBody>
      </p:sp>
      <p:sp>
        <p:nvSpPr>
          <p:cNvPr id="167940" name="Rectangle 4">
            <a:extLst>
              <a:ext uri="{FF2B5EF4-FFF2-40B4-BE49-F238E27FC236}">
                <a16:creationId xmlns:a16="http://schemas.microsoft.com/office/drawing/2014/main" id="{49A3DEF4-6147-409D-AD04-D2502E992C30}"/>
              </a:ext>
            </a:extLst>
          </p:cNvPr>
          <p:cNvSpPr>
            <a:spLocks noChangeArrowheads="1"/>
          </p:cNvSpPr>
          <p:nvPr/>
        </p:nvSpPr>
        <p:spPr bwMode="auto">
          <a:xfrm>
            <a:off x="431800" y="4389967"/>
            <a:ext cx="11040533" cy="1118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50000"/>
              <a:buFont typeface="Monotype Sorts" pitchFamily="2" charset="2"/>
              <a:buChar char="l"/>
              <a:defRPr>
                <a:solidFill>
                  <a:schemeClr val="tx1"/>
                </a:solidFill>
                <a:latin typeface="Arial" panose="020B0604020202020204" pitchFamily="34" charset="0"/>
              </a:defRPr>
            </a:lvl1pPr>
            <a:lvl2pPr marL="742950" indent="-285750">
              <a:spcBef>
                <a:spcPct val="20000"/>
              </a:spcBef>
              <a:buClr>
                <a:schemeClr val="tx1"/>
              </a:buClr>
              <a:buSzPct val="75000"/>
              <a:buFont typeface="Symbol" panose="05050102010706020507" pitchFamily="18" charset="2"/>
              <a:buChar char="-"/>
              <a:defRPr>
                <a:solidFill>
                  <a:schemeClr val="tx1"/>
                </a:solidFill>
                <a:latin typeface="Arial" panose="020B0604020202020204" pitchFamily="34" charset="0"/>
              </a:defRPr>
            </a:lvl2pPr>
            <a:lvl3pPr marL="1143000" indent="-228600">
              <a:spcBef>
                <a:spcPct val="20000"/>
              </a:spcBef>
              <a:buClr>
                <a:schemeClr val="tx1"/>
              </a:buClr>
              <a:buSzPct val="63000"/>
              <a:buFont typeface="Symbol" panose="05050102010706020507" pitchFamily="18" charset="2"/>
              <a:buChar char="&gt;"/>
              <a:defRPr>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SzTx/>
              <a:buFontTx/>
              <a:buNone/>
            </a:pPr>
            <a:r>
              <a:rPr lang="en-IN" altLang="en-US" sz="2400" dirty="0"/>
              <a:t>Inferential Statistics: </a:t>
            </a:r>
            <a:r>
              <a:rPr lang="en-IN" altLang="en-US" sz="2133" dirty="0"/>
              <a:t>Inferential statistics utilizes sample data to make estimates, decisions, predictions, or other generalizations about a larger set of data. Some examples of inferential statistics might be a z statistics or a t-statistics</a:t>
            </a:r>
          </a:p>
        </p:txBody>
      </p:sp>
    </p:spTree>
  </p:cSld>
  <p:clrMapOvr>
    <a:masterClrMapping/>
  </p:clrMapOvr>
  <p:transition>
    <p:pull dir="rd"/>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pic>
        <p:nvPicPr>
          <p:cNvPr id="391" name="Google Shape;391;p26"/>
          <p:cNvPicPr preferRelativeResize="0"/>
          <p:nvPr/>
        </p:nvPicPr>
        <p:blipFill rotWithShape="1">
          <a:blip r:embed="rId3">
            <a:alphaModFix/>
          </a:blip>
          <a:srcRect/>
          <a:stretch/>
        </p:blipFill>
        <p:spPr>
          <a:xfrm>
            <a:off x="196850" y="1547283"/>
            <a:ext cx="8257116" cy="2277533"/>
          </a:xfrm>
          <a:prstGeom prst="rect">
            <a:avLst/>
          </a:prstGeom>
          <a:noFill/>
          <a:ln>
            <a:noFill/>
          </a:ln>
        </p:spPr>
      </p:pic>
      <p:sp>
        <p:nvSpPr>
          <p:cNvPr id="392" name="Google Shape;392;p26"/>
          <p:cNvSpPr txBox="1"/>
          <p:nvPr/>
        </p:nvSpPr>
        <p:spPr>
          <a:xfrm>
            <a:off x="431801" y="260350"/>
            <a:ext cx="1299633" cy="738609"/>
          </a:xfrm>
          <a:prstGeom prst="rect">
            <a:avLst/>
          </a:prstGeom>
          <a:noFill/>
          <a:ln>
            <a:noFill/>
          </a:ln>
        </p:spPr>
        <p:txBody>
          <a:bodyPr spcFirstLastPara="1" wrap="square" lIns="121900" tIns="60933" rIns="121900" bIns="60933" anchor="t" anchorCtr="0">
            <a:spAutoFit/>
          </a:bodyPr>
          <a:lstStyle/>
          <a:p>
            <a:pPr defTabSz="1219170">
              <a:buClr>
                <a:srgbClr val="FF9300"/>
              </a:buClr>
              <a:buSzPts val="3000"/>
            </a:pPr>
            <a:r>
              <a:rPr lang="en-US" sz="4000" b="1" kern="0" dirty="0">
                <a:solidFill>
                  <a:srgbClr val="FF9300"/>
                </a:solidFill>
                <a:latin typeface="Garamond"/>
                <a:ea typeface="Garamond"/>
                <a:cs typeface="Garamond"/>
                <a:sym typeface="Garamond"/>
              </a:rPr>
              <a:t>Data</a:t>
            </a:r>
            <a:endParaRPr sz="1867" kern="0" dirty="0">
              <a:solidFill>
                <a:srgbClr val="000000"/>
              </a:solidFill>
              <a:latin typeface="Arial"/>
              <a:ea typeface="Arial"/>
              <a:cs typeface="Arial"/>
              <a:sym typeface="Arial"/>
            </a:endParaRPr>
          </a:p>
        </p:txBody>
      </p:sp>
      <p:sp>
        <p:nvSpPr>
          <p:cNvPr id="393" name="Google Shape;393;p26"/>
          <p:cNvSpPr txBox="1"/>
          <p:nvPr/>
        </p:nvSpPr>
        <p:spPr>
          <a:xfrm>
            <a:off x="8470901" y="1989667"/>
            <a:ext cx="1214967" cy="533489"/>
          </a:xfrm>
          <a:prstGeom prst="rect">
            <a:avLst/>
          </a:prstGeom>
          <a:noFill/>
          <a:ln>
            <a:noFill/>
          </a:ln>
        </p:spPr>
        <p:txBody>
          <a:bodyPr spcFirstLastPara="1" wrap="square" lIns="121900" tIns="60933" rIns="121900" bIns="60933" anchor="t" anchorCtr="0">
            <a:spAutoFit/>
          </a:bodyPr>
          <a:lstStyle/>
          <a:p>
            <a:pPr defTabSz="1219170">
              <a:buClr>
                <a:srgbClr val="000000"/>
              </a:buClr>
              <a:buSzPts val="2000"/>
            </a:pPr>
            <a:r>
              <a:rPr lang="en-US" sz="2667" b="1" kern="0" dirty="0">
                <a:solidFill>
                  <a:srgbClr val="000000"/>
                </a:solidFill>
                <a:latin typeface="Arial"/>
                <a:ea typeface="Arial"/>
                <a:cs typeface="Arial"/>
                <a:sym typeface="Arial"/>
              </a:rPr>
              <a:t>BEML</a:t>
            </a:r>
            <a:endParaRPr sz="1867" kern="0" dirty="0">
              <a:solidFill>
                <a:srgbClr val="000000"/>
              </a:solidFill>
              <a:latin typeface="Arial"/>
              <a:ea typeface="Arial"/>
              <a:cs typeface="Arial"/>
              <a:sym typeface="Arial"/>
            </a:endParaRPr>
          </a:p>
        </p:txBody>
      </p:sp>
      <p:pic>
        <p:nvPicPr>
          <p:cNvPr id="394" name="Google Shape;394;p26"/>
          <p:cNvPicPr preferRelativeResize="0"/>
          <p:nvPr/>
        </p:nvPicPr>
        <p:blipFill rotWithShape="1">
          <a:blip r:embed="rId4">
            <a:alphaModFix/>
          </a:blip>
          <a:srcRect/>
          <a:stretch/>
        </p:blipFill>
        <p:spPr>
          <a:xfrm>
            <a:off x="345016" y="4171950"/>
            <a:ext cx="7958667" cy="2197100"/>
          </a:xfrm>
          <a:prstGeom prst="rect">
            <a:avLst/>
          </a:prstGeom>
          <a:noFill/>
          <a:ln>
            <a:noFill/>
          </a:ln>
        </p:spPr>
      </p:pic>
      <p:sp>
        <p:nvSpPr>
          <p:cNvPr id="395" name="Google Shape;395;p26"/>
          <p:cNvSpPr txBox="1"/>
          <p:nvPr/>
        </p:nvSpPr>
        <p:spPr>
          <a:xfrm>
            <a:off x="8470901" y="5310716"/>
            <a:ext cx="1460500" cy="533489"/>
          </a:xfrm>
          <a:prstGeom prst="rect">
            <a:avLst/>
          </a:prstGeom>
          <a:noFill/>
          <a:ln>
            <a:noFill/>
          </a:ln>
        </p:spPr>
        <p:txBody>
          <a:bodyPr spcFirstLastPara="1" wrap="square" lIns="121900" tIns="60933" rIns="121900" bIns="60933" anchor="t" anchorCtr="0">
            <a:spAutoFit/>
          </a:bodyPr>
          <a:lstStyle/>
          <a:p>
            <a:pPr defTabSz="1219170">
              <a:buClr>
                <a:srgbClr val="000000"/>
              </a:buClr>
              <a:buSzPts val="2000"/>
            </a:pPr>
            <a:r>
              <a:rPr lang="en-US" sz="2667" b="1" kern="0" dirty="0">
                <a:solidFill>
                  <a:srgbClr val="000000"/>
                </a:solidFill>
                <a:latin typeface="Arial"/>
                <a:ea typeface="Arial"/>
                <a:cs typeface="Arial"/>
                <a:sym typeface="Arial"/>
              </a:rPr>
              <a:t>GLAXO</a:t>
            </a:r>
            <a:endParaRPr sz="1867" kern="0" dirty="0">
              <a:solidFill>
                <a:srgbClr val="000000"/>
              </a:solidFill>
              <a:latin typeface="Arial"/>
              <a:ea typeface="Arial"/>
              <a:cs typeface="Arial"/>
              <a:sym typeface="Arial"/>
            </a:endParaRPr>
          </a:p>
        </p:txBody>
      </p:sp>
      <p:sp>
        <p:nvSpPr>
          <p:cNvPr id="396" name="Google Shape;396;p26"/>
          <p:cNvSpPr txBox="1"/>
          <p:nvPr/>
        </p:nvSpPr>
        <p:spPr>
          <a:xfrm>
            <a:off x="8470900" y="2931583"/>
            <a:ext cx="3553883" cy="1969139"/>
          </a:xfrm>
          <a:prstGeom prst="rect">
            <a:avLst/>
          </a:prstGeom>
          <a:noFill/>
          <a:ln>
            <a:noFill/>
          </a:ln>
        </p:spPr>
        <p:txBody>
          <a:bodyPr spcFirstLastPara="1" wrap="square" lIns="121900" tIns="60933" rIns="121900" bIns="60933" anchor="t" anchorCtr="0">
            <a:spAutoFit/>
          </a:bodyPr>
          <a:lstStyle/>
          <a:p>
            <a:pPr defTabSz="1219170">
              <a:buClr>
                <a:srgbClr val="002060"/>
              </a:buClr>
              <a:buSzPts val="1000"/>
            </a:pPr>
            <a:r>
              <a:rPr lang="en-US" sz="1333" b="1" kern="0" dirty="0">
                <a:solidFill>
                  <a:srgbClr val="002060"/>
                </a:solidFill>
                <a:latin typeface="Garamond"/>
                <a:ea typeface="Garamond"/>
                <a:cs typeface="Garamond"/>
                <a:sym typeface="Garamond"/>
              </a:rPr>
              <a:t>The dataset contains </a:t>
            </a:r>
            <a:endParaRPr sz="1867" kern="0" dirty="0">
              <a:solidFill>
                <a:srgbClr val="000000"/>
              </a:solidFill>
              <a:latin typeface="Arial"/>
              <a:ea typeface="Arial"/>
              <a:cs typeface="Arial"/>
              <a:sym typeface="Arial"/>
            </a:endParaRPr>
          </a:p>
          <a:p>
            <a:pPr defTabSz="1219170">
              <a:buClr>
                <a:srgbClr val="002060"/>
              </a:buClr>
              <a:buSzPts val="1000"/>
            </a:pPr>
            <a:r>
              <a:rPr lang="en-US" sz="1333" b="1" kern="0" dirty="0">
                <a:solidFill>
                  <a:srgbClr val="002060"/>
                </a:solidFill>
                <a:latin typeface="Garamond"/>
                <a:ea typeface="Garamond"/>
                <a:cs typeface="Garamond"/>
                <a:sym typeface="Garamond"/>
              </a:rPr>
              <a:t>daily Open and Close price along with daily High and Low prices, Total Trade</a:t>
            </a:r>
            <a:endParaRPr sz="1867" kern="0" dirty="0">
              <a:solidFill>
                <a:srgbClr val="000000"/>
              </a:solidFill>
              <a:latin typeface="Arial"/>
              <a:ea typeface="Arial"/>
              <a:cs typeface="Arial"/>
              <a:sym typeface="Arial"/>
            </a:endParaRPr>
          </a:p>
          <a:p>
            <a:pPr defTabSz="1219170">
              <a:buClr>
                <a:srgbClr val="002060"/>
              </a:buClr>
              <a:buSzPts val="1000"/>
            </a:pPr>
            <a:r>
              <a:rPr lang="en-US" sz="1333" b="1" kern="0" dirty="0">
                <a:solidFill>
                  <a:srgbClr val="002060"/>
                </a:solidFill>
                <a:latin typeface="Garamond"/>
                <a:ea typeface="Garamond"/>
                <a:cs typeface="Garamond"/>
                <a:sym typeface="Garamond"/>
              </a:rPr>
              <a:t>Quantity, and Turnover (Lacs). </a:t>
            </a:r>
            <a:endParaRPr sz="1867" kern="0" dirty="0">
              <a:solidFill>
                <a:srgbClr val="000000"/>
              </a:solidFill>
              <a:latin typeface="Arial"/>
              <a:ea typeface="Arial"/>
              <a:cs typeface="Arial"/>
              <a:sym typeface="Arial"/>
            </a:endParaRPr>
          </a:p>
          <a:p>
            <a:pPr defTabSz="1219170">
              <a:buClr>
                <a:srgbClr val="000000"/>
              </a:buClr>
              <a:buSzPts val="1000"/>
            </a:pPr>
            <a:endParaRPr sz="1333" b="1" kern="0" dirty="0">
              <a:solidFill>
                <a:srgbClr val="002060"/>
              </a:solidFill>
              <a:latin typeface="Garamond"/>
              <a:ea typeface="Garamond"/>
              <a:cs typeface="Garamond"/>
              <a:sym typeface="Garamond"/>
            </a:endParaRPr>
          </a:p>
          <a:p>
            <a:pPr defTabSz="1219170">
              <a:buClr>
                <a:srgbClr val="002060"/>
              </a:buClr>
              <a:buSzPts val="1000"/>
            </a:pPr>
            <a:r>
              <a:rPr lang="en-US" sz="1333" b="1" kern="0" dirty="0">
                <a:solidFill>
                  <a:srgbClr val="002060"/>
                </a:solidFill>
                <a:latin typeface="Garamond"/>
                <a:ea typeface="Garamond"/>
                <a:cs typeface="Garamond"/>
                <a:sym typeface="Garamond"/>
              </a:rPr>
              <a:t>Our discussion will involve only close price. The daily returns of a stock are calculated as the change in close prices with respect to the close price of yesterday.</a:t>
            </a:r>
            <a:endParaRPr sz="1867" kern="0"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2634302714"/>
      </p:ext>
    </p:extLst>
  </p:cSld>
  <p:clrMapOvr>
    <a:masterClrMapping/>
  </p:clrMapOvr>
  <p:transition spd="slow">
    <p:push dir="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27"/>
          <p:cNvSpPr txBox="1"/>
          <p:nvPr/>
        </p:nvSpPr>
        <p:spPr>
          <a:xfrm>
            <a:off x="334433" y="2074334"/>
            <a:ext cx="10081683" cy="2134441"/>
          </a:xfrm>
          <a:prstGeom prst="rect">
            <a:avLst/>
          </a:prstGeom>
          <a:noFill/>
          <a:ln>
            <a:noFill/>
          </a:ln>
        </p:spPr>
        <p:txBody>
          <a:bodyPr spcFirstLastPara="1" wrap="square" lIns="121900" tIns="60933" rIns="121900" bIns="60933" anchor="t" anchorCtr="0">
            <a:spAutoFit/>
          </a:bodyPr>
          <a:lstStyle/>
          <a:p>
            <a:pPr defTabSz="1219170">
              <a:lnSpc>
                <a:spcPct val="150000"/>
              </a:lnSpc>
              <a:buClr>
                <a:srgbClr val="002060"/>
              </a:buClr>
              <a:buSzPts val="1400"/>
            </a:pPr>
            <a:r>
              <a:rPr lang="en-US" sz="1867" kern="0" dirty="0">
                <a:solidFill>
                  <a:srgbClr val="002060"/>
                </a:solidFill>
                <a:latin typeface="Times"/>
                <a:ea typeface="Times"/>
                <a:cs typeface="Times"/>
                <a:sym typeface="Times"/>
              </a:rPr>
              <a:t>1.What is the expected daily rate of return of these stocks?</a:t>
            </a:r>
            <a:endParaRPr sz="1867" kern="0" dirty="0">
              <a:solidFill>
                <a:srgbClr val="000000"/>
              </a:solidFill>
              <a:latin typeface="Arial"/>
              <a:ea typeface="Arial"/>
              <a:cs typeface="Arial"/>
              <a:sym typeface="Arial"/>
            </a:endParaRPr>
          </a:p>
          <a:p>
            <a:pPr defTabSz="1219170">
              <a:lnSpc>
                <a:spcPct val="150000"/>
              </a:lnSpc>
              <a:buClr>
                <a:srgbClr val="002060"/>
              </a:buClr>
              <a:buSzPts val="1400"/>
            </a:pPr>
            <a:r>
              <a:rPr lang="en-US" sz="1867" kern="0" dirty="0">
                <a:solidFill>
                  <a:srgbClr val="002060"/>
                </a:solidFill>
                <a:latin typeface="Times"/>
                <a:ea typeface="Times"/>
                <a:cs typeface="Times"/>
                <a:sym typeface="Times"/>
              </a:rPr>
              <a:t>2. Which stocks have higher risk or volatility as far as daily returns are concerned?</a:t>
            </a:r>
            <a:endParaRPr sz="1867" kern="0" dirty="0">
              <a:solidFill>
                <a:srgbClr val="000000"/>
              </a:solidFill>
              <a:latin typeface="Arial"/>
              <a:ea typeface="Arial"/>
              <a:cs typeface="Arial"/>
              <a:sym typeface="Arial"/>
            </a:endParaRPr>
          </a:p>
          <a:p>
            <a:pPr defTabSz="1219170">
              <a:lnSpc>
                <a:spcPct val="150000"/>
              </a:lnSpc>
              <a:buClr>
                <a:srgbClr val="002060"/>
              </a:buClr>
              <a:buSzPts val="1400"/>
            </a:pPr>
            <a:r>
              <a:rPr lang="en-US" sz="1867" kern="0" dirty="0">
                <a:solidFill>
                  <a:srgbClr val="002060"/>
                </a:solidFill>
                <a:latin typeface="Times"/>
                <a:ea typeface="Times"/>
                <a:cs typeface="Times"/>
                <a:sym typeface="Times"/>
              </a:rPr>
              <a:t>3. Which stock has higher probability of making a daily return of 2% or more?</a:t>
            </a:r>
            <a:endParaRPr sz="1867" kern="0" dirty="0">
              <a:solidFill>
                <a:srgbClr val="000000"/>
              </a:solidFill>
              <a:latin typeface="Arial"/>
              <a:ea typeface="Arial"/>
              <a:cs typeface="Arial"/>
              <a:sym typeface="Arial"/>
            </a:endParaRPr>
          </a:p>
          <a:p>
            <a:pPr defTabSz="1219170">
              <a:lnSpc>
                <a:spcPct val="150000"/>
              </a:lnSpc>
              <a:buClr>
                <a:srgbClr val="002060"/>
              </a:buClr>
              <a:buSzPts val="1400"/>
            </a:pPr>
            <a:r>
              <a:rPr lang="en-US" sz="1867" kern="0" dirty="0">
                <a:solidFill>
                  <a:srgbClr val="002060"/>
                </a:solidFill>
                <a:latin typeface="Times"/>
                <a:ea typeface="Times"/>
                <a:cs typeface="Times"/>
                <a:sym typeface="Times"/>
              </a:rPr>
              <a:t>4. Which stock has higher probability of making a loss (risk) of 2% or more?</a:t>
            </a:r>
            <a:endParaRPr sz="1867" kern="0" dirty="0">
              <a:solidFill>
                <a:srgbClr val="000000"/>
              </a:solidFill>
              <a:latin typeface="Arial"/>
              <a:ea typeface="Arial"/>
              <a:cs typeface="Arial"/>
              <a:sym typeface="Arial"/>
            </a:endParaRPr>
          </a:p>
          <a:p>
            <a:pPr defTabSz="1219170">
              <a:buClr>
                <a:srgbClr val="000000"/>
              </a:buClr>
              <a:buSzPts val="1400"/>
            </a:pPr>
            <a:endParaRPr sz="1867" kern="0" dirty="0">
              <a:solidFill>
                <a:srgbClr val="002060"/>
              </a:solidFill>
              <a:latin typeface="Times"/>
              <a:ea typeface="Times"/>
              <a:cs typeface="Times"/>
              <a:sym typeface="Times"/>
            </a:endParaRPr>
          </a:p>
        </p:txBody>
      </p:sp>
      <p:sp>
        <p:nvSpPr>
          <p:cNvPr id="402" name="Google Shape;402;p27"/>
          <p:cNvSpPr txBox="1"/>
          <p:nvPr/>
        </p:nvSpPr>
        <p:spPr>
          <a:xfrm>
            <a:off x="304800" y="260350"/>
            <a:ext cx="7567083" cy="738609"/>
          </a:xfrm>
          <a:prstGeom prst="rect">
            <a:avLst/>
          </a:prstGeom>
          <a:noFill/>
          <a:ln>
            <a:noFill/>
          </a:ln>
        </p:spPr>
        <p:txBody>
          <a:bodyPr spcFirstLastPara="1" wrap="square" lIns="121900" tIns="60933" rIns="121900" bIns="60933" anchor="t" anchorCtr="0">
            <a:spAutoFit/>
          </a:bodyPr>
          <a:lstStyle/>
          <a:p>
            <a:pPr defTabSz="1219170">
              <a:buClr>
                <a:srgbClr val="FF9300"/>
              </a:buClr>
              <a:buSzPts val="3000"/>
            </a:pPr>
            <a:r>
              <a:rPr lang="en-US" sz="4000" b="1" kern="0" dirty="0">
                <a:solidFill>
                  <a:srgbClr val="FF9300"/>
                </a:solidFill>
                <a:latin typeface="Garamond"/>
                <a:ea typeface="Garamond"/>
                <a:cs typeface="Garamond"/>
                <a:sym typeface="Garamond"/>
              </a:rPr>
              <a:t>What questions can be answered?</a:t>
            </a:r>
            <a:endParaRPr sz="1867" kern="0"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1563987298"/>
      </p:ext>
    </p:extLst>
  </p:cSld>
  <p:clrMapOvr>
    <a:masterClrMapping/>
  </p:clrMapOvr>
  <p:transition spd="slow">
    <p:push dir="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406"/>
        <p:cNvGrpSpPr/>
        <p:nvPr/>
      </p:nvGrpSpPr>
      <p:grpSpPr>
        <a:xfrm>
          <a:off x="0" y="0"/>
          <a:ext cx="0" cy="0"/>
          <a:chOff x="0" y="0"/>
          <a:chExt cx="0" cy="0"/>
        </a:xfrm>
      </p:grpSpPr>
      <p:sp>
        <p:nvSpPr>
          <p:cNvPr id="407" name="Google Shape;407;p28"/>
          <p:cNvSpPr txBox="1"/>
          <p:nvPr/>
        </p:nvSpPr>
        <p:spPr>
          <a:xfrm>
            <a:off x="355601" y="1411817"/>
            <a:ext cx="10850033" cy="1046386"/>
          </a:xfrm>
          <a:prstGeom prst="rect">
            <a:avLst/>
          </a:prstGeom>
          <a:noFill/>
          <a:ln>
            <a:noFill/>
          </a:ln>
        </p:spPr>
        <p:txBody>
          <a:bodyPr spcFirstLastPara="1" wrap="square" lIns="121900" tIns="60933" rIns="121900" bIns="60933" anchor="t" anchorCtr="0">
            <a:spAutoFit/>
          </a:bodyPr>
          <a:lstStyle/>
          <a:p>
            <a:pPr defTabSz="1219170">
              <a:buClr>
                <a:srgbClr val="00337F"/>
              </a:buClr>
              <a:buSzPts val="1500"/>
            </a:pPr>
            <a:r>
              <a:rPr lang="en-US" sz="2000" kern="0" dirty="0">
                <a:solidFill>
                  <a:srgbClr val="00337F"/>
                </a:solidFill>
                <a:latin typeface="Garamond"/>
                <a:ea typeface="Garamond"/>
                <a:cs typeface="Garamond"/>
                <a:sym typeface="Garamond"/>
              </a:rPr>
              <a:t>To answer the above questions, we must find out the behavior of daily returns (we will refer to this as gain hence forward) on these stocks. The gain can be calculated as a percentage change in close price, from the</a:t>
            </a:r>
            <a:endParaRPr sz="1867" kern="0" dirty="0">
              <a:solidFill>
                <a:srgbClr val="000000"/>
              </a:solidFill>
              <a:latin typeface="Arial"/>
              <a:ea typeface="Arial"/>
              <a:cs typeface="Arial"/>
              <a:sym typeface="Arial"/>
            </a:endParaRPr>
          </a:p>
          <a:p>
            <a:pPr defTabSz="1219170">
              <a:buClr>
                <a:srgbClr val="00337F"/>
              </a:buClr>
              <a:buSzPts val="1500"/>
            </a:pPr>
            <a:r>
              <a:rPr lang="en-US" sz="2000" kern="0" dirty="0">
                <a:solidFill>
                  <a:srgbClr val="00337F"/>
                </a:solidFill>
                <a:latin typeface="Garamond"/>
                <a:ea typeface="Garamond"/>
                <a:cs typeface="Garamond"/>
                <a:sym typeface="Garamond"/>
              </a:rPr>
              <a:t>previous day’s close price</a:t>
            </a:r>
            <a:endParaRPr sz="1867" kern="0" dirty="0">
              <a:solidFill>
                <a:srgbClr val="000000"/>
              </a:solidFill>
              <a:latin typeface="Arial"/>
              <a:ea typeface="Arial"/>
              <a:cs typeface="Arial"/>
              <a:sym typeface="Arial"/>
            </a:endParaRPr>
          </a:p>
        </p:txBody>
      </p:sp>
      <p:pic>
        <p:nvPicPr>
          <p:cNvPr id="408" name="Google Shape;408;p28"/>
          <p:cNvPicPr preferRelativeResize="0"/>
          <p:nvPr/>
        </p:nvPicPr>
        <p:blipFill rotWithShape="1">
          <a:blip r:embed="rId3">
            <a:alphaModFix/>
          </a:blip>
          <a:srcRect/>
          <a:stretch/>
        </p:blipFill>
        <p:spPr>
          <a:xfrm>
            <a:off x="3312583" y="2997200"/>
            <a:ext cx="3979333" cy="863600"/>
          </a:xfrm>
          <a:prstGeom prst="rect">
            <a:avLst/>
          </a:prstGeom>
          <a:noFill/>
          <a:ln>
            <a:noFill/>
          </a:ln>
        </p:spPr>
      </p:pic>
      <p:sp>
        <p:nvSpPr>
          <p:cNvPr id="409" name="Google Shape;409;p28"/>
          <p:cNvSpPr txBox="1"/>
          <p:nvPr/>
        </p:nvSpPr>
        <p:spPr>
          <a:xfrm>
            <a:off x="670984" y="4580467"/>
            <a:ext cx="10850033" cy="738609"/>
          </a:xfrm>
          <a:prstGeom prst="rect">
            <a:avLst/>
          </a:prstGeom>
          <a:noFill/>
          <a:ln>
            <a:noFill/>
          </a:ln>
        </p:spPr>
        <p:txBody>
          <a:bodyPr spcFirstLastPara="1" wrap="square" lIns="121900" tIns="60933" rIns="121900" bIns="60933" anchor="t" anchorCtr="0">
            <a:spAutoFit/>
          </a:bodyPr>
          <a:lstStyle/>
          <a:p>
            <a:pPr defTabSz="1219170">
              <a:buClr>
                <a:srgbClr val="00337F"/>
              </a:buClr>
              <a:buSzPts val="1500"/>
            </a:pPr>
            <a:r>
              <a:rPr lang="en-US" sz="2000" kern="0" dirty="0">
                <a:solidFill>
                  <a:srgbClr val="00337F"/>
                </a:solidFill>
                <a:latin typeface="Garamond"/>
                <a:ea typeface="Garamond"/>
                <a:cs typeface="Garamond"/>
                <a:sym typeface="Garamond"/>
              </a:rPr>
              <a:t>The method pct_change() in Pandas will give the percentage change in a column value shifted by a period, which is passed as a parameter to periods </a:t>
            </a:r>
            <a:endParaRPr sz="1867" kern="0"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684969866"/>
      </p:ext>
    </p:extLst>
  </p:cSld>
  <p:clrMapOvr>
    <a:masterClrMapping/>
  </p:clrMapOvr>
  <p:transition spd="slow">
    <p:push dir="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pic>
        <p:nvPicPr>
          <p:cNvPr id="414" name="Google Shape;414;p29"/>
          <p:cNvPicPr preferRelativeResize="0"/>
          <p:nvPr/>
        </p:nvPicPr>
        <p:blipFill rotWithShape="1">
          <a:blip r:embed="rId3">
            <a:alphaModFix/>
          </a:blip>
          <a:srcRect/>
          <a:stretch/>
        </p:blipFill>
        <p:spPr>
          <a:xfrm>
            <a:off x="6096001" y="1509183"/>
            <a:ext cx="5888567" cy="4138083"/>
          </a:xfrm>
          <a:prstGeom prst="rect">
            <a:avLst/>
          </a:prstGeom>
          <a:noFill/>
          <a:ln>
            <a:noFill/>
          </a:ln>
        </p:spPr>
      </p:pic>
      <p:pic>
        <p:nvPicPr>
          <p:cNvPr id="415" name="Google Shape;415;p29"/>
          <p:cNvPicPr preferRelativeResize="0"/>
          <p:nvPr/>
        </p:nvPicPr>
        <p:blipFill rotWithShape="1">
          <a:blip r:embed="rId4">
            <a:alphaModFix/>
          </a:blip>
          <a:srcRect/>
          <a:stretch/>
        </p:blipFill>
        <p:spPr>
          <a:xfrm>
            <a:off x="624417" y="1316568"/>
            <a:ext cx="4286249" cy="5109633"/>
          </a:xfrm>
          <a:prstGeom prst="rect">
            <a:avLst/>
          </a:prstGeom>
          <a:noFill/>
          <a:ln>
            <a:noFill/>
          </a:ln>
        </p:spPr>
      </p:pic>
    </p:spTree>
    <p:extLst>
      <p:ext uri="{BB962C8B-B14F-4D97-AF65-F5344CB8AC3E}">
        <p14:creationId xmlns:p14="http://schemas.microsoft.com/office/powerpoint/2010/main" val="1816205792"/>
      </p:ext>
    </p:extLst>
  </p:cSld>
  <p:clrMapOvr>
    <a:masterClrMapping/>
  </p:clrMapOvr>
  <p:transition spd="slow">
    <p:push dir="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pic>
        <p:nvPicPr>
          <p:cNvPr id="420" name="Google Shape;420;p30"/>
          <p:cNvPicPr preferRelativeResize="0"/>
          <p:nvPr/>
        </p:nvPicPr>
        <p:blipFill rotWithShape="1">
          <a:blip r:embed="rId3">
            <a:alphaModFix/>
          </a:blip>
          <a:srcRect/>
          <a:stretch/>
        </p:blipFill>
        <p:spPr>
          <a:xfrm>
            <a:off x="0" y="1454150"/>
            <a:ext cx="5808133" cy="3983567"/>
          </a:xfrm>
          <a:prstGeom prst="rect">
            <a:avLst/>
          </a:prstGeom>
          <a:noFill/>
          <a:ln>
            <a:noFill/>
          </a:ln>
        </p:spPr>
      </p:pic>
      <p:sp>
        <p:nvSpPr>
          <p:cNvPr id="421" name="Google Shape;421;p30"/>
          <p:cNvSpPr txBox="1"/>
          <p:nvPr/>
        </p:nvSpPr>
        <p:spPr>
          <a:xfrm>
            <a:off x="146050" y="5437716"/>
            <a:ext cx="11231033" cy="738609"/>
          </a:xfrm>
          <a:prstGeom prst="rect">
            <a:avLst/>
          </a:prstGeom>
          <a:noFill/>
          <a:ln>
            <a:noFill/>
          </a:ln>
        </p:spPr>
        <p:txBody>
          <a:bodyPr spcFirstLastPara="1" wrap="square" lIns="121900" tIns="60933" rIns="121900" bIns="60933" anchor="t" anchorCtr="0">
            <a:spAutoFit/>
          </a:bodyPr>
          <a:lstStyle/>
          <a:p>
            <a:pPr defTabSz="1219170">
              <a:buClr>
                <a:srgbClr val="00337F"/>
              </a:buClr>
              <a:buSzPts val="1500"/>
            </a:pPr>
            <a:r>
              <a:rPr lang="en-US" sz="2000" kern="0" dirty="0">
                <a:solidFill>
                  <a:srgbClr val="00337F"/>
                </a:solidFill>
                <a:latin typeface="Garamond"/>
                <a:ea typeface="Garamond"/>
                <a:cs typeface="Garamond"/>
                <a:sym typeface="Garamond"/>
              </a:rPr>
              <a:t>Gain seems to be normally distributed for both the stocks with a mean around 0.00. </a:t>
            </a:r>
            <a:endParaRPr sz="1867" kern="0" dirty="0">
              <a:solidFill>
                <a:srgbClr val="000000"/>
              </a:solidFill>
              <a:latin typeface="Arial"/>
              <a:ea typeface="Arial"/>
              <a:cs typeface="Arial"/>
              <a:sym typeface="Arial"/>
            </a:endParaRPr>
          </a:p>
          <a:p>
            <a:pPr defTabSz="1219170">
              <a:buClr>
                <a:srgbClr val="00337F"/>
              </a:buClr>
              <a:buSzPts val="1500"/>
            </a:pPr>
            <a:r>
              <a:rPr lang="en-US" sz="2000" kern="0" dirty="0">
                <a:solidFill>
                  <a:srgbClr val="00337F"/>
                </a:solidFill>
                <a:latin typeface="Garamond"/>
                <a:ea typeface="Garamond"/>
                <a:cs typeface="Garamond"/>
                <a:sym typeface="Garamond"/>
              </a:rPr>
              <a:t>BEML seems to have a higher variance than Glaxo</a:t>
            </a:r>
            <a:endParaRPr sz="1867" kern="0" dirty="0">
              <a:solidFill>
                <a:srgbClr val="000000"/>
              </a:solidFill>
              <a:latin typeface="Arial"/>
              <a:ea typeface="Arial"/>
              <a:cs typeface="Arial"/>
              <a:sym typeface="Arial"/>
            </a:endParaRPr>
          </a:p>
        </p:txBody>
      </p:sp>
      <p:sp>
        <p:nvSpPr>
          <p:cNvPr id="422" name="Google Shape;422;p30"/>
          <p:cNvSpPr txBox="1"/>
          <p:nvPr/>
        </p:nvSpPr>
        <p:spPr>
          <a:xfrm>
            <a:off x="0" y="6502400"/>
            <a:ext cx="10033000" cy="348824"/>
          </a:xfrm>
          <a:prstGeom prst="rect">
            <a:avLst/>
          </a:prstGeom>
          <a:noFill/>
          <a:ln>
            <a:noFill/>
          </a:ln>
        </p:spPr>
        <p:txBody>
          <a:bodyPr spcFirstLastPara="1" wrap="square" lIns="121900" tIns="60933" rIns="121900" bIns="60933" anchor="t" anchorCtr="0">
            <a:spAutoFit/>
          </a:bodyPr>
          <a:lstStyle/>
          <a:p>
            <a:pPr defTabSz="1219170">
              <a:buClr>
                <a:srgbClr val="00337F"/>
              </a:buClr>
              <a:buSzPts val="1100"/>
            </a:pPr>
            <a:r>
              <a:rPr lang="en-US" sz="1467" kern="0" dirty="0">
                <a:solidFill>
                  <a:srgbClr val="00337F"/>
                </a:solidFill>
                <a:latin typeface="Garamond"/>
                <a:ea typeface="Garamond"/>
                <a:cs typeface="Garamond"/>
                <a:sym typeface="Garamond"/>
              </a:rPr>
              <a:t>Note: This distribution has a long tail, but we will assume normal distribution for simplicity and discuss the example</a:t>
            </a:r>
            <a:endParaRPr sz="1867" kern="0" dirty="0">
              <a:solidFill>
                <a:srgbClr val="000000"/>
              </a:solidFill>
              <a:latin typeface="Arial"/>
              <a:ea typeface="Arial"/>
              <a:cs typeface="Arial"/>
              <a:sym typeface="Arial"/>
            </a:endParaRPr>
          </a:p>
        </p:txBody>
      </p:sp>
      <p:sp>
        <p:nvSpPr>
          <p:cNvPr id="423" name="Google Shape;423;p30"/>
          <p:cNvSpPr txBox="1"/>
          <p:nvPr/>
        </p:nvSpPr>
        <p:spPr>
          <a:xfrm>
            <a:off x="6771216" y="1187449"/>
            <a:ext cx="3325283" cy="533489"/>
          </a:xfrm>
          <a:prstGeom prst="rect">
            <a:avLst/>
          </a:prstGeom>
          <a:noFill/>
          <a:ln>
            <a:noFill/>
          </a:ln>
        </p:spPr>
        <p:txBody>
          <a:bodyPr spcFirstLastPara="1" wrap="square" lIns="121900" tIns="60933" rIns="121900" bIns="60933" anchor="t" anchorCtr="0">
            <a:spAutoFit/>
          </a:bodyPr>
          <a:lstStyle/>
          <a:p>
            <a:pPr defTabSz="1219170">
              <a:buClr>
                <a:srgbClr val="000000"/>
              </a:buClr>
              <a:buSzPts val="2000"/>
            </a:pPr>
            <a:r>
              <a:rPr lang="en-US" sz="2667" b="1" kern="0" dirty="0">
                <a:solidFill>
                  <a:srgbClr val="000000"/>
                </a:solidFill>
                <a:latin typeface="Helvetica Neue"/>
                <a:ea typeface="Helvetica Neue"/>
                <a:cs typeface="Helvetica Neue"/>
                <a:sym typeface="Helvetica Neue"/>
              </a:rPr>
              <a:t>Mean and Variance</a:t>
            </a:r>
            <a:endParaRPr sz="1867" kern="0" dirty="0">
              <a:solidFill>
                <a:srgbClr val="000000"/>
              </a:solidFill>
              <a:latin typeface="Arial"/>
              <a:ea typeface="Arial"/>
              <a:cs typeface="Arial"/>
              <a:sym typeface="Arial"/>
            </a:endParaRPr>
          </a:p>
        </p:txBody>
      </p:sp>
      <p:sp>
        <p:nvSpPr>
          <p:cNvPr id="424" name="Google Shape;424;p30"/>
          <p:cNvSpPr txBox="1"/>
          <p:nvPr/>
        </p:nvSpPr>
        <p:spPr>
          <a:xfrm>
            <a:off x="6771217" y="2520950"/>
            <a:ext cx="4008967" cy="2277492"/>
          </a:xfrm>
          <a:prstGeom prst="rect">
            <a:avLst/>
          </a:prstGeom>
          <a:noFill/>
          <a:ln>
            <a:noFill/>
          </a:ln>
        </p:spPr>
        <p:txBody>
          <a:bodyPr spcFirstLastPara="1" wrap="square" lIns="121900" tIns="60933" rIns="121900" bIns="60933" anchor="t" anchorCtr="0">
            <a:spAutoFit/>
          </a:bodyPr>
          <a:lstStyle/>
          <a:p>
            <a:pPr defTabSz="1219170">
              <a:buClr>
                <a:srgbClr val="00337F"/>
              </a:buClr>
              <a:buSzPts val="1500"/>
            </a:pPr>
            <a:r>
              <a:rPr lang="en-US" sz="2000" kern="0" dirty="0">
                <a:solidFill>
                  <a:srgbClr val="00337F"/>
                </a:solidFill>
                <a:latin typeface="Garamond"/>
                <a:ea typeface="Garamond"/>
                <a:cs typeface="Garamond"/>
                <a:sym typeface="Garamond"/>
              </a:rPr>
              <a:t>Glaxo :</a:t>
            </a:r>
            <a:endParaRPr sz="1867" kern="0" dirty="0">
              <a:solidFill>
                <a:srgbClr val="000000"/>
              </a:solidFill>
              <a:latin typeface="Arial"/>
              <a:ea typeface="Arial"/>
              <a:cs typeface="Arial"/>
              <a:sym typeface="Arial"/>
            </a:endParaRPr>
          </a:p>
          <a:p>
            <a:pPr defTabSz="1219170">
              <a:buClr>
                <a:srgbClr val="00337F"/>
              </a:buClr>
              <a:buSzPts val="1500"/>
            </a:pPr>
            <a:r>
              <a:rPr lang="en-US" sz="2000" kern="0" dirty="0">
                <a:solidFill>
                  <a:srgbClr val="00337F"/>
                </a:solidFill>
                <a:latin typeface="Garamond"/>
                <a:ea typeface="Garamond"/>
                <a:cs typeface="Garamond"/>
                <a:sym typeface="Garamond"/>
              </a:rPr>
              <a:t>Mean: 0.0004</a:t>
            </a:r>
            <a:endParaRPr sz="1867" kern="0" dirty="0">
              <a:solidFill>
                <a:srgbClr val="000000"/>
              </a:solidFill>
              <a:latin typeface="Arial"/>
              <a:ea typeface="Arial"/>
              <a:cs typeface="Arial"/>
              <a:sym typeface="Arial"/>
            </a:endParaRPr>
          </a:p>
          <a:p>
            <a:pPr defTabSz="1219170">
              <a:buClr>
                <a:srgbClr val="00337F"/>
              </a:buClr>
              <a:buSzPts val="1500"/>
            </a:pPr>
            <a:r>
              <a:rPr lang="en-US" sz="2000" kern="0" dirty="0">
                <a:solidFill>
                  <a:srgbClr val="00337F"/>
                </a:solidFill>
                <a:latin typeface="Garamond"/>
                <a:ea typeface="Garamond"/>
                <a:cs typeface="Garamond"/>
                <a:sym typeface="Garamond"/>
              </a:rPr>
              <a:t>Standard Deviation: 0.0134</a:t>
            </a:r>
            <a:endParaRPr sz="1867" kern="0" dirty="0">
              <a:solidFill>
                <a:srgbClr val="000000"/>
              </a:solidFill>
              <a:latin typeface="Arial"/>
              <a:ea typeface="Arial"/>
              <a:cs typeface="Arial"/>
              <a:sym typeface="Arial"/>
            </a:endParaRPr>
          </a:p>
          <a:p>
            <a:pPr defTabSz="1219170">
              <a:buClr>
                <a:srgbClr val="000000"/>
              </a:buClr>
              <a:buSzPts val="1500"/>
            </a:pPr>
            <a:endParaRPr sz="2000" kern="0" dirty="0">
              <a:solidFill>
                <a:srgbClr val="00337F"/>
              </a:solidFill>
              <a:latin typeface="Garamond"/>
              <a:ea typeface="Garamond"/>
              <a:cs typeface="Garamond"/>
              <a:sym typeface="Garamond"/>
            </a:endParaRPr>
          </a:p>
          <a:p>
            <a:pPr defTabSz="1219170">
              <a:buClr>
                <a:srgbClr val="00337F"/>
              </a:buClr>
              <a:buSzPts val="1500"/>
            </a:pPr>
            <a:r>
              <a:rPr lang="en-US" sz="2000" kern="0" dirty="0">
                <a:solidFill>
                  <a:srgbClr val="00337F"/>
                </a:solidFill>
                <a:latin typeface="Garamond"/>
                <a:ea typeface="Garamond"/>
                <a:cs typeface="Garamond"/>
                <a:sym typeface="Garamond"/>
              </a:rPr>
              <a:t>BEML:</a:t>
            </a:r>
            <a:endParaRPr sz="1867" kern="0" dirty="0">
              <a:solidFill>
                <a:srgbClr val="000000"/>
              </a:solidFill>
              <a:latin typeface="Arial"/>
              <a:ea typeface="Arial"/>
              <a:cs typeface="Arial"/>
              <a:sym typeface="Arial"/>
            </a:endParaRPr>
          </a:p>
          <a:p>
            <a:pPr defTabSz="1219170">
              <a:buClr>
                <a:srgbClr val="00337F"/>
              </a:buClr>
              <a:buSzPts val="1500"/>
            </a:pPr>
            <a:r>
              <a:rPr lang="en-US" sz="2000" kern="0" dirty="0">
                <a:solidFill>
                  <a:srgbClr val="00337F"/>
                </a:solidFill>
                <a:latin typeface="Garamond"/>
                <a:ea typeface="Garamond"/>
                <a:cs typeface="Garamond"/>
                <a:sym typeface="Garamond"/>
              </a:rPr>
              <a:t>Mean: 0.0003 </a:t>
            </a:r>
            <a:endParaRPr sz="1867" kern="0" dirty="0">
              <a:solidFill>
                <a:srgbClr val="000000"/>
              </a:solidFill>
              <a:latin typeface="Arial"/>
              <a:ea typeface="Arial"/>
              <a:cs typeface="Arial"/>
              <a:sym typeface="Arial"/>
            </a:endParaRPr>
          </a:p>
          <a:p>
            <a:pPr defTabSz="1219170">
              <a:buClr>
                <a:srgbClr val="00337F"/>
              </a:buClr>
              <a:buSzPts val="1500"/>
            </a:pPr>
            <a:r>
              <a:rPr lang="en-US" sz="2000" kern="0" dirty="0">
                <a:solidFill>
                  <a:srgbClr val="00337F"/>
                </a:solidFill>
                <a:latin typeface="Garamond"/>
                <a:ea typeface="Garamond"/>
                <a:cs typeface="Garamond"/>
                <a:sym typeface="Garamond"/>
              </a:rPr>
              <a:t>Standard Deviation: 0.0264</a:t>
            </a:r>
            <a:endParaRPr sz="1867" kern="0"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4234639362"/>
      </p:ext>
    </p:extLst>
  </p:cSld>
  <p:clrMapOvr>
    <a:masterClrMapping/>
  </p:clrMapOvr>
  <p:transition spd="slow">
    <p:push dir="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sp>
        <p:nvSpPr>
          <p:cNvPr id="429" name="Google Shape;429;p31"/>
          <p:cNvSpPr txBox="1"/>
          <p:nvPr/>
        </p:nvSpPr>
        <p:spPr>
          <a:xfrm>
            <a:off x="313267" y="2277533"/>
            <a:ext cx="5674783" cy="2585269"/>
          </a:xfrm>
          <a:prstGeom prst="rect">
            <a:avLst/>
          </a:prstGeom>
          <a:noFill/>
          <a:ln>
            <a:noFill/>
          </a:ln>
        </p:spPr>
        <p:txBody>
          <a:bodyPr spcFirstLastPara="1" wrap="square" lIns="121900" tIns="60933" rIns="121900" bIns="60933" anchor="t" anchorCtr="0">
            <a:spAutoFit/>
          </a:bodyPr>
          <a:lstStyle/>
          <a:p>
            <a:pPr defTabSz="1219170">
              <a:buClr>
                <a:srgbClr val="00337F"/>
              </a:buClr>
              <a:buSzPts val="1500"/>
            </a:pPr>
            <a:r>
              <a:rPr lang="en-US" sz="2000" kern="0" dirty="0">
                <a:solidFill>
                  <a:srgbClr val="00337F"/>
                </a:solidFill>
                <a:latin typeface="Garamond"/>
                <a:ea typeface="Garamond"/>
                <a:cs typeface="Garamond"/>
                <a:sym typeface="Garamond"/>
              </a:rPr>
              <a:t>The</a:t>
            </a:r>
            <a:r>
              <a:rPr lang="en-US" sz="1867" kern="0" dirty="0">
                <a:solidFill>
                  <a:srgbClr val="000000"/>
                </a:solidFill>
                <a:latin typeface="Garamond"/>
                <a:ea typeface="Garamond"/>
                <a:cs typeface="Garamond"/>
                <a:sym typeface="Garamond"/>
              </a:rPr>
              <a:t> </a:t>
            </a:r>
            <a:r>
              <a:rPr lang="en-US" sz="2000" kern="0" dirty="0">
                <a:solidFill>
                  <a:srgbClr val="00337F"/>
                </a:solidFill>
                <a:latin typeface="Garamond"/>
                <a:ea typeface="Garamond"/>
                <a:cs typeface="Garamond"/>
                <a:sym typeface="Garamond"/>
              </a:rPr>
              <a:t>expected daily rate of return (gain) is around 0% for both stocks. </a:t>
            </a:r>
            <a:endParaRPr sz="1867" kern="0" dirty="0">
              <a:solidFill>
                <a:srgbClr val="000000"/>
              </a:solidFill>
              <a:latin typeface="Arial"/>
              <a:ea typeface="Arial"/>
              <a:cs typeface="Arial"/>
              <a:sym typeface="Arial"/>
            </a:endParaRPr>
          </a:p>
          <a:p>
            <a:pPr defTabSz="1219170">
              <a:buClr>
                <a:srgbClr val="000000"/>
              </a:buClr>
              <a:buSzPts val="1500"/>
            </a:pPr>
            <a:endParaRPr sz="2000" kern="0" dirty="0">
              <a:solidFill>
                <a:srgbClr val="00337F"/>
              </a:solidFill>
              <a:latin typeface="Garamond"/>
              <a:ea typeface="Garamond"/>
              <a:cs typeface="Garamond"/>
              <a:sym typeface="Garamond"/>
            </a:endParaRPr>
          </a:p>
          <a:p>
            <a:pPr defTabSz="1219170">
              <a:buClr>
                <a:srgbClr val="00337F"/>
              </a:buClr>
              <a:buSzPts val="1500"/>
            </a:pPr>
            <a:r>
              <a:rPr lang="en-US" sz="2000" kern="0" dirty="0">
                <a:solidFill>
                  <a:srgbClr val="00337F"/>
                </a:solidFill>
                <a:latin typeface="Garamond"/>
                <a:ea typeface="Garamond"/>
                <a:cs typeface="Garamond"/>
                <a:sym typeface="Garamond"/>
              </a:rPr>
              <a:t>Here variance or standard deviation of gain indicates risk. </a:t>
            </a:r>
            <a:endParaRPr sz="1867" kern="0" dirty="0">
              <a:solidFill>
                <a:srgbClr val="000000"/>
              </a:solidFill>
              <a:latin typeface="Arial"/>
              <a:ea typeface="Arial"/>
              <a:cs typeface="Arial"/>
              <a:sym typeface="Arial"/>
            </a:endParaRPr>
          </a:p>
          <a:p>
            <a:pPr defTabSz="1219170">
              <a:buClr>
                <a:srgbClr val="00337F"/>
              </a:buClr>
              <a:buSzPts val="1500"/>
            </a:pPr>
            <a:r>
              <a:rPr lang="en-US" sz="2000" kern="0" dirty="0">
                <a:solidFill>
                  <a:srgbClr val="00337F"/>
                </a:solidFill>
                <a:latin typeface="Garamond"/>
                <a:ea typeface="Garamond"/>
                <a:cs typeface="Garamond"/>
                <a:sym typeface="Garamond"/>
              </a:rPr>
              <a:t>So, BEML stock has a higher risk as standard deviation of BEML is 2.64% whereas the standard deviation for Glaxo is 1.33%.</a:t>
            </a:r>
            <a:endParaRPr sz="1867" kern="0" dirty="0">
              <a:solidFill>
                <a:srgbClr val="000000"/>
              </a:solidFill>
              <a:latin typeface="Arial"/>
              <a:ea typeface="Arial"/>
              <a:cs typeface="Arial"/>
              <a:sym typeface="Arial"/>
            </a:endParaRPr>
          </a:p>
        </p:txBody>
      </p:sp>
      <p:pic>
        <p:nvPicPr>
          <p:cNvPr id="430" name="Google Shape;430;p31"/>
          <p:cNvPicPr preferRelativeResize="0"/>
          <p:nvPr/>
        </p:nvPicPr>
        <p:blipFill rotWithShape="1">
          <a:blip r:embed="rId3">
            <a:alphaModFix/>
          </a:blip>
          <a:srcRect/>
          <a:stretch/>
        </p:blipFill>
        <p:spPr>
          <a:xfrm>
            <a:off x="6106583" y="1316567"/>
            <a:ext cx="5808133" cy="3983567"/>
          </a:xfrm>
          <a:prstGeom prst="rect">
            <a:avLst/>
          </a:prstGeom>
          <a:noFill/>
          <a:ln>
            <a:noFill/>
          </a:ln>
        </p:spPr>
      </p:pic>
    </p:spTree>
    <p:extLst>
      <p:ext uri="{BB962C8B-B14F-4D97-AF65-F5344CB8AC3E}">
        <p14:creationId xmlns:p14="http://schemas.microsoft.com/office/powerpoint/2010/main" val="283643242"/>
      </p:ext>
    </p:extLst>
  </p:cSld>
  <p:clrMapOvr>
    <a:masterClrMapping/>
  </p:clrMapOvr>
  <p:transition spd="slow">
    <p:push dir="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sp>
        <p:nvSpPr>
          <p:cNvPr id="435" name="Google Shape;435;p32"/>
          <p:cNvSpPr txBox="1"/>
          <p:nvPr/>
        </p:nvSpPr>
        <p:spPr>
          <a:xfrm>
            <a:off x="334434" y="1253067"/>
            <a:ext cx="10850033" cy="738609"/>
          </a:xfrm>
          <a:prstGeom prst="rect">
            <a:avLst/>
          </a:prstGeom>
          <a:noFill/>
          <a:ln>
            <a:noFill/>
          </a:ln>
        </p:spPr>
        <p:txBody>
          <a:bodyPr spcFirstLastPara="1" wrap="square" lIns="121900" tIns="60933" rIns="121900" bIns="60933" anchor="t" anchorCtr="0">
            <a:spAutoFit/>
          </a:bodyPr>
          <a:lstStyle/>
          <a:p>
            <a:pPr defTabSz="1219170">
              <a:buClr>
                <a:srgbClr val="00337F"/>
              </a:buClr>
              <a:buSzPts val="1500"/>
            </a:pPr>
            <a:r>
              <a:rPr lang="en-US" sz="2000" kern="0" dirty="0">
                <a:solidFill>
                  <a:srgbClr val="00337F"/>
                </a:solidFill>
                <a:latin typeface="Garamond"/>
                <a:ea typeface="Garamond"/>
                <a:cs typeface="Garamond"/>
                <a:sym typeface="Garamond"/>
              </a:rPr>
              <a:t>To calculate the probability of gain higher than 2% or more, we need to find out what is the sum of all probabilities that gain can take values more than 0.02 (i.e., 2%).</a:t>
            </a:r>
            <a:endParaRPr sz="1867" kern="0" dirty="0">
              <a:solidFill>
                <a:srgbClr val="000000"/>
              </a:solidFill>
              <a:latin typeface="Arial"/>
              <a:ea typeface="Arial"/>
              <a:cs typeface="Arial"/>
              <a:sym typeface="Arial"/>
            </a:endParaRPr>
          </a:p>
        </p:txBody>
      </p:sp>
      <p:sp>
        <p:nvSpPr>
          <p:cNvPr id="436" name="Google Shape;436;p32"/>
          <p:cNvSpPr txBox="1"/>
          <p:nvPr/>
        </p:nvSpPr>
        <p:spPr>
          <a:xfrm>
            <a:off x="334433" y="2853267"/>
            <a:ext cx="4993216" cy="1969715"/>
          </a:xfrm>
          <a:prstGeom prst="rect">
            <a:avLst/>
          </a:prstGeom>
          <a:noFill/>
          <a:ln>
            <a:noFill/>
          </a:ln>
        </p:spPr>
        <p:txBody>
          <a:bodyPr spcFirstLastPara="1" wrap="square" lIns="121900" tIns="60933" rIns="121900" bIns="60933" anchor="t" anchorCtr="0">
            <a:spAutoFit/>
          </a:bodyPr>
          <a:lstStyle/>
          <a:p>
            <a:pPr defTabSz="1219170">
              <a:buClr>
                <a:srgbClr val="00337F"/>
              </a:buClr>
              <a:buSzPts val="1500"/>
            </a:pPr>
            <a:r>
              <a:rPr lang="en-US" sz="2000" kern="0" dirty="0">
                <a:solidFill>
                  <a:srgbClr val="00337F"/>
                </a:solidFill>
                <a:latin typeface="Garamond"/>
                <a:ea typeface="Garamond"/>
                <a:cs typeface="Garamond"/>
                <a:sym typeface="Garamond"/>
              </a:rPr>
              <a:t>Probability of making </a:t>
            </a:r>
            <a:endParaRPr sz="1867" kern="0" dirty="0">
              <a:solidFill>
                <a:srgbClr val="000000"/>
              </a:solidFill>
              <a:latin typeface="Arial"/>
              <a:ea typeface="Arial"/>
              <a:cs typeface="Arial"/>
              <a:sym typeface="Arial"/>
            </a:endParaRPr>
          </a:p>
          <a:p>
            <a:pPr defTabSz="1219170">
              <a:buClr>
                <a:srgbClr val="00337F"/>
              </a:buClr>
              <a:buSzPts val="1500"/>
            </a:pPr>
            <a:r>
              <a:rPr lang="en-US" sz="2000" kern="0" dirty="0">
                <a:solidFill>
                  <a:srgbClr val="00337F"/>
                </a:solidFill>
                <a:latin typeface="Garamond"/>
                <a:ea typeface="Garamond"/>
                <a:cs typeface="Garamond"/>
                <a:sym typeface="Garamond"/>
              </a:rPr>
              <a:t>2% loss or higher in Glaxo: 0.063 or 6.3%</a:t>
            </a:r>
            <a:endParaRPr sz="1867" kern="0" dirty="0">
              <a:solidFill>
                <a:srgbClr val="000000"/>
              </a:solidFill>
              <a:latin typeface="Arial"/>
              <a:ea typeface="Arial"/>
              <a:cs typeface="Arial"/>
              <a:sym typeface="Arial"/>
            </a:endParaRPr>
          </a:p>
          <a:p>
            <a:pPr defTabSz="1219170">
              <a:buClr>
                <a:srgbClr val="000000"/>
              </a:buClr>
              <a:buSzPts val="1500"/>
            </a:pPr>
            <a:endParaRPr sz="2000" kern="0" dirty="0">
              <a:solidFill>
                <a:srgbClr val="00337F"/>
              </a:solidFill>
              <a:latin typeface="Garamond"/>
              <a:ea typeface="Garamond"/>
              <a:cs typeface="Garamond"/>
              <a:sym typeface="Garamond"/>
            </a:endParaRPr>
          </a:p>
          <a:p>
            <a:pPr defTabSz="1219170">
              <a:buClr>
                <a:srgbClr val="00337F"/>
              </a:buClr>
              <a:buSzPts val="1500"/>
            </a:pPr>
            <a:r>
              <a:rPr lang="en-US" sz="2000" kern="0" dirty="0">
                <a:solidFill>
                  <a:srgbClr val="00337F"/>
                </a:solidFill>
                <a:latin typeface="Garamond"/>
                <a:ea typeface="Garamond"/>
                <a:cs typeface="Garamond"/>
                <a:sym typeface="Garamond"/>
              </a:rPr>
              <a:t>Probability of making </a:t>
            </a:r>
            <a:endParaRPr sz="1867" kern="0" dirty="0">
              <a:solidFill>
                <a:srgbClr val="000000"/>
              </a:solidFill>
              <a:latin typeface="Arial"/>
              <a:ea typeface="Arial"/>
              <a:cs typeface="Arial"/>
              <a:sym typeface="Arial"/>
            </a:endParaRPr>
          </a:p>
          <a:p>
            <a:pPr defTabSz="1219170">
              <a:buClr>
                <a:srgbClr val="00337F"/>
              </a:buClr>
              <a:buSzPts val="1500"/>
            </a:pPr>
            <a:r>
              <a:rPr lang="en-US" sz="2000" kern="0" dirty="0">
                <a:solidFill>
                  <a:srgbClr val="00337F"/>
                </a:solidFill>
                <a:latin typeface="Garamond"/>
                <a:ea typeface="Garamond"/>
                <a:cs typeface="Garamond"/>
                <a:sym typeface="Garamond"/>
              </a:rPr>
              <a:t>2% loss or higher in BEML: 0.2215 or 22.3%</a:t>
            </a:r>
            <a:endParaRPr sz="1867" kern="0" dirty="0">
              <a:solidFill>
                <a:srgbClr val="000000"/>
              </a:solidFill>
              <a:latin typeface="Arial"/>
              <a:ea typeface="Arial"/>
              <a:cs typeface="Arial"/>
              <a:sym typeface="Arial"/>
            </a:endParaRPr>
          </a:p>
          <a:p>
            <a:pPr defTabSz="1219170">
              <a:buClr>
                <a:srgbClr val="000000"/>
              </a:buClr>
              <a:buSzPts val="1500"/>
            </a:pPr>
            <a:endParaRPr sz="2000" kern="0" dirty="0">
              <a:solidFill>
                <a:srgbClr val="00337F"/>
              </a:solidFill>
              <a:latin typeface="Garamond"/>
              <a:ea typeface="Garamond"/>
              <a:cs typeface="Garamond"/>
              <a:sym typeface="Garamond"/>
            </a:endParaRPr>
          </a:p>
        </p:txBody>
      </p:sp>
      <p:pic>
        <p:nvPicPr>
          <p:cNvPr id="437" name="Google Shape;437;p32"/>
          <p:cNvPicPr preferRelativeResize="0"/>
          <p:nvPr/>
        </p:nvPicPr>
        <p:blipFill rotWithShape="1">
          <a:blip r:embed="rId3">
            <a:alphaModFix/>
          </a:blip>
          <a:srcRect/>
          <a:stretch/>
        </p:blipFill>
        <p:spPr>
          <a:xfrm>
            <a:off x="6239934" y="2607734"/>
            <a:ext cx="5808133" cy="3983567"/>
          </a:xfrm>
          <a:prstGeom prst="rect">
            <a:avLst/>
          </a:prstGeom>
          <a:noFill/>
          <a:ln>
            <a:noFill/>
          </a:ln>
        </p:spPr>
      </p:pic>
      <p:sp>
        <p:nvSpPr>
          <p:cNvPr id="438" name="Google Shape;438;p32"/>
          <p:cNvSpPr txBox="1"/>
          <p:nvPr/>
        </p:nvSpPr>
        <p:spPr>
          <a:xfrm>
            <a:off x="304800" y="4842934"/>
            <a:ext cx="6096000" cy="1661939"/>
          </a:xfrm>
          <a:prstGeom prst="rect">
            <a:avLst/>
          </a:prstGeom>
          <a:noFill/>
          <a:ln>
            <a:noFill/>
          </a:ln>
        </p:spPr>
        <p:txBody>
          <a:bodyPr spcFirstLastPara="1" wrap="square" lIns="121900" tIns="60933" rIns="121900" bIns="60933" anchor="t" anchorCtr="0">
            <a:spAutoFit/>
          </a:bodyPr>
          <a:lstStyle/>
          <a:p>
            <a:pPr defTabSz="1219170">
              <a:buClr>
                <a:srgbClr val="00337F"/>
              </a:buClr>
              <a:buSzPts val="1500"/>
            </a:pPr>
            <a:r>
              <a:rPr lang="en-US" sz="2000" kern="0" dirty="0">
                <a:solidFill>
                  <a:srgbClr val="00337F"/>
                </a:solidFill>
                <a:latin typeface="Garamond"/>
                <a:ea typeface="Garamond"/>
                <a:cs typeface="Garamond"/>
                <a:sym typeface="Garamond"/>
              </a:rPr>
              <a:t>Probability of making</a:t>
            </a:r>
            <a:endParaRPr sz="1867" kern="0" dirty="0">
              <a:solidFill>
                <a:srgbClr val="000000"/>
              </a:solidFill>
              <a:latin typeface="Arial"/>
              <a:ea typeface="Arial"/>
              <a:cs typeface="Arial"/>
              <a:sym typeface="Arial"/>
            </a:endParaRPr>
          </a:p>
          <a:p>
            <a:pPr defTabSz="1219170">
              <a:buClr>
                <a:srgbClr val="00337F"/>
              </a:buClr>
              <a:buSzPts val="1500"/>
            </a:pPr>
            <a:r>
              <a:rPr lang="en-US" sz="2000" kern="0" dirty="0">
                <a:solidFill>
                  <a:srgbClr val="00337F"/>
                </a:solidFill>
                <a:latin typeface="Garamond"/>
                <a:ea typeface="Garamond"/>
                <a:cs typeface="Garamond"/>
                <a:sym typeface="Garamond"/>
              </a:rPr>
              <a:t> 2% gain or higher in Glaxo: 0.0710 or 7.1%</a:t>
            </a:r>
            <a:endParaRPr sz="1867" kern="0" dirty="0">
              <a:solidFill>
                <a:srgbClr val="000000"/>
              </a:solidFill>
              <a:latin typeface="Arial"/>
              <a:ea typeface="Arial"/>
              <a:cs typeface="Arial"/>
              <a:sym typeface="Arial"/>
            </a:endParaRPr>
          </a:p>
          <a:p>
            <a:pPr defTabSz="1219170">
              <a:buClr>
                <a:srgbClr val="000000"/>
              </a:buClr>
              <a:buSzPts val="1500"/>
            </a:pPr>
            <a:endParaRPr sz="2000" kern="0" dirty="0">
              <a:solidFill>
                <a:srgbClr val="00337F"/>
              </a:solidFill>
              <a:latin typeface="Garamond"/>
              <a:ea typeface="Garamond"/>
              <a:cs typeface="Garamond"/>
              <a:sym typeface="Garamond"/>
            </a:endParaRPr>
          </a:p>
          <a:p>
            <a:pPr defTabSz="1219170">
              <a:buClr>
                <a:srgbClr val="00337F"/>
              </a:buClr>
              <a:buSzPts val="1500"/>
            </a:pPr>
            <a:r>
              <a:rPr lang="en-US" sz="2000" kern="0" dirty="0">
                <a:solidFill>
                  <a:srgbClr val="00337F"/>
                </a:solidFill>
                <a:latin typeface="Garamond"/>
                <a:ea typeface="Garamond"/>
                <a:cs typeface="Garamond"/>
                <a:sym typeface="Garamond"/>
              </a:rPr>
              <a:t>Probability of making </a:t>
            </a:r>
            <a:endParaRPr sz="1867" kern="0" dirty="0">
              <a:solidFill>
                <a:srgbClr val="000000"/>
              </a:solidFill>
              <a:latin typeface="Arial"/>
              <a:ea typeface="Arial"/>
              <a:cs typeface="Arial"/>
              <a:sym typeface="Arial"/>
            </a:endParaRPr>
          </a:p>
          <a:p>
            <a:pPr defTabSz="1219170">
              <a:buClr>
                <a:srgbClr val="00337F"/>
              </a:buClr>
              <a:buSzPts val="1500"/>
            </a:pPr>
            <a:r>
              <a:rPr lang="en-US" sz="2000" kern="0" dirty="0">
                <a:solidFill>
                  <a:srgbClr val="00337F"/>
                </a:solidFill>
                <a:latin typeface="Garamond"/>
                <a:ea typeface="Garamond"/>
                <a:cs typeface="Garamond"/>
                <a:sym typeface="Garamond"/>
              </a:rPr>
              <a:t>2% gain or higher in BEML: 0.2276 or 22.76%</a:t>
            </a:r>
            <a:endParaRPr sz="1867" kern="0"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2227026538"/>
      </p:ext>
    </p:extLst>
  </p:cSld>
  <p:clrMapOvr>
    <a:masterClrMapping/>
  </p:clrMapOvr>
  <p:transition spd="slow">
    <p:push dir="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442"/>
        <p:cNvGrpSpPr/>
        <p:nvPr/>
      </p:nvGrpSpPr>
      <p:grpSpPr>
        <a:xfrm>
          <a:off x="0" y="0"/>
          <a:ext cx="0" cy="0"/>
          <a:chOff x="0" y="0"/>
          <a:chExt cx="0" cy="0"/>
        </a:xfrm>
      </p:grpSpPr>
      <p:sp>
        <p:nvSpPr>
          <p:cNvPr id="443" name="Google Shape;443;p69"/>
          <p:cNvSpPr txBox="1"/>
          <p:nvPr/>
        </p:nvSpPr>
        <p:spPr>
          <a:xfrm>
            <a:off x="364067" y="205317"/>
            <a:ext cx="4519084" cy="533489"/>
          </a:xfrm>
          <a:prstGeom prst="rect">
            <a:avLst/>
          </a:prstGeom>
          <a:noFill/>
          <a:ln>
            <a:noFill/>
          </a:ln>
        </p:spPr>
        <p:txBody>
          <a:bodyPr spcFirstLastPara="1" wrap="square" lIns="121900" tIns="60933" rIns="121900" bIns="60933" anchor="t" anchorCtr="0">
            <a:spAutoFit/>
          </a:bodyPr>
          <a:lstStyle/>
          <a:p>
            <a:pPr defTabSz="1219170">
              <a:buClr>
                <a:srgbClr val="000000"/>
              </a:buClr>
              <a:buSzPts val="2000"/>
            </a:pPr>
            <a:r>
              <a:rPr lang="en-US" sz="2667" b="1" kern="0" dirty="0">
                <a:solidFill>
                  <a:srgbClr val="000000"/>
                </a:solidFill>
                <a:latin typeface="Arial"/>
                <a:ea typeface="Arial"/>
                <a:cs typeface="Arial"/>
                <a:sym typeface="Arial"/>
              </a:rPr>
              <a:t>Normal Distribution codes</a:t>
            </a:r>
            <a:endParaRPr sz="1867" kern="0" dirty="0">
              <a:solidFill>
                <a:srgbClr val="000000"/>
              </a:solidFill>
              <a:latin typeface="Arial"/>
              <a:ea typeface="Arial"/>
              <a:cs typeface="Arial"/>
              <a:sym typeface="Arial"/>
            </a:endParaRPr>
          </a:p>
        </p:txBody>
      </p:sp>
      <p:pic>
        <p:nvPicPr>
          <p:cNvPr id="444" name="Google Shape;444;p69"/>
          <p:cNvPicPr preferRelativeResize="0"/>
          <p:nvPr/>
        </p:nvPicPr>
        <p:blipFill rotWithShape="1">
          <a:blip r:embed="rId3">
            <a:alphaModFix/>
          </a:blip>
          <a:srcRect/>
          <a:stretch/>
        </p:blipFill>
        <p:spPr>
          <a:xfrm>
            <a:off x="797985" y="1028701"/>
            <a:ext cx="3278716" cy="2688167"/>
          </a:xfrm>
          <a:prstGeom prst="rect">
            <a:avLst/>
          </a:prstGeom>
          <a:noFill/>
          <a:ln>
            <a:noFill/>
          </a:ln>
        </p:spPr>
      </p:pic>
      <p:pic>
        <p:nvPicPr>
          <p:cNvPr id="445" name="Google Shape;445;p69"/>
          <p:cNvPicPr preferRelativeResize="0"/>
          <p:nvPr/>
        </p:nvPicPr>
        <p:blipFill rotWithShape="1">
          <a:blip r:embed="rId4">
            <a:alphaModFix/>
          </a:blip>
          <a:srcRect/>
          <a:stretch/>
        </p:blipFill>
        <p:spPr>
          <a:xfrm>
            <a:off x="5761567" y="698500"/>
            <a:ext cx="4705351" cy="2802467"/>
          </a:xfrm>
          <a:prstGeom prst="rect">
            <a:avLst/>
          </a:prstGeom>
          <a:noFill/>
          <a:ln>
            <a:noFill/>
          </a:ln>
        </p:spPr>
      </p:pic>
      <p:pic>
        <p:nvPicPr>
          <p:cNvPr id="446" name="Google Shape;446;p69"/>
          <p:cNvPicPr preferRelativeResize="0"/>
          <p:nvPr/>
        </p:nvPicPr>
        <p:blipFill rotWithShape="1">
          <a:blip r:embed="rId5">
            <a:alphaModFix/>
          </a:blip>
          <a:srcRect/>
          <a:stretch/>
        </p:blipFill>
        <p:spPr>
          <a:xfrm>
            <a:off x="5410200" y="3689351"/>
            <a:ext cx="5486400" cy="2878667"/>
          </a:xfrm>
          <a:prstGeom prst="rect">
            <a:avLst/>
          </a:prstGeom>
          <a:noFill/>
          <a:ln>
            <a:noFill/>
          </a:ln>
        </p:spPr>
      </p:pic>
      <p:pic>
        <p:nvPicPr>
          <p:cNvPr id="447" name="Google Shape;447;p69"/>
          <p:cNvPicPr preferRelativeResize="0"/>
          <p:nvPr/>
        </p:nvPicPr>
        <p:blipFill rotWithShape="1">
          <a:blip r:embed="rId6">
            <a:alphaModFix/>
          </a:blip>
          <a:srcRect/>
          <a:stretch/>
        </p:blipFill>
        <p:spPr>
          <a:xfrm>
            <a:off x="588434" y="3562351"/>
            <a:ext cx="3695700" cy="3134783"/>
          </a:xfrm>
          <a:prstGeom prst="rect">
            <a:avLst/>
          </a:prstGeom>
          <a:noFill/>
          <a:ln>
            <a:noFill/>
          </a:ln>
        </p:spPr>
      </p:pic>
    </p:spTree>
    <p:extLst>
      <p:ext uri="{BB962C8B-B14F-4D97-AF65-F5344CB8AC3E}">
        <p14:creationId xmlns:p14="http://schemas.microsoft.com/office/powerpoint/2010/main" val="187821482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451"/>
        <p:cNvGrpSpPr/>
        <p:nvPr/>
      </p:nvGrpSpPr>
      <p:grpSpPr>
        <a:xfrm>
          <a:off x="0" y="0"/>
          <a:ext cx="0" cy="0"/>
          <a:chOff x="0" y="0"/>
          <a:chExt cx="0" cy="0"/>
        </a:xfrm>
      </p:grpSpPr>
      <p:sp>
        <p:nvSpPr>
          <p:cNvPr id="452" name="Google Shape;452;p70"/>
          <p:cNvSpPr txBox="1"/>
          <p:nvPr/>
        </p:nvSpPr>
        <p:spPr>
          <a:xfrm>
            <a:off x="364067" y="205317"/>
            <a:ext cx="5012267" cy="533489"/>
          </a:xfrm>
          <a:prstGeom prst="rect">
            <a:avLst/>
          </a:prstGeom>
          <a:noFill/>
          <a:ln>
            <a:noFill/>
          </a:ln>
        </p:spPr>
        <p:txBody>
          <a:bodyPr spcFirstLastPara="1" wrap="square" lIns="121900" tIns="60933" rIns="121900" bIns="60933" anchor="t" anchorCtr="0">
            <a:spAutoFit/>
          </a:bodyPr>
          <a:lstStyle/>
          <a:p>
            <a:pPr defTabSz="1219170">
              <a:buClr>
                <a:srgbClr val="000000"/>
              </a:buClr>
              <a:buSzPts val="2000"/>
            </a:pPr>
            <a:r>
              <a:rPr lang="en-US" sz="2667" b="1" kern="0" dirty="0">
                <a:solidFill>
                  <a:srgbClr val="000000"/>
                </a:solidFill>
                <a:latin typeface="Arial"/>
                <a:ea typeface="Arial"/>
                <a:cs typeface="Arial"/>
                <a:sym typeface="Arial"/>
              </a:rPr>
              <a:t>Student’ t- Distribution codes</a:t>
            </a:r>
            <a:endParaRPr sz="1867" kern="0" dirty="0">
              <a:solidFill>
                <a:srgbClr val="000000"/>
              </a:solidFill>
              <a:latin typeface="Arial"/>
              <a:ea typeface="Arial"/>
              <a:cs typeface="Arial"/>
              <a:sym typeface="Arial"/>
            </a:endParaRPr>
          </a:p>
        </p:txBody>
      </p:sp>
      <p:pic>
        <p:nvPicPr>
          <p:cNvPr id="453" name="Google Shape;453;p70"/>
          <p:cNvPicPr preferRelativeResize="0"/>
          <p:nvPr/>
        </p:nvPicPr>
        <p:blipFill rotWithShape="1">
          <a:blip r:embed="rId3">
            <a:alphaModFix/>
          </a:blip>
          <a:srcRect/>
          <a:stretch/>
        </p:blipFill>
        <p:spPr>
          <a:xfrm>
            <a:off x="624418" y="1123951"/>
            <a:ext cx="3035300" cy="2664883"/>
          </a:xfrm>
          <a:prstGeom prst="rect">
            <a:avLst/>
          </a:prstGeom>
          <a:noFill/>
          <a:ln>
            <a:noFill/>
          </a:ln>
        </p:spPr>
      </p:pic>
      <p:pic>
        <p:nvPicPr>
          <p:cNvPr id="454" name="Google Shape;454;p70"/>
          <p:cNvPicPr preferRelativeResize="0"/>
          <p:nvPr/>
        </p:nvPicPr>
        <p:blipFill rotWithShape="1">
          <a:blip r:embed="rId4">
            <a:alphaModFix/>
          </a:blip>
          <a:srcRect/>
          <a:stretch/>
        </p:blipFill>
        <p:spPr>
          <a:xfrm>
            <a:off x="5376334" y="1329267"/>
            <a:ext cx="3431117" cy="2459567"/>
          </a:xfrm>
          <a:prstGeom prst="rect">
            <a:avLst/>
          </a:prstGeom>
          <a:noFill/>
          <a:ln>
            <a:noFill/>
          </a:ln>
        </p:spPr>
      </p:pic>
      <p:pic>
        <p:nvPicPr>
          <p:cNvPr id="455" name="Google Shape;455;p70"/>
          <p:cNvPicPr preferRelativeResize="0"/>
          <p:nvPr/>
        </p:nvPicPr>
        <p:blipFill rotWithShape="1">
          <a:blip r:embed="rId5">
            <a:alphaModFix/>
          </a:blip>
          <a:srcRect/>
          <a:stretch/>
        </p:blipFill>
        <p:spPr>
          <a:xfrm>
            <a:off x="469900" y="3788834"/>
            <a:ext cx="3344333" cy="2730500"/>
          </a:xfrm>
          <a:prstGeom prst="rect">
            <a:avLst/>
          </a:prstGeom>
          <a:noFill/>
          <a:ln>
            <a:noFill/>
          </a:ln>
        </p:spPr>
      </p:pic>
      <p:pic>
        <p:nvPicPr>
          <p:cNvPr id="456" name="Google Shape;456;p70"/>
          <p:cNvPicPr preferRelativeResize="0"/>
          <p:nvPr/>
        </p:nvPicPr>
        <p:blipFill rotWithShape="1">
          <a:blip r:embed="rId6">
            <a:alphaModFix/>
          </a:blip>
          <a:srcRect/>
          <a:stretch/>
        </p:blipFill>
        <p:spPr>
          <a:xfrm>
            <a:off x="5355167" y="3835401"/>
            <a:ext cx="3676651" cy="2639484"/>
          </a:xfrm>
          <a:prstGeom prst="rect">
            <a:avLst/>
          </a:prstGeom>
          <a:noFill/>
          <a:ln>
            <a:noFill/>
          </a:ln>
        </p:spPr>
      </p:pic>
    </p:spTree>
    <p:extLst>
      <p:ext uri="{BB962C8B-B14F-4D97-AF65-F5344CB8AC3E}">
        <p14:creationId xmlns:p14="http://schemas.microsoft.com/office/powerpoint/2010/main" val="214376793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1"/>
          <p:cNvSpPr txBox="1">
            <a:spLocks noGrp="1"/>
          </p:cNvSpPr>
          <p:nvPr>
            <p:ph type="title"/>
          </p:nvPr>
        </p:nvSpPr>
        <p:spPr>
          <a:xfrm>
            <a:off x="2927648" y="2660915"/>
            <a:ext cx="6336704" cy="1189676"/>
          </a:xfrm>
          <a:prstGeom prst="rect">
            <a:avLst/>
          </a:prstGeom>
          <a:noFill/>
          <a:ln>
            <a:noFill/>
          </a:ln>
        </p:spPr>
        <p:txBody>
          <a:bodyPr spcFirstLastPara="1" wrap="square" lIns="0" tIns="365433" rIns="0" bIns="0" anchor="t" anchorCtr="0">
            <a:spAutoFit/>
          </a:bodyPr>
          <a:lstStyle/>
          <a:p>
            <a:pPr marL="321725" algn="l"/>
            <a:r>
              <a:rPr lang="en-US" sz="5333">
                <a:solidFill>
                  <a:srgbClr val="FF9300"/>
                </a:solidFill>
                <a:latin typeface="Garamond"/>
                <a:ea typeface="Garamond"/>
                <a:cs typeface="Garamond"/>
                <a:sym typeface="Garamond"/>
              </a:rPr>
              <a:t>Inferential Statistics</a:t>
            </a:r>
            <a:endParaRPr/>
          </a:p>
        </p:txBody>
      </p:sp>
    </p:spTree>
    <p:extLst>
      <p:ext uri="{BB962C8B-B14F-4D97-AF65-F5344CB8AC3E}">
        <p14:creationId xmlns:p14="http://schemas.microsoft.com/office/powerpoint/2010/main" val="31194228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1" name="Rectangle 5">
            <a:extLst>
              <a:ext uri="{FF2B5EF4-FFF2-40B4-BE49-F238E27FC236}">
                <a16:creationId xmlns:a16="http://schemas.microsoft.com/office/drawing/2014/main" id="{A5456062-7814-494C-85C3-785576D05DDD}"/>
              </a:ext>
            </a:extLst>
          </p:cNvPr>
          <p:cNvSpPr>
            <a:spLocks noChangeArrowheads="1"/>
          </p:cNvSpPr>
          <p:nvPr/>
        </p:nvSpPr>
        <p:spPr bwMode="auto">
          <a:xfrm>
            <a:off x="4627905" y="143934"/>
            <a:ext cx="2936190" cy="694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0651" tIns="59267" rIns="120651" bIns="59267">
            <a:spAutoFit/>
          </a:bodyPr>
          <a:lstStyle>
            <a:lvl1pPr>
              <a:spcBef>
                <a:spcPct val="20000"/>
              </a:spcBef>
              <a:buClr>
                <a:schemeClr val="tx1"/>
              </a:buClr>
              <a:buSzPct val="50000"/>
              <a:buFont typeface="Monotype Sorts" pitchFamily="2" charset="2"/>
              <a:buChar char="l"/>
              <a:defRPr>
                <a:solidFill>
                  <a:schemeClr val="tx1"/>
                </a:solidFill>
                <a:latin typeface="Arial" panose="020B0604020202020204" pitchFamily="34" charset="0"/>
              </a:defRPr>
            </a:lvl1pPr>
            <a:lvl2pPr marL="742950" indent="-285750">
              <a:spcBef>
                <a:spcPct val="20000"/>
              </a:spcBef>
              <a:buClr>
                <a:schemeClr val="tx1"/>
              </a:buClr>
              <a:buSzPct val="75000"/>
              <a:buFont typeface="Symbol" panose="05050102010706020507" pitchFamily="18" charset="2"/>
              <a:buChar char="-"/>
              <a:defRPr>
                <a:solidFill>
                  <a:schemeClr val="tx1"/>
                </a:solidFill>
                <a:latin typeface="Arial" panose="020B0604020202020204" pitchFamily="34" charset="0"/>
              </a:defRPr>
            </a:lvl2pPr>
            <a:lvl3pPr marL="1143000" indent="-228600">
              <a:spcBef>
                <a:spcPct val="20000"/>
              </a:spcBef>
              <a:buClr>
                <a:schemeClr val="tx1"/>
              </a:buClr>
              <a:buSzPct val="63000"/>
              <a:buFont typeface="Symbol" panose="05050102010706020507" pitchFamily="18" charset="2"/>
              <a:buChar char="&gt;"/>
              <a:defRPr>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ClrTx/>
              <a:buSzTx/>
              <a:buFontTx/>
              <a:buNone/>
            </a:pPr>
            <a:r>
              <a:rPr lang="en-US" altLang="en-US" sz="3733" i="1" dirty="0"/>
              <a:t>STATISTICS</a:t>
            </a:r>
          </a:p>
        </p:txBody>
      </p:sp>
      <p:sp>
        <p:nvSpPr>
          <p:cNvPr id="168962" name="Rectangle 2">
            <a:extLst>
              <a:ext uri="{FF2B5EF4-FFF2-40B4-BE49-F238E27FC236}">
                <a16:creationId xmlns:a16="http://schemas.microsoft.com/office/drawing/2014/main" id="{390CCFC1-CD36-4267-92C4-51EEE3DC96E6}"/>
              </a:ext>
            </a:extLst>
          </p:cNvPr>
          <p:cNvSpPr>
            <a:spLocks noChangeArrowheads="1"/>
          </p:cNvSpPr>
          <p:nvPr/>
        </p:nvSpPr>
        <p:spPr bwMode="auto">
          <a:xfrm>
            <a:off x="749100" y="1126068"/>
            <a:ext cx="285366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50000"/>
              <a:buFont typeface="Monotype Sorts" pitchFamily="2" charset="2"/>
              <a:buChar char="l"/>
              <a:defRPr>
                <a:solidFill>
                  <a:schemeClr val="tx1"/>
                </a:solidFill>
                <a:latin typeface="Arial" panose="020B0604020202020204" pitchFamily="34" charset="0"/>
              </a:defRPr>
            </a:lvl1pPr>
            <a:lvl2pPr marL="742950" indent="-285750">
              <a:spcBef>
                <a:spcPct val="20000"/>
              </a:spcBef>
              <a:buClr>
                <a:schemeClr val="tx1"/>
              </a:buClr>
              <a:buSzPct val="75000"/>
              <a:buFont typeface="Symbol" panose="05050102010706020507" pitchFamily="18" charset="2"/>
              <a:buChar char="-"/>
              <a:defRPr>
                <a:solidFill>
                  <a:schemeClr val="tx1"/>
                </a:solidFill>
                <a:latin typeface="Arial" panose="020B0604020202020204" pitchFamily="34" charset="0"/>
              </a:defRPr>
            </a:lvl2pPr>
            <a:lvl3pPr marL="1143000" indent="-228600">
              <a:spcBef>
                <a:spcPct val="20000"/>
              </a:spcBef>
              <a:buClr>
                <a:schemeClr val="tx1"/>
              </a:buClr>
              <a:buSzPct val="63000"/>
              <a:buFont typeface="Symbol" panose="05050102010706020507" pitchFamily="18" charset="2"/>
              <a:buChar char="&gt;"/>
              <a:defRPr>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SzTx/>
              <a:buFontTx/>
              <a:buNone/>
            </a:pPr>
            <a:r>
              <a:rPr lang="en-IN" altLang="en-US" sz="2400" dirty="0"/>
              <a:t>Inferential Statistics</a:t>
            </a:r>
          </a:p>
        </p:txBody>
      </p:sp>
      <p:sp>
        <p:nvSpPr>
          <p:cNvPr id="168963" name="Rectangle 3">
            <a:extLst>
              <a:ext uri="{FF2B5EF4-FFF2-40B4-BE49-F238E27FC236}">
                <a16:creationId xmlns:a16="http://schemas.microsoft.com/office/drawing/2014/main" id="{4F884688-6F61-494B-AE2C-6F3A866F8F3D}"/>
              </a:ext>
            </a:extLst>
          </p:cNvPr>
          <p:cNvSpPr>
            <a:spLocks noChangeArrowheads="1"/>
          </p:cNvSpPr>
          <p:nvPr/>
        </p:nvSpPr>
        <p:spPr bwMode="auto">
          <a:xfrm>
            <a:off x="624418" y="1989667"/>
            <a:ext cx="11233149"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50000"/>
              <a:buFont typeface="Monotype Sorts" pitchFamily="2" charset="2"/>
              <a:buChar char="l"/>
              <a:defRPr>
                <a:solidFill>
                  <a:schemeClr val="tx1"/>
                </a:solidFill>
                <a:latin typeface="Arial" panose="020B0604020202020204" pitchFamily="34" charset="0"/>
              </a:defRPr>
            </a:lvl1pPr>
            <a:lvl2pPr marL="742950" indent="-285750">
              <a:spcBef>
                <a:spcPct val="20000"/>
              </a:spcBef>
              <a:buClr>
                <a:schemeClr val="tx1"/>
              </a:buClr>
              <a:buSzPct val="75000"/>
              <a:buFont typeface="Symbol" panose="05050102010706020507" pitchFamily="18" charset="2"/>
              <a:buChar char="-"/>
              <a:defRPr>
                <a:solidFill>
                  <a:schemeClr val="tx1"/>
                </a:solidFill>
                <a:latin typeface="Arial" panose="020B0604020202020204" pitchFamily="34" charset="0"/>
              </a:defRPr>
            </a:lvl2pPr>
            <a:lvl3pPr marL="1143000" indent="-228600">
              <a:spcBef>
                <a:spcPct val="20000"/>
              </a:spcBef>
              <a:buClr>
                <a:schemeClr val="tx1"/>
              </a:buClr>
              <a:buSzPct val="63000"/>
              <a:buFont typeface="Symbol" panose="05050102010706020507" pitchFamily="18" charset="2"/>
              <a:buChar char="&gt;"/>
              <a:defRPr>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SzTx/>
              <a:buFontTx/>
              <a:buNone/>
            </a:pPr>
            <a:r>
              <a:rPr lang="en-IN" altLang="en-US" sz="2400" dirty="0"/>
              <a:t>The main goal of inferential statistics is to make a conclusion about a population based off of a sample of data from that population. One of the most commonly used inferential techniques is </a:t>
            </a:r>
            <a:r>
              <a:rPr lang="en-IN" altLang="en-US" sz="2400" i="1" dirty="0"/>
              <a:t>hypothesis testing</a:t>
            </a:r>
            <a:endParaRPr lang="en-IN" altLang="en-US" sz="2400" dirty="0"/>
          </a:p>
        </p:txBody>
      </p:sp>
      <p:sp>
        <p:nvSpPr>
          <p:cNvPr id="168964" name="TextBox 4">
            <a:extLst>
              <a:ext uri="{FF2B5EF4-FFF2-40B4-BE49-F238E27FC236}">
                <a16:creationId xmlns:a16="http://schemas.microsoft.com/office/drawing/2014/main" id="{D9B8FE52-6DCE-4902-AF77-9A4D5ABA2B85}"/>
              </a:ext>
            </a:extLst>
          </p:cNvPr>
          <p:cNvSpPr txBox="1">
            <a:spLocks noChangeArrowheads="1"/>
          </p:cNvSpPr>
          <p:nvPr/>
        </p:nvSpPr>
        <p:spPr bwMode="auto">
          <a:xfrm>
            <a:off x="527051" y="3860801"/>
            <a:ext cx="451273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50000"/>
              <a:buFont typeface="Monotype Sorts" pitchFamily="2" charset="2"/>
              <a:buChar char="l"/>
              <a:defRPr>
                <a:solidFill>
                  <a:schemeClr val="tx1"/>
                </a:solidFill>
                <a:latin typeface="Arial" panose="020B0604020202020204" pitchFamily="34" charset="0"/>
              </a:defRPr>
            </a:lvl1pPr>
            <a:lvl2pPr marL="742950" indent="-285750">
              <a:spcBef>
                <a:spcPct val="20000"/>
              </a:spcBef>
              <a:buClr>
                <a:schemeClr val="tx1"/>
              </a:buClr>
              <a:buSzPct val="75000"/>
              <a:buFont typeface="Symbol" panose="05050102010706020507" pitchFamily="18" charset="2"/>
              <a:buChar char="-"/>
              <a:defRPr>
                <a:solidFill>
                  <a:schemeClr val="tx1"/>
                </a:solidFill>
                <a:latin typeface="Arial" panose="020B0604020202020204" pitchFamily="34" charset="0"/>
              </a:defRPr>
            </a:lvl2pPr>
            <a:lvl3pPr marL="1143000" indent="-228600">
              <a:spcBef>
                <a:spcPct val="20000"/>
              </a:spcBef>
              <a:buClr>
                <a:schemeClr val="tx1"/>
              </a:buClr>
              <a:buSzPct val="63000"/>
              <a:buFont typeface="Symbol" panose="05050102010706020507" pitchFamily="18" charset="2"/>
              <a:buChar char="&gt;"/>
              <a:defRPr>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SzTx/>
              <a:buFontTx/>
              <a:buNone/>
            </a:pPr>
            <a:r>
              <a:rPr lang="en-IN" altLang="en-US" sz="2400" dirty="0"/>
              <a:t>Ex: New drug tests</a:t>
            </a:r>
          </a:p>
        </p:txBody>
      </p:sp>
    </p:spTree>
  </p:cSld>
  <p:clrMapOvr>
    <a:masterClrMapping/>
  </p:clrMapOvr>
  <p:transition>
    <p:pull dir="rd"/>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2"/>
          <p:cNvSpPr txBox="1">
            <a:spLocks noGrp="1"/>
          </p:cNvSpPr>
          <p:nvPr>
            <p:ph type="title"/>
          </p:nvPr>
        </p:nvSpPr>
        <p:spPr>
          <a:xfrm>
            <a:off x="1" y="32051"/>
            <a:ext cx="11372849" cy="984555"/>
          </a:xfrm>
          <a:prstGeom prst="rect">
            <a:avLst/>
          </a:prstGeom>
          <a:noFill/>
          <a:ln>
            <a:noFill/>
          </a:ln>
        </p:spPr>
        <p:txBody>
          <a:bodyPr spcFirstLastPara="1" wrap="square" lIns="0" tIns="365433" rIns="0" bIns="0" anchor="t" anchorCtr="0">
            <a:spAutoFit/>
          </a:bodyPr>
          <a:lstStyle/>
          <a:p>
            <a:pPr marL="321725"/>
            <a:r>
              <a:rPr lang="en-US" sz="4000">
                <a:solidFill>
                  <a:srgbClr val="FF9300"/>
                </a:solidFill>
                <a:latin typeface="Garamond"/>
                <a:ea typeface="Garamond"/>
                <a:cs typeface="Garamond"/>
                <a:sym typeface="Garamond"/>
              </a:rPr>
              <a:t>Inferential Statistics</a:t>
            </a:r>
            <a:endParaRPr/>
          </a:p>
        </p:txBody>
      </p:sp>
      <p:pic>
        <p:nvPicPr>
          <p:cNvPr id="221" name="Google Shape;221;p2"/>
          <p:cNvPicPr preferRelativeResize="0"/>
          <p:nvPr/>
        </p:nvPicPr>
        <p:blipFill rotWithShape="1">
          <a:blip r:embed="rId3">
            <a:alphaModFix/>
          </a:blip>
          <a:srcRect/>
          <a:stretch/>
        </p:blipFill>
        <p:spPr>
          <a:xfrm>
            <a:off x="1204384" y="1508787"/>
            <a:ext cx="9550400" cy="3124200"/>
          </a:xfrm>
          <a:prstGeom prst="rect">
            <a:avLst/>
          </a:prstGeom>
          <a:noFill/>
          <a:ln>
            <a:noFill/>
          </a:ln>
        </p:spPr>
      </p:pic>
      <p:pic>
        <p:nvPicPr>
          <p:cNvPr id="222" name="Google Shape;222;p2"/>
          <p:cNvPicPr preferRelativeResize="0"/>
          <p:nvPr/>
        </p:nvPicPr>
        <p:blipFill rotWithShape="1">
          <a:blip r:embed="rId4">
            <a:alphaModFix/>
          </a:blip>
          <a:srcRect/>
          <a:stretch/>
        </p:blipFill>
        <p:spPr>
          <a:xfrm>
            <a:off x="2156884" y="4869160"/>
            <a:ext cx="7645400" cy="1371600"/>
          </a:xfrm>
          <a:prstGeom prst="rect">
            <a:avLst/>
          </a:prstGeom>
          <a:noFill/>
          <a:ln>
            <a:noFill/>
          </a:ln>
        </p:spPr>
      </p:pic>
    </p:spTree>
    <p:extLst>
      <p:ext uri="{BB962C8B-B14F-4D97-AF65-F5344CB8AC3E}">
        <p14:creationId xmlns:p14="http://schemas.microsoft.com/office/powerpoint/2010/main" val="231605299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3"/>
          <p:cNvSpPr txBox="1">
            <a:spLocks noGrp="1"/>
          </p:cNvSpPr>
          <p:nvPr>
            <p:ph type="title"/>
          </p:nvPr>
        </p:nvSpPr>
        <p:spPr>
          <a:xfrm>
            <a:off x="44096" y="-93882"/>
            <a:ext cx="11372849" cy="984555"/>
          </a:xfrm>
          <a:prstGeom prst="rect">
            <a:avLst/>
          </a:prstGeom>
          <a:noFill/>
          <a:ln>
            <a:noFill/>
          </a:ln>
        </p:spPr>
        <p:txBody>
          <a:bodyPr spcFirstLastPara="1" wrap="square" lIns="0" tIns="365433" rIns="0" bIns="0" anchor="t" anchorCtr="0">
            <a:spAutoFit/>
          </a:bodyPr>
          <a:lstStyle/>
          <a:p>
            <a:pPr marL="321725"/>
            <a:r>
              <a:rPr lang="en-US" sz="4000" dirty="0">
                <a:solidFill>
                  <a:srgbClr val="FF9300"/>
                </a:solidFill>
                <a:latin typeface="Garamond"/>
                <a:ea typeface="Garamond"/>
                <a:cs typeface="Garamond"/>
                <a:sym typeface="Garamond"/>
              </a:rPr>
              <a:t>Sampling – How can it go wrong</a:t>
            </a:r>
            <a:endParaRPr dirty="0"/>
          </a:p>
        </p:txBody>
      </p:sp>
      <p:pic>
        <p:nvPicPr>
          <p:cNvPr id="230" name="Google Shape;230;p3"/>
          <p:cNvPicPr preferRelativeResize="0"/>
          <p:nvPr/>
        </p:nvPicPr>
        <p:blipFill rotWithShape="1">
          <a:blip r:embed="rId3">
            <a:alphaModFix/>
          </a:blip>
          <a:srcRect/>
          <a:stretch/>
        </p:blipFill>
        <p:spPr>
          <a:xfrm>
            <a:off x="333153" y="1286039"/>
            <a:ext cx="7924800" cy="1524000"/>
          </a:xfrm>
          <a:prstGeom prst="rect">
            <a:avLst/>
          </a:prstGeom>
          <a:noFill/>
          <a:ln>
            <a:noFill/>
          </a:ln>
        </p:spPr>
      </p:pic>
      <p:pic>
        <p:nvPicPr>
          <p:cNvPr id="231" name="Google Shape;231;p3"/>
          <p:cNvPicPr preferRelativeResize="0"/>
          <p:nvPr/>
        </p:nvPicPr>
        <p:blipFill rotWithShape="1">
          <a:blip r:embed="rId4">
            <a:alphaModFix/>
          </a:blip>
          <a:srcRect/>
          <a:stretch/>
        </p:blipFill>
        <p:spPr>
          <a:xfrm>
            <a:off x="8921751" y="1166907"/>
            <a:ext cx="2336800" cy="1786467"/>
          </a:xfrm>
          <a:prstGeom prst="rect">
            <a:avLst/>
          </a:prstGeom>
          <a:noFill/>
          <a:ln>
            <a:noFill/>
          </a:ln>
        </p:spPr>
      </p:pic>
      <p:sp>
        <p:nvSpPr>
          <p:cNvPr id="232" name="Google Shape;232;p3"/>
          <p:cNvSpPr txBox="1"/>
          <p:nvPr/>
        </p:nvSpPr>
        <p:spPr>
          <a:xfrm>
            <a:off x="-2448984" y="2660651"/>
            <a:ext cx="11370735" cy="1107665"/>
          </a:xfrm>
          <a:prstGeom prst="rect">
            <a:avLst/>
          </a:prstGeom>
          <a:noFill/>
          <a:ln>
            <a:noFill/>
          </a:ln>
        </p:spPr>
        <p:txBody>
          <a:bodyPr spcFirstLastPara="1" wrap="square" lIns="0" tIns="365433" rIns="0" bIns="0" anchor="t" anchorCtr="0">
            <a:spAutoFit/>
          </a:bodyPr>
          <a:lstStyle/>
          <a:p>
            <a:pPr marL="321725" algn="ctr" defTabSz="1219170">
              <a:buClr>
                <a:srgbClr val="000000"/>
              </a:buClr>
            </a:pPr>
            <a:r>
              <a:rPr lang="en-US" sz="4800" b="1" i="1" kern="0">
                <a:solidFill>
                  <a:srgbClr val="3E3D2D"/>
                </a:solidFill>
                <a:latin typeface="Times New Roman"/>
                <a:ea typeface="Times New Roman"/>
                <a:cs typeface="Times New Roman"/>
                <a:sym typeface="Times New Roman"/>
              </a:rPr>
              <a:t>Sampling variation</a:t>
            </a:r>
            <a:endParaRPr sz="1867" kern="0">
              <a:solidFill>
                <a:srgbClr val="000000"/>
              </a:solidFill>
              <a:latin typeface="Arial"/>
              <a:cs typeface="Arial"/>
              <a:sym typeface="Arial"/>
            </a:endParaRPr>
          </a:p>
        </p:txBody>
      </p:sp>
      <p:pic>
        <p:nvPicPr>
          <p:cNvPr id="233" name="Google Shape;233;p3"/>
          <p:cNvPicPr preferRelativeResize="0"/>
          <p:nvPr/>
        </p:nvPicPr>
        <p:blipFill rotWithShape="1">
          <a:blip r:embed="rId5">
            <a:alphaModFix/>
          </a:blip>
          <a:srcRect/>
          <a:stretch/>
        </p:blipFill>
        <p:spPr>
          <a:xfrm>
            <a:off x="406401" y="3810001"/>
            <a:ext cx="5575300" cy="1276351"/>
          </a:xfrm>
          <a:prstGeom prst="rect">
            <a:avLst/>
          </a:prstGeom>
          <a:noFill/>
          <a:ln>
            <a:noFill/>
          </a:ln>
        </p:spPr>
      </p:pic>
      <p:pic>
        <p:nvPicPr>
          <p:cNvPr id="234" name="Google Shape;234;p3"/>
          <p:cNvPicPr preferRelativeResize="0"/>
          <p:nvPr/>
        </p:nvPicPr>
        <p:blipFill rotWithShape="1">
          <a:blip r:embed="rId6">
            <a:alphaModFix/>
          </a:blip>
          <a:srcRect/>
          <a:stretch/>
        </p:blipFill>
        <p:spPr>
          <a:xfrm>
            <a:off x="6197600" y="3352800"/>
            <a:ext cx="5461000" cy="2753784"/>
          </a:xfrm>
          <a:prstGeom prst="rect">
            <a:avLst/>
          </a:prstGeom>
          <a:noFill/>
          <a:ln>
            <a:noFill/>
          </a:ln>
        </p:spPr>
      </p:pic>
    </p:spTree>
    <p:extLst>
      <p:ext uri="{BB962C8B-B14F-4D97-AF65-F5344CB8AC3E}">
        <p14:creationId xmlns:p14="http://schemas.microsoft.com/office/powerpoint/2010/main" val="347522981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4"/>
          <p:cNvSpPr/>
          <p:nvPr/>
        </p:nvSpPr>
        <p:spPr>
          <a:xfrm>
            <a:off x="4262411" y="172807"/>
            <a:ext cx="3667179" cy="735245"/>
          </a:xfrm>
          <a:prstGeom prst="rect">
            <a:avLst/>
          </a:prstGeom>
          <a:noFill/>
          <a:ln>
            <a:noFill/>
          </a:ln>
        </p:spPr>
        <p:txBody>
          <a:bodyPr spcFirstLastPara="1" wrap="square" lIns="120633" tIns="59267" rIns="120633" bIns="59267" anchor="t" anchorCtr="0">
            <a:spAutoFit/>
          </a:bodyPr>
          <a:lstStyle/>
          <a:p>
            <a:pPr algn="ctr" defTabSz="1219170">
              <a:buClr>
                <a:srgbClr val="FF9300"/>
              </a:buClr>
              <a:buSzPts val="3000"/>
            </a:pPr>
            <a:r>
              <a:rPr lang="en-US" sz="4000" b="1" kern="0" dirty="0">
                <a:solidFill>
                  <a:srgbClr val="FF9300"/>
                </a:solidFill>
                <a:latin typeface="Garamond"/>
                <a:ea typeface="Garamond"/>
                <a:cs typeface="Garamond"/>
                <a:sym typeface="Garamond"/>
              </a:rPr>
              <a:t>STATISTICS</a:t>
            </a:r>
            <a:endParaRPr sz="1867" kern="0" dirty="0">
              <a:solidFill>
                <a:srgbClr val="000000"/>
              </a:solidFill>
              <a:latin typeface="Arial"/>
              <a:cs typeface="Arial"/>
              <a:sym typeface="Arial"/>
            </a:endParaRPr>
          </a:p>
        </p:txBody>
      </p:sp>
      <p:sp>
        <p:nvSpPr>
          <p:cNvPr id="240" name="Google Shape;240;p4"/>
          <p:cNvSpPr/>
          <p:nvPr/>
        </p:nvSpPr>
        <p:spPr>
          <a:xfrm>
            <a:off x="431801" y="908051"/>
            <a:ext cx="11233151" cy="861720"/>
          </a:xfrm>
          <a:prstGeom prst="rect">
            <a:avLst/>
          </a:prstGeom>
          <a:noFill/>
          <a:ln>
            <a:noFill/>
          </a:ln>
        </p:spPr>
        <p:txBody>
          <a:bodyPr spcFirstLastPara="1" wrap="square" lIns="121900" tIns="60933" rIns="121900" bIns="60933" anchor="t" anchorCtr="0">
            <a:spAutoFit/>
          </a:bodyPr>
          <a:lstStyle/>
          <a:p>
            <a:pPr defTabSz="1219170">
              <a:buClr>
                <a:srgbClr val="000000"/>
              </a:buClr>
              <a:buSzPts val="1800"/>
            </a:pPr>
            <a:r>
              <a:rPr lang="en-US" sz="2400" kern="0" dirty="0">
                <a:solidFill>
                  <a:srgbClr val="000000"/>
                </a:solidFill>
                <a:latin typeface="Arial"/>
                <a:ea typeface="Arial"/>
                <a:cs typeface="Arial"/>
                <a:sym typeface="Arial"/>
              </a:rPr>
              <a:t>There are two types of statistics that are often referred to when making a statistical decision or working on a statistical problem.</a:t>
            </a:r>
            <a:endParaRPr sz="1867" kern="0" dirty="0">
              <a:solidFill>
                <a:srgbClr val="000000"/>
              </a:solidFill>
              <a:latin typeface="Arial"/>
              <a:cs typeface="Arial"/>
              <a:sym typeface="Arial"/>
            </a:endParaRPr>
          </a:p>
        </p:txBody>
      </p:sp>
      <p:sp>
        <p:nvSpPr>
          <p:cNvPr id="241" name="Google Shape;241;p4"/>
          <p:cNvSpPr/>
          <p:nvPr/>
        </p:nvSpPr>
        <p:spPr>
          <a:xfrm>
            <a:off x="527051" y="1843618"/>
            <a:ext cx="10464800" cy="2748903"/>
          </a:xfrm>
          <a:prstGeom prst="rect">
            <a:avLst/>
          </a:prstGeom>
          <a:noFill/>
          <a:ln>
            <a:noFill/>
          </a:ln>
        </p:spPr>
        <p:txBody>
          <a:bodyPr spcFirstLastPara="1" wrap="square" lIns="121900" tIns="60933" rIns="121900" bIns="60933" anchor="t" anchorCtr="0">
            <a:spAutoFit/>
          </a:bodyPr>
          <a:lstStyle/>
          <a:p>
            <a:pPr defTabSz="1219170">
              <a:buClr>
                <a:srgbClr val="000000"/>
              </a:buClr>
              <a:buSzPts val="1600"/>
            </a:pPr>
            <a:r>
              <a:rPr lang="en-US" sz="2133" b="1" kern="0">
                <a:solidFill>
                  <a:srgbClr val="000000"/>
                </a:solidFill>
                <a:latin typeface="Open Sans"/>
                <a:ea typeface="Open Sans"/>
                <a:cs typeface="Open Sans"/>
                <a:sym typeface="Open Sans"/>
              </a:rPr>
              <a:t>Descriptive Statistics </a:t>
            </a:r>
            <a:r>
              <a:rPr lang="en-US" sz="2133" kern="0">
                <a:solidFill>
                  <a:srgbClr val="000000"/>
                </a:solidFill>
                <a:latin typeface="Open Sans"/>
                <a:ea typeface="Open Sans"/>
                <a:cs typeface="Open Sans"/>
                <a:sym typeface="Open Sans"/>
              </a:rPr>
              <a:t>: </a:t>
            </a:r>
            <a:r>
              <a:rPr lang="en-US" sz="2133" kern="0">
                <a:solidFill>
                  <a:srgbClr val="000000"/>
                </a:solidFill>
                <a:latin typeface="Arial"/>
                <a:ea typeface="Arial"/>
                <a:cs typeface="Arial"/>
                <a:sym typeface="Arial"/>
              </a:rPr>
              <a:t>Descriptive statistics utilize numerical and graphical methods to look for patterns in a data set, to summarize the information revealed in a data set, and to present the information in a convenient form that individuals can use to make decisions. The main goal of descriptive statistics is to describe a data set. Thus, the class of descriptive statistics includes both numerical measures (e.g. the mean or the median) and graphical displays of data</a:t>
            </a:r>
            <a:endParaRPr sz="1867" kern="0">
              <a:solidFill>
                <a:srgbClr val="000000"/>
              </a:solidFill>
              <a:latin typeface="Arial"/>
              <a:cs typeface="Arial"/>
              <a:sym typeface="Arial"/>
            </a:endParaRPr>
          </a:p>
          <a:p>
            <a:pPr defTabSz="1219170">
              <a:buClr>
                <a:srgbClr val="000000"/>
              </a:buClr>
              <a:buSzPts val="1600"/>
            </a:pPr>
            <a:r>
              <a:rPr lang="en-US" sz="2133" kern="0">
                <a:solidFill>
                  <a:srgbClr val="000000"/>
                </a:solidFill>
                <a:latin typeface="Arial"/>
                <a:ea typeface="Arial"/>
                <a:cs typeface="Arial"/>
                <a:sym typeface="Arial"/>
              </a:rPr>
              <a:t>(e.g. pie charts or bar graphs).</a:t>
            </a:r>
            <a:endParaRPr sz="1867" kern="0">
              <a:solidFill>
                <a:srgbClr val="000000"/>
              </a:solidFill>
              <a:latin typeface="Arial"/>
              <a:cs typeface="Arial"/>
              <a:sym typeface="Arial"/>
            </a:endParaRPr>
          </a:p>
          <a:p>
            <a:pPr defTabSz="1219170">
              <a:buClr>
                <a:srgbClr val="000000"/>
              </a:buClr>
              <a:buSzPts val="1600"/>
            </a:pPr>
            <a:endParaRPr sz="2133" kern="0">
              <a:solidFill>
                <a:srgbClr val="000000"/>
              </a:solidFill>
              <a:latin typeface="Arial"/>
              <a:ea typeface="Arial"/>
              <a:cs typeface="Arial"/>
              <a:sym typeface="Arial"/>
            </a:endParaRPr>
          </a:p>
        </p:txBody>
      </p:sp>
      <p:sp>
        <p:nvSpPr>
          <p:cNvPr id="242" name="Google Shape;242;p4"/>
          <p:cNvSpPr/>
          <p:nvPr/>
        </p:nvSpPr>
        <p:spPr>
          <a:xfrm>
            <a:off x="431800" y="4389967"/>
            <a:ext cx="11040533" cy="1189951"/>
          </a:xfrm>
          <a:prstGeom prst="rect">
            <a:avLst/>
          </a:prstGeom>
          <a:noFill/>
          <a:ln>
            <a:noFill/>
          </a:ln>
        </p:spPr>
        <p:txBody>
          <a:bodyPr spcFirstLastPara="1" wrap="square" lIns="121900" tIns="60933" rIns="121900" bIns="60933" anchor="t" anchorCtr="0">
            <a:spAutoFit/>
          </a:bodyPr>
          <a:lstStyle/>
          <a:p>
            <a:pPr defTabSz="1219170">
              <a:buClr>
                <a:srgbClr val="000000"/>
              </a:buClr>
              <a:buSzPts val="2000"/>
            </a:pPr>
            <a:r>
              <a:rPr lang="en-US" sz="2667" kern="0" dirty="0">
                <a:solidFill>
                  <a:srgbClr val="000000"/>
                </a:solidFill>
                <a:latin typeface="Arial"/>
                <a:ea typeface="Arial"/>
                <a:cs typeface="Arial"/>
                <a:sym typeface="Arial"/>
              </a:rPr>
              <a:t>Inferential Statistics: </a:t>
            </a:r>
            <a:r>
              <a:rPr lang="en-US" sz="2133" kern="0" dirty="0">
                <a:solidFill>
                  <a:srgbClr val="000000"/>
                </a:solidFill>
                <a:latin typeface="Arial"/>
                <a:ea typeface="Arial"/>
                <a:cs typeface="Arial"/>
                <a:sym typeface="Arial"/>
              </a:rPr>
              <a:t>Inferential statistics utilizes sample data to make estimates, decisions, predictions, or other generalizations about a larger set of data. Some examples of inferential statistics might be a z statistics or a t-statistics</a:t>
            </a:r>
            <a:endParaRPr sz="1867" kern="0" dirty="0">
              <a:solidFill>
                <a:srgbClr val="000000"/>
              </a:solidFill>
              <a:latin typeface="Arial"/>
              <a:cs typeface="Arial"/>
              <a:sym typeface="Arial"/>
            </a:endParaRPr>
          </a:p>
        </p:txBody>
      </p:sp>
    </p:spTree>
    <p:extLst>
      <p:ext uri="{BB962C8B-B14F-4D97-AF65-F5344CB8AC3E}">
        <p14:creationId xmlns:p14="http://schemas.microsoft.com/office/powerpoint/2010/main" val="2814379659"/>
      </p:ext>
    </p:extLst>
  </p:cSld>
  <p:clrMapOvr>
    <a:masterClrMapping/>
  </p:clrMapOvr>
  <p:transition>
    <p:push dir="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5"/>
          <p:cNvSpPr txBox="1">
            <a:spLocks noGrp="1"/>
          </p:cNvSpPr>
          <p:nvPr>
            <p:ph type="title"/>
          </p:nvPr>
        </p:nvSpPr>
        <p:spPr>
          <a:xfrm>
            <a:off x="129118" y="-152399"/>
            <a:ext cx="11372849" cy="984555"/>
          </a:xfrm>
          <a:prstGeom prst="rect">
            <a:avLst/>
          </a:prstGeom>
          <a:noFill/>
          <a:ln>
            <a:noFill/>
          </a:ln>
        </p:spPr>
        <p:txBody>
          <a:bodyPr spcFirstLastPara="1" wrap="square" lIns="0" tIns="365433" rIns="0" bIns="0" anchor="t" anchorCtr="0">
            <a:spAutoFit/>
          </a:bodyPr>
          <a:lstStyle/>
          <a:p>
            <a:pPr marL="321725"/>
            <a:r>
              <a:rPr lang="en-US" sz="4000">
                <a:solidFill>
                  <a:srgbClr val="FF9300"/>
                </a:solidFill>
                <a:latin typeface="Garamond"/>
                <a:ea typeface="Garamond"/>
                <a:cs typeface="Garamond"/>
                <a:sym typeface="Garamond"/>
              </a:rPr>
              <a:t>Central Limit Theorem</a:t>
            </a:r>
            <a:endParaRPr/>
          </a:p>
        </p:txBody>
      </p:sp>
      <p:pic>
        <p:nvPicPr>
          <p:cNvPr id="255" name="Google Shape;255;p5"/>
          <p:cNvPicPr preferRelativeResize="0"/>
          <p:nvPr/>
        </p:nvPicPr>
        <p:blipFill rotWithShape="1">
          <a:blip r:embed="rId3">
            <a:alphaModFix/>
          </a:blip>
          <a:srcRect/>
          <a:stretch/>
        </p:blipFill>
        <p:spPr>
          <a:xfrm>
            <a:off x="406400" y="753533"/>
            <a:ext cx="10566400" cy="2294467"/>
          </a:xfrm>
          <a:prstGeom prst="rect">
            <a:avLst/>
          </a:prstGeom>
          <a:noFill/>
          <a:ln>
            <a:noFill/>
          </a:ln>
        </p:spPr>
      </p:pic>
      <p:pic>
        <p:nvPicPr>
          <p:cNvPr id="256" name="Google Shape;256;p5"/>
          <p:cNvPicPr preferRelativeResize="0"/>
          <p:nvPr/>
        </p:nvPicPr>
        <p:blipFill rotWithShape="1">
          <a:blip r:embed="rId4">
            <a:alphaModFix/>
          </a:blip>
          <a:srcRect/>
          <a:stretch/>
        </p:blipFill>
        <p:spPr>
          <a:xfrm>
            <a:off x="414867" y="3200400"/>
            <a:ext cx="10566400" cy="3124200"/>
          </a:xfrm>
          <a:prstGeom prst="rect">
            <a:avLst/>
          </a:prstGeom>
          <a:noFill/>
          <a:ln>
            <a:noFill/>
          </a:ln>
        </p:spPr>
      </p:pic>
      <p:pic>
        <p:nvPicPr>
          <p:cNvPr id="257" name="Google Shape;257;p5"/>
          <p:cNvPicPr preferRelativeResize="0"/>
          <p:nvPr/>
        </p:nvPicPr>
        <p:blipFill rotWithShape="1">
          <a:blip r:embed="rId5">
            <a:alphaModFix/>
          </a:blip>
          <a:srcRect/>
          <a:stretch/>
        </p:blipFill>
        <p:spPr>
          <a:xfrm>
            <a:off x="239184" y="6576484"/>
            <a:ext cx="1725083" cy="285749"/>
          </a:xfrm>
          <a:prstGeom prst="rect">
            <a:avLst/>
          </a:prstGeom>
          <a:noFill/>
          <a:ln>
            <a:noFill/>
          </a:ln>
        </p:spPr>
      </p:pic>
      <p:sp>
        <p:nvSpPr>
          <p:cNvPr id="258" name="Google Shape;258;p5"/>
          <p:cNvSpPr txBox="1"/>
          <p:nvPr/>
        </p:nvSpPr>
        <p:spPr>
          <a:xfrm>
            <a:off x="-529166" y="6333067"/>
            <a:ext cx="4705351" cy="287268"/>
          </a:xfrm>
          <a:prstGeom prst="rect">
            <a:avLst/>
          </a:prstGeom>
          <a:noFill/>
          <a:ln>
            <a:noFill/>
          </a:ln>
        </p:spPr>
        <p:txBody>
          <a:bodyPr spcFirstLastPara="1" wrap="square" lIns="121900" tIns="60933" rIns="121900" bIns="60933" anchor="t" anchorCtr="0">
            <a:spAutoFit/>
          </a:bodyPr>
          <a:lstStyle/>
          <a:p>
            <a:pPr algn="ctr" defTabSz="1219170">
              <a:buClr>
                <a:srgbClr val="000000"/>
              </a:buClr>
              <a:buSzPts val="800"/>
            </a:pPr>
            <a:r>
              <a:rPr lang="en-US" sz="1067" b="1" kern="0">
                <a:solidFill>
                  <a:srgbClr val="000000"/>
                </a:solidFill>
                <a:latin typeface="Arial"/>
                <a:ea typeface="Arial"/>
                <a:cs typeface="Arial"/>
                <a:sym typeface="Arial"/>
              </a:rPr>
              <a:t>Thumb rule to check whether CLT can be applied </a:t>
            </a:r>
            <a:endParaRPr sz="1867" kern="0">
              <a:solidFill>
                <a:srgbClr val="000000"/>
              </a:solidFill>
              <a:latin typeface="Arial"/>
              <a:cs typeface="Arial"/>
              <a:sym typeface="Arial"/>
            </a:endParaRPr>
          </a:p>
        </p:txBody>
      </p:sp>
    </p:spTree>
    <p:extLst>
      <p:ext uri="{BB962C8B-B14F-4D97-AF65-F5344CB8AC3E}">
        <p14:creationId xmlns:p14="http://schemas.microsoft.com/office/powerpoint/2010/main" val="349439351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6"/>
          <p:cNvSpPr txBox="1"/>
          <p:nvPr/>
        </p:nvSpPr>
        <p:spPr>
          <a:xfrm>
            <a:off x="3407702" y="68627"/>
            <a:ext cx="4895849" cy="738609"/>
          </a:xfrm>
          <a:prstGeom prst="rect">
            <a:avLst/>
          </a:prstGeom>
          <a:noFill/>
          <a:ln>
            <a:noFill/>
          </a:ln>
        </p:spPr>
        <p:txBody>
          <a:bodyPr spcFirstLastPara="1" wrap="square" lIns="121900" tIns="60933" rIns="121900" bIns="60933" anchor="t" anchorCtr="0">
            <a:spAutoFit/>
          </a:bodyPr>
          <a:lstStyle/>
          <a:p>
            <a:pPr algn="ctr" defTabSz="1219170">
              <a:buClr>
                <a:srgbClr val="FF9300"/>
              </a:buClr>
              <a:buSzPts val="3000"/>
            </a:pPr>
            <a:r>
              <a:rPr lang="en-US" sz="4000" b="1" kern="0">
                <a:solidFill>
                  <a:srgbClr val="FF9300"/>
                </a:solidFill>
                <a:latin typeface="Garamond"/>
                <a:ea typeface="Garamond"/>
                <a:cs typeface="Garamond"/>
                <a:sym typeface="Garamond"/>
              </a:rPr>
              <a:t>Confidence Intervals</a:t>
            </a:r>
            <a:endParaRPr sz="1867" kern="0">
              <a:solidFill>
                <a:srgbClr val="000000"/>
              </a:solidFill>
              <a:latin typeface="Arial"/>
              <a:cs typeface="Arial"/>
              <a:sym typeface="Arial"/>
            </a:endParaRPr>
          </a:p>
        </p:txBody>
      </p:sp>
      <p:pic>
        <p:nvPicPr>
          <p:cNvPr id="264" name="Google Shape;264;p6"/>
          <p:cNvPicPr preferRelativeResize="0"/>
          <p:nvPr/>
        </p:nvPicPr>
        <p:blipFill rotWithShape="1">
          <a:blip r:embed="rId3">
            <a:alphaModFix/>
          </a:blip>
          <a:srcRect/>
          <a:stretch/>
        </p:blipFill>
        <p:spPr>
          <a:xfrm>
            <a:off x="1295401" y="1198033"/>
            <a:ext cx="10081684" cy="5073651"/>
          </a:xfrm>
          <a:prstGeom prst="rect">
            <a:avLst/>
          </a:prstGeom>
          <a:noFill/>
          <a:ln w="12700" cap="flat" cmpd="sng">
            <a:solidFill>
              <a:srgbClr val="FC0128"/>
            </a:solidFill>
            <a:prstDash val="solid"/>
            <a:miter lim="800000"/>
            <a:headEnd type="none" w="sm" len="sm"/>
            <a:tailEnd type="none" w="sm" len="sm"/>
          </a:ln>
        </p:spPr>
      </p:pic>
    </p:spTree>
    <p:extLst>
      <p:ext uri="{BB962C8B-B14F-4D97-AF65-F5344CB8AC3E}">
        <p14:creationId xmlns:p14="http://schemas.microsoft.com/office/powerpoint/2010/main" val="2701587703"/>
      </p:ext>
    </p:extLst>
  </p:cSld>
  <p:clrMapOvr>
    <a:masterClrMapping/>
  </p:clrMapOvr>
  <p:transition>
    <p:push dir="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271;p7">
            <a:extLst>
              <a:ext uri="{FF2B5EF4-FFF2-40B4-BE49-F238E27FC236}">
                <a16:creationId xmlns:a16="http://schemas.microsoft.com/office/drawing/2014/main" id="{69E59168-A292-D056-CE48-DEE095934F70}"/>
              </a:ext>
            </a:extLst>
          </p:cNvPr>
          <p:cNvSpPr txBox="1">
            <a:spLocks/>
          </p:cNvSpPr>
          <p:nvPr/>
        </p:nvSpPr>
        <p:spPr>
          <a:xfrm>
            <a:off x="78051" y="11"/>
            <a:ext cx="12066620" cy="947597"/>
          </a:xfrm>
          <a:prstGeom prst="rect">
            <a:avLst/>
          </a:prstGeom>
          <a:noFill/>
          <a:ln>
            <a:noFill/>
          </a:ln>
        </p:spPr>
        <p:txBody>
          <a:bodyPr spcFirstLastPara="1" wrap="square" lIns="0" tIns="328833" rIns="0" bIns="0" anchor="ctr" anchorCtr="0">
            <a:sp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Arial"/>
                <a:ea typeface="Arial"/>
                <a:cs typeface="Arial"/>
                <a:sym typeface="Arial"/>
              </a:defRPr>
            </a:lvl1pPr>
            <a:lvl2pPr marR="0" lvl="1" algn="ctr"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Arial"/>
                <a:ea typeface="Arial"/>
                <a:cs typeface="Arial"/>
                <a:sym typeface="Arial"/>
              </a:defRPr>
            </a:lvl2pPr>
            <a:lvl3pPr marR="0" lvl="2" algn="ctr"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Arial"/>
                <a:ea typeface="Arial"/>
                <a:cs typeface="Arial"/>
                <a:sym typeface="Arial"/>
              </a:defRPr>
            </a:lvl3pPr>
            <a:lvl4pPr marR="0" lvl="3" algn="ctr"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Arial"/>
                <a:ea typeface="Arial"/>
                <a:cs typeface="Arial"/>
                <a:sym typeface="Arial"/>
              </a:defRPr>
            </a:lvl4pPr>
            <a:lvl5pPr marR="0" lvl="4" algn="ctr"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Arial"/>
                <a:ea typeface="Arial"/>
                <a:cs typeface="Arial"/>
                <a:sym typeface="Arial"/>
              </a:defRPr>
            </a:lvl5pPr>
            <a:lvl6pPr marR="0" lvl="5" algn="ctr"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Arial"/>
                <a:ea typeface="Arial"/>
                <a:cs typeface="Arial"/>
                <a:sym typeface="Arial"/>
              </a:defRPr>
            </a:lvl6pPr>
            <a:lvl7pPr marR="0" lvl="6" algn="ctr"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Arial"/>
                <a:ea typeface="Arial"/>
                <a:cs typeface="Arial"/>
                <a:sym typeface="Arial"/>
              </a:defRPr>
            </a:lvl7pPr>
            <a:lvl8pPr marR="0" lvl="7" algn="ctr"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Arial"/>
                <a:ea typeface="Arial"/>
                <a:cs typeface="Arial"/>
                <a:sym typeface="Arial"/>
              </a:defRPr>
            </a:lvl8pPr>
            <a:lvl9pPr marR="0" lvl="8" algn="ctr"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Arial"/>
                <a:ea typeface="Arial"/>
                <a:cs typeface="Arial"/>
                <a:sym typeface="Arial"/>
              </a:defRPr>
            </a:lvl9pPr>
          </a:lstStyle>
          <a:p>
            <a:pPr marL="289553" defTabSz="1219170"/>
            <a:r>
              <a:rPr lang="en-US" sz="4000" kern="0">
                <a:solidFill>
                  <a:srgbClr val="FF9300"/>
                </a:solidFill>
                <a:latin typeface="Garamond"/>
                <a:ea typeface="Garamond"/>
                <a:cs typeface="Garamond"/>
                <a:sym typeface="Garamond"/>
              </a:rPr>
              <a:t>Confidence Interval</a:t>
            </a:r>
            <a:endParaRPr lang="en-US" sz="4000" kern="0" dirty="0">
              <a:solidFill>
                <a:srgbClr val="FF9300"/>
              </a:solidFill>
              <a:latin typeface="Garamond"/>
              <a:ea typeface="Garamond"/>
              <a:cs typeface="Garamond"/>
              <a:sym typeface="Garamond"/>
            </a:endParaRPr>
          </a:p>
        </p:txBody>
      </p:sp>
      <p:sp>
        <p:nvSpPr>
          <p:cNvPr id="5" name="Google Shape;272;p7">
            <a:extLst>
              <a:ext uri="{FF2B5EF4-FFF2-40B4-BE49-F238E27FC236}">
                <a16:creationId xmlns:a16="http://schemas.microsoft.com/office/drawing/2014/main" id="{551269A6-C796-7C3B-DC31-AE25EF17ABC8}"/>
              </a:ext>
            </a:extLst>
          </p:cNvPr>
          <p:cNvSpPr txBox="1"/>
          <p:nvPr/>
        </p:nvSpPr>
        <p:spPr>
          <a:xfrm>
            <a:off x="719403" y="1447475"/>
            <a:ext cx="8951383" cy="332399"/>
          </a:xfrm>
          <a:prstGeom prst="rect">
            <a:avLst/>
          </a:prstGeom>
          <a:noFill/>
          <a:ln>
            <a:noFill/>
          </a:ln>
        </p:spPr>
        <p:txBody>
          <a:bodyPr spcFirstLastPara="1" wrap="square" lIns="0" tIns="0" rIns="0" bIns="0" anchor="t" anchorCtr="0">
            <a:spAutoFit/>
          </a:bodyPr>
          <a:lstStyle/>
          <a:p>
            <a:pPr marL="243834" indent="-243834" defTabSz="1219170">
              <a:buClr>
                <a:srgbClr val="313131"/>
              </a:buClr>
              <a:buSzPts val="1620"/>
              <a:buFont typeface="Arial"/>
              <a:buChar char="•"/>
            </a:pPr>
            <a:r>
              <a:rPr lang="en-US" sz="2160" kern="0" dirty="0">
                <a:solidFill>
                  <a:srgbClr val="313131"/>
                </a:solidFill>
                <a:latin typeface="Calibri"/>
                <a:ea typeface="Calibri"/>
                <a:cs typeface="Calibri"/>
                <a:sym typeface="Calibri"/>
              </a:rPr>
              <a:t>What is the Probability of tomorrow’s temperature being 42 degrees exactly ?</a:t>
            </a:r>
            <a:endParaRPr sz="1867" kern="0" dirty="0">
              <a:solidFill>
                <a:srgbClr val="000000"/>
              </a:solidFill>
              <a:latin typeface="Arial"/>
              <a:cs typeface="Arial"/>
              <a:sym typeface="Arial"/>
            </a:endParaRPr>
          </a:p>
        </p:txBody>
      </p:sp>
      <p:sp>
        <p:nvSpPr>
          <p:cNvPr id="6" name="Google Shape;273;p7">
            <a:extLst>
              <a:ext uri="{FF2B5EF4-FFF2-40B4-BE49-F238E27FC236}">
                <a16:creationId xmlns:a16="http://schemas.microsoft.com/office/drawing/2014/main" id="{CDFB7EC1-B41F-51C5-ABFC-D5FB6F76B486}"/>
              </a:ext>
            </a:extLst>
          </p:cNvPr>
          <p:cNvSpPr txBox="1"/>
          <p:nvPr/>
        </p:nvSpPr>
        <p:spPr>
          <a:xfrm>
            <a:off x="754559" y="2332069"/>
            <a:ext cx="4252384" cy="738664"/>
          </a:xfrm>
          <a:prstGeom prst="rect">
            <a:avLst/>
          </a:prstGeom>
          <a:noFill/>
          <a:ln>
            <a:noFill/>
          </a:ln>
        </p:spPr>
        <p:txBody>
          <a:bodyPr spcFirstLastPara="1" wrap="square" lIns="0" tIns="0" rIns="0" bIns="0" anchor="t" anchorCtr="0">
            <a:spAutoFit/>
          </a:bodyPr>
          <a:lstStyle/>
          <a:p>
            <a:pPr defTabSz="1219170">
              <a:buClr>
                <a:srgbClr val="000000"/>
              </a:buClr>
            </a:pPr>
            <a:r>
              <a:rPr lang="en-US" sz="4800" kern="0" dirty="0">
                <a:solidFill>
                  <a:srgbClr val="313131"/>
                </a:solidFill>
                <a:latin typeface="Calibri"/>
                <a:ea typeface="Calibri"/>
                <a:cs typeface="Calibri"/>
                <a:sym typeface="Calibri"/>
              </a:rPr>
              <a:t>  </a:t>
            </a:r>
            <a:r>
              <a:rPr lang="en-US" sz="4800" kern="0" dirty="0">
                <a:solidFill>
                  <a:srgbClr val="404040"/>
                </a:solidFill>
                <a:latin typeface="Calibri"/>
                <a:ea typeface="Calibri"/>
                <a:cs typeface="Calibri"/>
                <a:sym typeface="Calibri"/>
              </a:rPr>
              <a:t>Probability is ‘0’</a:t>
            </a:r>
            <a:endParaRPr sz="1867" kern="0" dirty="0">
              <a:solidFill>
                <a:srgbClr val="000000"/>
              </a:solidFill>
              <a:latin typeface="Arial"/>
              <a:cs typeface="Arial"/>
              <a:sym typeface="Arial"/>
            </a:endParaRPr>
          </a:p>
        </p:txBody>
      </p:sp>
      <p:sp>
        <p:nvSpPr>
          <p:cNvPr id="7" name="Google Shape;274;p7">
            <a:extLst>
              <a:ext uri="{FF2B5EF4-FFF2-40B4-BE49-F238E27FC236}">
                <a16:creationId xmlns:a16="http://schemas.microsoft.com/office/drawing/2014/main" id="{E4352836-E5E3-4245-FE7E-B5465EF12549}"/>
              </a:ext>
            </a:extLst>
          </p:cNvPr>
          <p:cNvSpPr txBox="1"/>
          <p:nvPr/>
        </p:nvSpPr>
        <p:spPr>
          <a:xfrm>
            <a:off x="882254" y="3824245"/>
            <a:ext cx="4694767" cy="332399"/>
          </a:xfrm>
          <a:prstGeom prst="rect">
            <a:avLst/>
          </a:prstGeom>
          <a:noFill/>
          <a:ln>
            <a:noFill/>
          </a:ln>
        </p:spPr>
        <p:txBody>
          <a:bodyPr spcFirstLastPara="1" wrap="square" lIns="0" tIns="0" rIns="0" bIns="0" anchor="t" anchorCtr="0">
            <a:spAutoFit/>
          </a:bodyPr>
          <a:lstStyle/>
          <a:p>
            <a:pPr marL="243834" indent="-243834" defTabSz="1219170">
              <a:buClr>
                <a:srgbClr val="3F3F3F"/>
              </a:buClr>
              <a:buSzPts val="1620"/>
              <a:buFont typeface="Arial"/>
              <a:buChar char="•"/>
            </a:pPr>
            <a:r>
              <a:rPr lang="en-US" sz="2160" kern="0" dirty="0">
                <a:solidFill>
                  <a:srgbClr val="3F3F3F"/>
                </a:solidFill>
                <a:latin typeface="Calibri"/>
                <a:ea typeface="Calibri"/>
                <a:cs typeface="Calibri"/>
                <a:sym typeface="Calibri"/>
              </a:rPr>
              <a:t>Can it be between [-50⁰C     &amp;   100⁰C] </a:t>
            </a:r>
            <a:r>
              <a:rPr lang="en-US" sz="2160" kern="0" dirty="0">
                <a:solidFill>
                  <a:srgbClr val="313131"/>
                </a:solidFill>
                <a:latin typeface="Calibri"/>
                <a:ea typeface="Calibri"/>
                <a:cs typeface="Calibri"/>
                <a:sym typeface="Calibri"/>
              </a:rPr>
              <a:t>?</a:t>
            </a:r>
            <a:endParaRPr sz="1867" kern="0" dirty="0">
              <a:solidFill>
                <a:srgbClr val="000000"/>
              </a:solidFill>
              <a:latin typeface="Arial"/>
              <a:cs typeface="Arial"/>
              <a:sym typeface="Arial"/>
            </a:endParaRPr>
          </a:p>
        </p:txBody>
      </p:sp>
    </p:spTree>
    <p:extLst>
      <p:ext uri="{BB962C8B-B14F-4D97-AF65-F5344CB8AC3E}">
        <p14:creationId xmlns:p14="http://schemas.microsoft.com/office/powerpoint/2010/main" val="2996134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p8"/>
          <p:cNvSpPr txBox="1"/>
          <p:nvPr/>
        </p:nvSpPr>
        <p:spPr>
          <a:xfrm>
            <a:off x="3119670" y="35878"/>
            <a:ext cx="4895849" cy="738609"/>
          </a:xfrm>
          <a:prstGeom prst="rect">
            <a:avLst/>
          </a:prstGeom>
          <a:noFill/>
          <a:ln>
            <a:noFill/>
          </a:ln>
        </p:spPr>
        <p:txBody>
          <a:bodyPr spcFirstLastPara="1" wrap="square" lIns="121900" tIns="60933" rIns="121900" bIns="60933" anchor="t" anchorCtr="0">
            <a:spAutoFit/>
          </a:bodyPr>
          <a:lstStyle/>
          <a:p>
            <a:pPr algn="ctr" defTabSz="1219170">
              <a:buClr>
                <a:srgbClr val="FF9300"/>
              </a:buClr>
              <a:buSzPts val="3000"/>
            </a:pPr>
            <a:r>
              <a:rPr lang="en-US" sz="4000" b="1" kern="0">
                <a:solidFill>
                  <a:srgbClr val="FF9300"/>
                </a:solidFill>
                <a:latin typeface="Garamond"/>
                <a:ea typeface="Garamond"/>
                <a:cs typeface="Garamond"/>
                <a:sym typeface="Garamond"/>
              </a:rPr>
              <a:t>Confidence Intervals</a:t>
            </a:r>
            <a:endParaRPr sz="1867" kern="0">
              <a:solidFill>
                <a:srgbClr val="000000"/>
              </a:solidFill>
              <a:latin typeface="Arial"/>
              <a:cs typeface="Arial"/>
              <a:sym typeface="Arial"/>
            </a:endParaRPr>
          </a:p>
        </p:txBody>
      </p:sp>
      <p:sp>
        <p:nvSpPr>
          <p:cNvPr id="280" name="Google Shape;280;p8"/>
          <p:cNvSpPr/>
          <p:nvPr/>
        </p:nvSpPr>
        <p:spPr>
          <a:xfrm>
            <a:off x="1678518" y="1198033"/>
            <a:ext cx="8544983" cy="943922"/>
          </a:xfrm>
          <a:prstGeom prst="rect">
            <a:avLst/>
          </a:prstGeom>
          <a:noFill/>
          <a:ln w="9525" cap="flat" cmpd="sng">
            <a:solidFill>
              <a:srgbClr val="FF0000"/>
            </a:solidFill>
            <a:prstDash val="solid"/>
            <a:miter lim="800000"/>
            <a:headEnd type="none" w="sm" len="sm"/>
            <a:tailEnd type="none" w="sm" len="sm"/>
          </a:ln>
        </p:spPr>
        <p:txBody>
          <a:bodyPr spcFirstLastPara="1" wrap="square" lIns="121900" tIns="60933" rIns="121900" bIns="60933" anchor="t" anchorCtr="0">
            <a:spAutoFit/>
          </a:bodyPr>
          <a:lstStyle/>
          <a:p>
            <a:pPr algn="ctr" defTabSz="1219170">
              <a:buClr>
                <a:srgbClr val="000000"/>
              </a:buClr>
              <a:buSzPts val="2000"/>
            </a:pPr>
            <a:r>
              <a:rPr lang="en-US" sz="2667" b="1" kern="0">
                <a:solidFill>
                  <a:srgbClr val="000000"/>
                </a:solidFill>
                <a:latin typeface="Arial"/>
                <a:ea typeface="Arial"/>
                <a:cs typeface="Arial"/>
                <a:sym typeface="Arial"/>
              </a:rPr>
              <a:t>Sometimes samples don’t give quite the right result</a:t>
            </a:r>
            <a:endParaRPr sz="1867" kern="0">
              <a:solidFill>
                <a:srgbClr val="000000"/>
              </a:solidFill>
              <a:latin typeface="Arial"/>
              <a:cs typeface="Arial"/>
              <a:sym typeface="Arial"/>
            </a:endParaRPr>
          </a:p>
        </p:txBody>
      </p:sp>
      <p:sp>
        <p:nvSpPr>
          <p:cNvPr id="281" name="Google Shape;281;p8"/>
          <p:cNvSpPr/>
          <p:nvPr/>
        </p:nvSpPr>
        <p:spPr>
          <a:xfrm>
            <a:off x="912285" y="2709334"/>
            <a:ext cx="10560049" cy="943922"/>
          </a:xfrm>
          <a:prstGeom prst="rect">
            <a:avLst/>
          </a:prstGeom>
          <a:noFill/>
          <a:ln>
            <a:noFill/>
          </a:ln>
        </p:spPr>
        <p:txBody>
          <a:bodyPr spcFirstLastPara="1" wrap="square" lIns="121900" tIns="60933" rIns="121900" bIns="60933" anchor="t" anchorCtr="0">
            <a:spAutoFit/>
          </a:bodyPr>
          <a:lstStyle/>
          <a:p>
            <a:pPr algn="ctr" defTabSz="1219170">
              <a:buClr>
                <a:srgbClr val="000000"/>
              </a:buClr>
              <a:buSzPts val="2000"/>
            </a:pPr>
            <a:r>
              <a:rPr lang="en-US" sz="2667" b="1" kern="0">
                <a:solidFill>
                  <a:srgbClr val="000000"/>
                </a:solidFill>
                <a:latin typeface="Arial"/>
                <a:ea typeface="Arial"/>
                <a:cs typeface="Arial"/>
                <a:sym typeface="Arial"/>
              </a:rPr>
              <a:t>Point estimators are valuable, but they may give</a:t>
            </a:r>
            <a:endParaRPr sz="1867" kern="0">
              <a:solidFill>
                <a:srgbClr val="000000"/>
              </a:solidFill>
              <a:latin typeface="Arial"/>
              <a:cs typeface="Arial"/>
              <a:sym typeface="Arial"/>
            </a:endParaRPr>
          </a:p>
          <a:p>
            <a:pPr algn="ctr" defTabSz="1219170">
              <a:buClr>
                <a:srgbClr val="000000"/>
              </a:buClr>
              <a:buSzPts val="2000"/>
            </a:pPr>
            <a:r>
              <a:rPr lang="en-US" sz="2667" b="1" kern="0">
                <a:solidFill>
                  <a:srgbClr val="000000"/>
                </a:solidFill>
                <a:latin typeface="Arial"/>
                <a:ea typeface="Arial"/>
                <a:cs typeface="Arial"/>
                <a:sym typeface="Arial"/>
              </a:rPr>
              <a:t>errors</a:t>
            </a:r>
            <a:endParaRPr sz="1867" kern="0">
              <a:solidFill>
                <a:srgbClr val="000000"/>
              </a:solidFill>
              <a:latin typeface="Arial"/>
              <a:cs typeface="Arial"/>
              <a:sym typeface="Arial"/>
            </a:endParaRPr>
          </a:p>
        </p:txBody>
      </p:sp>
      <p:sp>
        <p:nvSpPr>
          <p:cNvPr id="282" name="Google Shape;282;p8"/>
          <p:cNvSpPr/>
          <p:nvPr/>
        </p:nvSpPr>
        <p:spPr>
          <a:xfrm>
            <a:off x="719667" y="3788833"/>
            <a:ext cx="10945284" cy="1231052"/>
          </a:xfrm>
          <a:prstGeom prst="rect">
            <a:avLst/>
          </a:prstGeom>
          <a:noFill/>
          <a:ln>
            <a:noFill/>
          </a:ln>
        </p:spPr>
        <p:txBody>
          <a:bodyPr spcFirstLastPara="1" wrap="square" lIns="121900" tIns="60933" rIns="121900" bIns="60933" anchor="t" anchorCtr="0">
            <a:spAutoFit/>
          </a:bodyPr>
          <a:lstStyle/>
          <a:p>
            <a:pPr algn="ctr" defTabSz="1219170">
              <a:buClr>
                <a:srgbClr val="000000"/>
              </a:buClr>
              <a:buSzPts val="1800"/>
            </a:pPr>
            <a:r>
              <a:rPr lang="en-US" sz="2400" kern="0">
                <a:solidFill>
                  <a:srgbClr val="000000"/>
                </a:solidFill>
                <a:latin typeface="Arial"/>
                <a:ea typeface="Arial"/>
                <a:cs typeface="Arial"/>
                <a:sym typeface="Arial"/>
              </a:rPr>
              <a:t>Because we’re not dealing with the entire population, all we’re doing</a:t>
            </a:r>
            <a:endParaRPr sz="1867" kern="0">
              <a:solidFill>
                <a:srgbClr val="000000"/>
              </a:solidFill>
              <a:latin typeface="Arial"/>
              <a:cs typeface="Arial"/>
              <a:sym typeface="Arial"/>
            </a:endParaRPr>
          </a:p>
          <a:p>
            <a:pPr algn="ctr" defTabSz="1219170">
              <a:buClr>
                <a:srgbClr val="000000"/>
              </a:buClr>
              <a:buSzPts val="1800"/>
            </a:pPr>
            <a:r>
              <a:rPr lang="en-US" sz="2400" kern="0">
                <a:solidFill>
                  <a:srgbClr val="000000"/>
                </a:solidFill>
                <a:latin typeface="Arial"/>
                <a:ea typeface="Arial"/>
                <a:cs typeface="Arial"/>
                <a:sym typeface="Arial"/>
              </a:rPr>
              <a:t>is giving a best estimate. If the sample we use is unbiased, then the</a:t>
            </a:r>
            <a:endParaRPr sz="1867" kern="0">
              <a:solidFill>
                <a:srgbClr val="000000"/>
              </a:solidFill>
              <a:latin typeface="Arial"/>
              <a:cs typeface="Arial"/>
              <a:sym typeface="Arial"/>
            </a:endParaRPr>
          </a:p>
          <a:p>
            <a:pPr algn="ctr" defTabSz="1219170">
              <a:buClr>
                <a:srgbClr val="000000"/>
              </a:buClr>
              <a:buSzPts val="1800"/>
            </a:pPr>
            <a:r>
              <a:rPr lang="en-US" sz="2400" kern="0">
                <a:solidFill>
                  <a:srgbClr val="000000"/>
                </a:solidFill>
                <a:latin typeface="Arial"/>
                <a:ea typeface="Arial"/>
                <a:cs typeface="Arial"/>
                <a:sym typeface="Arial"/>
              </a:rPr>
              <a:t>estimate is likely to be close to the true value of the population</a:t>
            </a:r>
            <a:endParaRPr sz="1867" kern="0">
              <a:solidFill>
                <a:srgbClr val="000000"/>
              </a:solidFill>
              <a:latin typeface="Arial"/>
              <a:cs typeface="Arial"/>
              <a:sym typeface="Arial"/>
            </a:endParaRPr>
          </a:p>
        </p:txBody>
      </p:sp>
      <p:sp>
        <p:nvSpPr>
          <p:cNvPr id="283" name="Google Shape;283;p8"/>
          <p:cNvSpPr txBox="1"/>
          <p:nvPr/>
        </p:nvSpPr>
        <p:spPr>
          <a:xfrm>
            <a:off x="1678517" y="5158317"/>
            <a:ext cx="9218083" cy="533489"/>
          </a:xfrm>
          <a:prstGeom prst="rect">
            <a:avLst/>
          </a:prstGeom>
          <a:noFill/>
          <a:ln>
            <a:noFill/>
          </a:ln>
        </p:spPr>
        <p:txBody>
          <a:bodyPr spcFirstLastPara="1" wrap="square" lIns="121900" tIns="60933" rIns="121900" bIns="60933" anchor="t" anchorCtr="0">
            <a:spAutoFit/>
          </a:bodyPr>
          <a:lstStyle/>
          <a:p>
            <a:pPr algn="ctr" defTabSz="1219170">
              <a:buClr>
                <a:srgbClr val="000000"/>
              </a:buClr>
              <a:buSzPts val="2000"/>
            </a:pPr>
            <a:r>
              <a:rPr lang="en-US" sz="2667" b="1" kern="0">
                <a:solidFill>
                  <a:srgbClr val="000000"/>
                </a:solidFill>
                <a:latin typeface="Arial"/>
                <a:ea typeface="Arial"/>
                <a:cs typeface="Arial"/>
                <a:sym typeface="Arial"/>
              </a:rPr>
              <a:t>Specify a Range instead of single pint of estimate</a:t>
            </a:r>
            <a:endParaRPr sz="1867" kern="0">
              <a:solidFill>
                <a:srgbClr val="000000"/>
              </a:solidFill>
              <a:latin typeface="Arial"/>
              <a:cs typeface="Arial"/>
              <a:sym typeface="Arial"/>
            </a:endParaRPr>
          </a:p>
        </p:txBody>
      </p:sp>
    </p:spTree>
    <p:extLst>
      <p:ext uri="{BB962C8B-B14F-4D97-AF65-F5344CB8AC3E}">
        <p14:creationId xmlns:p14="http://schemas.microsoft.com/office/powerpoint/2010/main" val="3143869930"/>
      </p:ext>
    </p:extLst>
  </p:cSld>
  <p:clrMapOvr>
    <a:masterClrMapping/>
  </p:clrMapOvr>
  <p:transition>
    <p:push dir="r"/>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pic>
        <p:nvPicPr>
          <p:cNvPr id="292" name="Google Shape;292;p9"/>
          <p:cNvPicPr preferRelativeResize="0"/>
          <p:nvPr/>
        </p:nvPicPr>
        <p:blipFill rotWithShape="1">
          <a:blip r:embed="rId3">
            <a:alphaModFix/>
          </a:blip>
          <a:srcRect/>
          <a:stretch/>
        </p:blipFill>
        <p:spPr>
          <a:xfrm>
            <a:off x="1295400" y="1126067"/>
            <a:ext cx="9025467" cy="4745567"/>
          </a:xfrm>
          <a:prstGeom prst="rect">
            <a:avLst/>
          </a:prstGeom>
          <a:noFill/>
          <a:ln>
            <a:noFill/>
          </a:ln>
        </p:spPr>
      </p:pic>
      <p:sp>
        <p:nvSpPr>
          <p:cNvPr id="293" name="Google Shape;293;p9"/>
          <p:cNvSpPr txBox="1"/>
          <p:nvPr/>
        </p:nvSpPr>
        <p:spPr>
          <a:xfrm>
            <a:off x="1208616" y="82351"/>
            <a:ext cx="9025467" cy="947597"/>
          </a:xfrm>
          <a:prstGeom prst="rect">
            <a:avLst/>
          </a:prstGeom>
          <a:noFill/>
          <a:ln>
            <a:noFill/>
          </a:ln>
        </p:spPr>
        <p:txBody>
          <a:bodyPr spcFirstLastPara="1" wrap="square" lIns="0" tIns="328833" rIns="0" bIns="0" anchor="t" anchorCtr="0">
            <a:spAutoFit/>
          </a:bodyPr>
          <a:lstStyle/>
          <a:p>
            <a:pPr marL="289553" algn="ctr" defTabSz="1219170">
              <a:buClr>
                <a:srgbClr val="000000"/>
              </a:buClr>
            </a:pPr>
            <a:r>
              <a:rPr lang="en-US" sz="4000" b="1" kern="0">
                <a:solidFill>
                  <a:srgbClr val="FF9300"/>
                </a:solidFill>
                <a:latin typeface="Garamond"/>
                <a:ea typeface="Garamond"/>
                <a:cs typeface="Garamond"/>
                <a:sym typeface="Garamond"/>
              </a:rPr>
              <a:t>Credit card</a:t>
            </a:r>
            <a:endParaRPr sz="1867" kern="0">
              <a:solidFill>
                <a:srgbClr val="000000"/>
              </a:solidFill>
              <a:latin typeface="Arial"/>
              <a:cs typeface="Arial"/>
              <a:sym typeface="Arial"/>
            </a:endParaRPr>
          </a:p>
        </p:txBody>
      </p:sp>
    </p:spTree>
    <p:extLst>
      <p:ext uri="{BB962C8B-B14F-4D97-AF65-F5344CB8AC3E}">
        <p14:creationId xmlns:p14="http://schemas.microsoft.com/office/powerpoint/2010/main" val="326332987"/>
      </p:ext>
    </p:extLst>
  </p:cSld>
  <p:clrMapOvr>
    <a:masterClrMapping/>
  </p:clrMapOvr>
  <p:transition>
    <p:push dir="r"/>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300;p10">
            <a:extLst>
              <a:ext uri="{FF2B5EF4-FFF2-40B4-BE49-F238E27FC236}">
                <a16:creationId xmlns:a16="http://schemas.microsoft.com/office/drawing/2014/main" id="{0E967AAA-2ABE-AF07-64DA-FD5DF4BD8364}"/>
              </a:ext>
            </a:extLst>
          </p:cNvPr>
          <p:cNvSpPr txBox="1">
            <a:spLocks/>
          </p:cNvSpPr>
          <p:nvPr/>
        </p:nvSpPr>
        <p:spPr>
          <a:xfrm>
            <a:off x="1478087" y="56021"/>
            <a:ext cx="10234083" cy="947597"/>
          </a:xfrm>
          <a:prstGeom prst="rect">
            <a:avLst/>
          </a:prstGeom>
          <a:noFill/>
          <a:ln>
            <a:noFill/>
          </a:ln>
        </p:spPr>
        <p:txBody>
          <a:bodyPr spcFirstLastPara="1" wrap="square" lIns="0" tIns="328833" rIns="0" bIns="0" anchor="ctr"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9553" defTabSz="1219170"/>
            <a:r>
              <a:rPr lang="en-US" sz="4000" b="1" kern="0">
                <a:solidFill>
                  <a:srgbClr val="FF9300"/>
                </a:solidFill>
                <a:latin typeface="Garamond"/>
                <a:ea typeface="Garamond"/>
                <a:cs typeface="Garamond"/>
                <a:sym typeface="Garamond"/>
              </a:rPr>
              <a:t>Interval estimates of parameters</a:t>
            </a:r>
            <a:endParaRPr lang="en-US" sz="4000" b="1" kern="0" dirty="0">
              <a:solidFill>
                <a:srgbClr val="FF9300"/>
              </a:solidFill>
              <a:latin typeface="Garamond"/>
              <a:ea typeface="Garamond"/>
              <a:cs typeface="Garamond"/>
              <a:sym typeface="Garamond"/>
            </a:endParaRPr>
          </a:p>
        </p:txBody>
      </p:sp>
      <p:sp>
        <p:nvSpPr>
          <p:cNvPr id="3" name="Google Shape;301;p10">
            <a:extLst>
              <a:ext uri="{FF2B5EF4-FFF2-40B4-BE49-F238E27FC236}">
                <a16:creationId xmlns:a16="http://schemas.microsoft.com/office/drawing/2014/main" id="{7BA3597F-3219-1B58-E311-6F4544235A05}"/>
              </a:ext>
            </a:extLst>
          </p:cNvPr>
          <p:cNvSpPr txBox="1"/>
          <p:nvPr/>
        </p:nvSpPr>
        <p:spPr>
          <a:xfrm>
            <a:off x="1524000" y="1403351"/>
            <a:ext cx="2702984" cy="332399"/>
          </a:xfrm>
          <a:prstGeom prst="rect">
            <a:avLst/>
          </a:prstGeom>
          <a:noFill/>
          <a:ln>
            <a:noFill/>
          </a:ln>
        </p:spPr>
        <p:txBody>
          <a:bodyPr spcFirstLastPara="1" wrap="square" lIns="0" tIns="0" rIns="0" bIns="0" anchor="t" anchorCtr="0">
            <a:spAutoFit/>
          </a:bodyPr>
          <a:lstStyle/>
          <a:p>
            <a:pPr marL="243834" indent="-243834" defTabSz="1219170">
              <a:buClr>
                <a:srgbClr val="313131"/>
              </a:buClr>
              <a:buSzPts val="1620"/>
              <a:buFont typeface="Arial"/>
              <a:buChar char="•"/>
            </a:pPr>
            <a:r>
              <a:rPr lang="en-US" sz="2160" kern="0" dirty="0">
                <a:solidFill>
                  <a:srgbClr val="313131"/>
                </a:solidFill>
                <a:latin typeface="Calibri"/>
                <a:ea typeface="Calibri"/>
                <a:cs typeface="Calibri"/>
                <a:sym typeface="Calibri"/>
              </a:rPr>
              <a:t>Based on sample data</a:t>
            </a:r>
            <a:endParaRPr sz="1867" kern="0" dirty="0">
              <a:solidFill>
                <a:srgbClr val="000000"/>
              </a:solidFill>
              <a:latin typeface="Arial"/>
              <a:cs typeface="Arial"/>
              <a:sym typeface="Arial"/>
            </a:endParaRPr>
          </a:p>
        </p:txBody>
      </p:sp>
      <p:sp>
        <p:nvSpPr>
          <p:cNvPr id="4" name="Google Shape;303;p10">
            <a:extLst>
              <a:ext uri="{FF2B5EF4-FFF2-40B4-BE49-F238E27FC236}">
                <a16:creationId xmlns:a16="http://schemas.microsoft.com/office/drawing/2014/main" id="{7DF42193-93A4-DB7D-3D39-C40123EE8652}"/>
              </a:ext>
            </a:extLst>
          </p:cNvPr>
          <p:cNvSpPr txBox="1">
            <a:spLocks/>
          </p:cNvSpPr>
          <p:nvPr/>
        </p:nvSpPr>
        <p:spPr>
          <a:xfrm>
            <a:off x="2163234" y="2228851"/>
            <a:ext cx="6584951" cy="370416"/>
          </a:xfrm>
          <a:prstGeom prst="rect">
            <a:avLst/>
          </a:prstGeom>
          <a:noFill/>
          <a:ln>
            <a:noFill/>
          </a:ln>
        </p:spPr>
        <p:txBody>
          <a:bodyPr spcFirstLastPara="1" wrap="square" lIns="121900" tIns="60933" rIns="121900" bIns="60933" anchor="t" anchorCtr="0">
            <a:normAutofit/>
          </a:bodyPr>
          <a:lstStyle>
            <a:defPPr marR="0" lvl="0" algn="l" rtl="0">
              <a:lnSpc>
                <a:spcPct val="100000"/>
              </a:lnSpc>
              <a:spcBef>
                <a:spcPts val="0"/>
              </a:spcBef>
              <a:spcAft>
                <a:spcPts val="0"/>
              </a:spcAft>
            </a:defPPr>
            <a:lvl1pPr marL="457200" marR="0" lvl="0" indent="-285750" algn="l" rtl="0">
              <a:lnSpc>
                <a:spcPct val="100000"/>
              </a:lnSpc>
              <a:spcBef>
                <a:spcPts val="360"/>
              </a:spcBef>
              <a:spcAft>
                <a:spcPts val="0"/>
              </a:spcAft>
              <a:buClr>
                <a:schemeClr val="dk1"/>
              </a:buClr>
              <a:buSzPts val="900"/>
              <a:buFont typeface="Arial"/>
              <a:buChar char="●"/>
              <a:defRPr sz="1800" b="0" i="0" u="none" strike="noStrike" cap="none">
                <a:solidFill>
                  <a:schemeClr val="dk1"/>
                </a:solidFill>
                <a:latin typeface="Arial"/>
                <a:ea typeface="Arial"/>
                <a:cs typeface="Arial"/>
                <a:sym typeface="Arial"/>
              </a:defRPr>
            </a:lvl1pPr>
            <a:lvl2pPr marL="914400" marR="0" lvl="1" indent="-314325" algn="l" rtl="0">
              <a:lnSpc>
                <a:spcPct val="100000"/>
              </a:lnSpc>
              <a:spcBef>
                <a:spcPts val="360"/>
              </a:spcBef>
              <a:spcAft>
                <a:spcPts val="0"/>
              </a:spcAft>
              <a:buClr>
                <a:schemeClr val="dk1"/>
              </a:buClr>
              <a:buSzPts val="1350"/>
              <a:buFont typeface="Noto Sans Symbols"/>
              <a:buChar char="−"/>
              <a:defRPr sz="1800" b="0" i="0" u="none" strike="noStrike" cap="none">
                <a:solidFill>
                  <a:schemeClr val="dk1"/>
                </a:solidFill>
                <a:latin typeface="Arial"/>
                <a:ea typeface="Arial"/>
                <a:cs typeface="Arial"/>
                <a:sym typeface="Arial"/>
              </a:defRPr>
            </a:lvl2pPr>
            <a:lvl3pPr marL="1371600" marR="0" lvl="2" indent="-300608" algn="l" rtl="0">
              <a:lnSpc>
                <a:spcPct val="100000"/>
              </a:lnSpc>
              <a:spcBef>
                <a:spcPts val="360"/>
              </a:spcBef>
              <a:spcAft>
                <a:spcPts val="0"/>
              </a:spcAft>
              <a:buClr>
                <a:schemeClr val="dk1"/>
              </a:buClr>
              <a:buSzPts val="1134"/>
              <a:buFont typeface="Noto Sans Symbols"/>
              <a:buChar char="●"/>
              <a:defRPr sz="1800" b="0" i="0" u="none" strike="noStrike" cap="none">
                <a:solidFill>
                  <a:schemeClr val="dk1"/>
                </a:solidFill>
                <a:latin typeface="Arial"/>
                <a:ea typeface="Arial"/>
                <a:cs typeface="Arial"/>
                <a:sym typeface="Arial"/>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pPr marL="0" lvl="1" indent="0" defTabSz="1219170">
              <a:lnSpc>
                <a:spcPct val="90000"/>
              </a:lnSpc>
              <a:spcBef>
                <a:spcPts val="0"/>
              </a:spcBef>
              <a:buClr>
                <a:srgbClr val="000000"/>
              </a:buClr>
              <a:buSzPts val="1260"/>
              <a:buNone/>
            </a:pPr>
            <a:r>
              <a:rPr lang="en-US" sz="1680" kern="0">
                <a:solidFill>
                  <a:srgbClr val="000000"/>
                </a:solidFill>
              </a:rPr>
              <a:t>− Can we trust this estimate ?</a:t>
            </a:r>
            <a:endParaRPr lang="en-US" sz="2400" kern="0" dirty="0">
              <a:solidFill>
                <a:srgbClr val="000000"/>
              </a:solidFill>
            </a:endParaRPr>
          </a:p>
        </p:txBody>
      </p:sp>
      <p:sp>
        <p:nvSpPr>
          <p:cNvPr id="5" name="Google Shape;304;p10">
            <a:extLst>
              <a:ext uri="{FF2B5EF4-FFF2-40B4-BE49-F238E27FC236}">
                <a16:creationId xmlns:a16="http://schemas.microsoft.com/office/drawing/2014/main" id="{A6DDFA53-034C-154A-1A2E-5225998C2402}"/>
              </a:ext>
            </a:extLst>
          </p:cNvPr>
          <p:cNvSpPr txBox="1"/>
          <p:nvPr/>
        </p:nvSpPr>
        <p:spPr>
          <a:xfrm>
            <a:off x="1513418" y="2607734"/>
            <a:ext cx="9436100" cy="332399"/>
          </a:xfrm>
          <a:prstGeom prst="rect">
            <a:avLst/>
          </a:prstGeom>
          <a:noFill/>
          <a:ln>
            <a:noFill/>
          </a:ln>
        </p:spPr>
        <p:txBody>
          <a:bodyPr spcFirstLastPara="1" wrap="square" lIns="0" tIns="0" rIns="0" bIns="0" anchor="t" anchorCtr="0">
            <a:spAutoFit/>
          </a:bodyPr>
          <a:lstStyle/>
          <a:p>
            <a:pPr marL="243834" indent="-243834" defTabSz="1219170">
              <a:buClr>
                <a:srgbClr val="313131"/>
              </a:buClr>
              <a:buSzPts val="1620"/>
              <a:buFont typeface="Arial"/>
              <a:buChar char="•"/>
            </a:pPr>
            <a:r>
              <a:rPr lang="en-US" sz="2160" kern="0" dirty="0">
                <a:solidFill>
                  <a:srgbClr val="313131"/>
                </a:solidFill>
                <a:latin typeface="Calibri"/>
                <a:ea typeface="Calibri"/>
                <a:cs typeface="Calibri"/>
                <a:sym typeface="Calibri"/>
              </a:rPr>
              <a:t>What do you think will happen if we took another random sample of 140 alumni ?</a:t>
            </a:r>
            <a:endParaRPr sz="1867" kern="0" dirty="0">
              <a:solidFill>
                <a:srgbClr val="000000"/>
              </a:solidFill>
              <a:latin typeface="Arial"/>
              <a:cs typeface="Arial"/>
              <a:sym typeface="Arial"/>
            </a:endParaRPr>
          </a:p>
        </p:txBody>
      </p:sp>
      <p:sp>
        <p:nvSpPr>
          <p:cNvPr id="6" name="Google Shape;305;p10">
            <a:extLst>
              <a:ext uri="{FF2B5EF4-FFF2-40B4-BE49-F238E27FC236}">
                <a16:creationId xmlns:a16="http://schemas.microsoft.com/office/drawing/2014/main" id="{D80AF3DB-A64D-C198-1BD0-9F12259E3BA6}"/>
              </a:ext>
            </a:extLst>
          </p:cNvPr>
          <p:cNvSpPr txBox="1"/>
          <p:nvPr/>
        </p:nvSpPr>
        <p:spPr>
          <a:xfrm>
            <a:off x="1513417" y="3289301"/>
            <a:ext cx="9838267" cy="664797"/>
          </a:xfrm>
          <a:prstGeom prst="rect">
            <a:avLst/>
          </a:prstGeom>
          <a:noFill/>
          <a:ln>
            <a:noFill/>
          </a:ln>
        </p:spPr>
        <p:txBody>
          <a:bodyPr spcFirstLastPara="1" wrap="square" lIns="0" tIns="0" rIns="0" bIns="0" anchor="t" anchorCtr="0">
            <a:spAutoFit/>
          </a:bodyPr>
          <a:lstStyle/>
          <a:p>
            <a:pPr marL="243834" indent="-243834" defTabSz="1219170">
              <a:buClr>
                <a:srgbClr val="313131"/>
              </a:buClr>
              <a:buSzPts val="1620"/>
              <a:buFont typeface="Arial"/>
              <a:buChar char="•"/>
            </a:pPr>
            <a:r>
              <a:rPr lang="en-US" sz="2160" kern="0" dirty="0">
                <a:solidFill>
                  <a:srgbClr val="313131"/>
                </a:solidFill>
                <a:latin typeface="Calibri"/>
                <a:ea typeface="Calibri"/>
                <a:cs typeface="Calibri"/>
                <a:sym typeface="Calibri"/>
              </a:rPr>
              <a:t>Because of this uncertainty, we prefer to provide the estimate as an interval (range) and associate a level of confidence with it</a:t>
            </a:r>
            <a:endParaRPr sz="1867" kern="0" dirty="0">
              <a:solidFill>
                <a:srgbClr val="000000"/>
              </a:solidFill>
              <a:latin typeface="Arial"/>
              <a:cs typeface="Arial"/>
              <a:sym typeface="Arial"/>
            </a:endParaRPr>
          </a:p>
        </p:txBody>
      </p:sp>
      <p:sp>
        <p:nvSpPr>
          <p:cNvPr id="7" name="Google Shape;302;p10">
            <a:extLst>
              <a:ext uri="{FF2B5EF4-FFF2-40B4-BE49-F238E27FC236}">
                <a16:creationId xmlns:a16="http://schemas.microsoft.com/office/drawing/2014/main" id="{A2D87017-A247-DF5B-5381-D1A1823B1A2D}"/>
              </a:ext>
            </a:extLst>
          </p:cNvPr>
          <p:cNvSpPr txBox="1">
            <a:spLocks/>
          </p:cNvSpPr>
          <p:nvPr/>
        </p:nvSpPr>
        <p:spPr>
          <a:xfrm>
            <a:off x="2034433" y="4055533"/>
            <a:ext cx="6584800" cy="370400"/>
          </a:xfrm>
          <a:prstGeom prst="rect">
            <a:avLst/>
          </a:prstGeom>
          <a:noFill/>
          <a:ln>
            <a:noFill/>
          </a:ln>
        </p:spPr>
        <p:txBody>
          <a:bodyPr spcFirstLastPara="1" wrap="square" lIns="121900" tIns="60933" rIns="121900" bIns="60933" anchor="t" anchorCtr="0">
            <a:normAutofit/>
          </a:bodyPr>
          <a:lstStyle>
            <a:defPPr marR="0" lvl="0" algn="l" rtl="0">
              <a:lnSpc>
                <a:spcPct val="100000"/>
              </a:lnSpc>
              <a:spcBef>
                <a:spcPts val="0"/>
              </a:spcBef>
              <a:spcAft>
                <a:spcPts val="0"/>
              </a:spcAft>
            </a:defPPr>
            <a:lvl1pPr marL="457200" marR="0" lvl="0" indent="-285750" algn="l" rtl="0">
              <a:lnSpc>
                <a:spcPct val="100000"/>
              </a:lnSpc>
              <a:spcBef>
                <a:spcPts val="360"/>
              </a:spcBef>
              <a:spcAft>
                <a:spcPts val="0"/>
              </a:spcAft>
              <a:buClr>
                <a:schemeClr val="dk1"/>
              </a:buClr>
              <a:buSzPts val="900"/>
              <a:buFont typeface="Arial"/>
              <a:buChar char="●"/>
              <a:defRPr sz="1800" b="0" i="0" u="none" strike="noStrike" cap="none">
                <a:solidFill>
                  <a:schemeClr val="dk1"/>
                </a:solidFill>
                <a:latin typeface="Arial"/>
                <a:ea typeface="Arial"/>
                <a:cs typeface="Arial"/>
                <a:sym typeface="Arial"/>
              </a:defRPr>
            </a:lvl1pPr>
            <a:lvl2pPr marL="914400" marR="0" lvl="1" indent="-314325" algn="l" rtl="0">
              <a:lnSpc>
                <a:spcPct val="100000"/>
              </a:lnSpc>
              <a:spcBef>
                <a:spcPts val="360"/>
              </a:spcBef>
              <a:spcAft>
                <a:spcPts val="0"/>
              </a:spcAft>
              <a:buClr>
                <a:schemeClr val="dk1"/>
              </a:buClr>
              <a:buSzPts val="1350"/>
              <a:buFont typeface="Noto Sans Symbols"/>
              <a:buChar char="−"/>
              <a:defRPr sz="1800" b="0" i="0" u="none" strike="noStrike" cap="none">
                <a:solidFill>
                  <a:schemeClr val="dk1"/>
                </a:solidFill>
                <a:latin typeface="Arial"/>
                <a:ea typeface="Arial"/>
                <a:cs typeface="Arial"/>
                <a:sym typeface="Arial"/>
              </a:defRPr>
            </a:lvl2pPr>
            <a:lvl3pPr marL="1371600" marR="0" lvl="2" indent="-300608" algn="l" rtl="0">
              <a:lnSpc>
                <a:spcPct val="100000"/>
              </a:lnSpc>
              <a:spcBef>
                <a:spcPts val="360"/>
              </a:spcBef>
              <a:spcAft>
                <a:spcPts val="0"/>
              </a:spcAft>
              <a:buClr>
                <a:schemeClr val="dk1"/>
              </a:buClr>
              <a:buSzPts val="1134"/>
              <a:buFont typeface="Noto Sans Symbols"/>
              <a:buChar char="●"/>
              <a:defRPr sz="1800" b="0" i="0" u="none" strike="noStrike" cap="none">
                <a:solidFill>
                  <a:schemeClr val="dk1"/>
                </a:solidFill>
                <a:latin typeface="Arial"/>
                <a:ea typeface="Arial"/>
                <a:cs typeface="Arial"/>
                <a:sym typeface="Arial"/>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pPr marL="0" lvl="1" indent="0" defTabSz="1219170">
              <a:lnSpc>
                <a:spcPct val="90000"/>
              </a:lnSpc>
              <a:spcBef>
                <a:spcPts val="0"/>
              </a:spcBef>
              <a:buClr>
                <a:srgbClr val="000000"/>
              </a:buClr>
              <a:buSzPts val="1260"/>
              <a:buNone/>
            </a:pPr>
            <a:r>
              <a:rPr lang="en-US" sz="1680" kern="0">
                <a:solidFill>
                  <a:srgbClr val="000000"/>
                </a:solidFill>
              </a:rPr>
              <a:t>− The point estimate for mean balance = $1990</a:t>
            </a:r>
            <a:endParaRPr lang="en-US" sz="2400" kern="0" dirty="0">
              <a:solidFill>
                <a:srgbClr val="000000"/>
              </a:solidFill>
            </a:endParaRPr>
          </a:p>
        </p:txBody>
      </p:sp>
      <p:sp>
        <p:nvSpPr>
          <p:cNvPr id="8" name="Google Shape;306;p10">
            <a:extLst>
              <a:ext uri="{FF2B5EF4-FFF2-40B4-BE49-F238E27FC236}">
                <a16:creationId xmlns:a16="http://schemas.microsoft.com/office/drawing/2014/main" id="{6BB2880A-2286-F559-C2D5-ABE2C325384B}"/>
              </a:ext>
            </a:extLst>
          </p:cNvPr>
          <p:cNvSpPr/>
          <p:nvPr/>
        </p:nvSpPr>
        <p:spPr>
          <a:xfrm flipH="1">
            <a:off x="1547285" y="4722285"/>
            <a:ext cx="2840567" cy="1223433"/>
          </a:xfrm>
          <a:prstGeom prst="homePlate">
            <a:avLst>
              <a:gd name="adj" fmla="val 50000"/>
            </a:avLst>
          </a:prstGeom>
          <a:solidFill>
            <a:srgbClr val="636363"/>
          </a:solidFill>
          <a:ln w="9525" cap="flat" cmpd="sng">
            <a:solidFill>
              <a:srgbClr val="FFFFFF"/>
            </a:solidFill>
            <a:prstDash val="solid"/>
            <a:round/>
            <a:headEnd type="none" w="sm" len="sm"/>
            <a:tailEnd type="none" w="sm" len="sm"/>
          </a:ln>
        </p:spPr>
        <p:txBody>
          <a:bodyPr spcFirstLastPara="1" wrap="square" lIns="121900" tIns="109700" rIns="121900" bIns="109700" anchor="ctr" anchorCtr="0">
            <a:noAutofit/>
          </a:bodyPr>
          <a:lstStyle/>
          <a:p>
            <a:pPr algn="ctr" defTabSz="1219170">
              <a:buClr>
                <a:srgbClr val="000000"/>
              </a:buClr>
            </a:pPr>
            <a:endParaRPr sz="2400" kern="0">
              <a:solidFill>
                <a:srgbClr val="FFFFFF"/>
              </a:solidFill>
              <a:latin typeface="Arial"/>
              <a:ea typeface="Arial"/>
              <a:cs typeface="Arial"/>
              <a:sym typeface="Arial"/>
            </a:endParaRPr>
          </a:p>
        </p:txBody>
      </p:sp>
      <p:sp>
        <p:nvSpPr>
          <p:cNvPr id="9" name="Google Shape;308;p10">
            <a:extLst>
              <a:ext uri="{FF2B5EF4-FFF2-40B4-BE49-F238E27FC236}">
                <a16:creationId xmlns:a16="http://schemas.microsoft.com/office/drawing/2014/main" id="{CD0D0216-5DE5-CE50-89E6-027379C2CD03}"/>
              </a:ext>
            </a:extLst>
          </p:cNvPr>
          <p:cNvSpPr/>
          <p:nvPr/>
        </p:nvSpPr>
        <p:spPr>
          <a:xfrm>
            <a:off x="2487084" y="4925484"/>
            <a:ext cx="1928283" cy="738664"/>
          </a:xfrm>
          <a:prstGeom prst="rect">
            <a:avLst/>
          </a:prstGeom>
          <a:noFill/>
          <a:ln>
            <a:noFill/>
          </a:ln>
        </p:spPr>
        <p:txBody>
          <a:bodyPr spcFirstLastPara="1" wrap="square" lIns="0" tIns="0" rIns="0" bIns="0" anchor="t" anchorCtr="0">
            <a:spAutoFit/>
          </a:bodyPr>
          <a:lstStyle/>
          <a:p>
            <a:pPr defTabSz="1219170">
              <a:buClr>
                <a:srgbClr val="000000"/>
              </a:buClr>
            </a:pPr>
            <a:r>
              <a:rPr lang="en-US" sz="2400" b="1" kern="0" dirty="0">
                <a:solidFill>
                  <a:srgbClr val="FFFFFF"/>
                </a:solidFill>
                <a:latin typeface="Calibri"/>
                <a:ea typeface="Calibri"/>
                <a:cs typeface="Calibri"/>
                <a:sym typeface="Calibri"/>
              </a:rPr>
              <a:t>Interval Estimate  =</a:t>
            </a:r>
            <a:endParaRPr sz="2400" kern="0" dirty="0">
              <a:solidFill>
                <a:srgbClr val="FFFFFF"/>
              </a:solidFill>
              <a:latin typeface="Calibri"/>
              <a:ea typeface="Calibri"/>
              <a:cs typeface="Calibri"/>
              <a:sym typeface="Calibri"/>
            </a:endParaRPr>
          </a:p>
        </p:txBody>
      </p:sp>
      <p:sp>
        <p:nvSpPr>
          <p:cNvPr id="10" name="Google Shape;311;p10">
            <a:extLst>
              <a:ext uri="{FF2B5EF4-FFF2-40B4-BE49-F238E27FC236}">
                <a16:creationId xmlns:a16="http://schemas.microsoft.com/office/drawing/2014/main" id="{8D2BC7CF-A919-4560-9011-DF8CBD437B5B}"/>
              </a:ext>
            </a:extLst>
          </p:cNvPr>
          <p:cNvSpPr/>
          <p:nvPr/>
        </p:nvSpPr>
        <p:spPr>
          <a:xfrm>
            <a:off x="1900767" y="5154085"/>
            <a:ext cx="400051" cy="323849"/>
          </a:xfrm>
          <a:custGeom>
            <a:avLst/>
            <a:gdLst/>
            <a:ahLst/>
            <a:cxnLst/>
            <a:rect l="l" t="t" r="r" b="b"/>
            <a:pathLst>
              <a:path w="543" h="434" extrusionOk="0">
                <a:moveTo>
                  <a:pt x="470" y="173"/>
                </a:moveTo>
                <a:lnTo>
                  <a:pt x="470" y="173"/>
                </a:lnTo>
                <a:cubicBezTo>
                  <a:pt x="459" y="173"/>
                  <a:pt x="451" y="165"/>
                  <a:pt x="451" y="154"/>
                </a:cubicBezTo>
                <a:cubicBezTo>
                  <a:pt x="451" y="144"/>
                  <a:pt x="459" y="135"/>
                  <a:pt x="470" y="135"/>
                </a:cubicBezTo>
                <a:cubicBezTo>
                  <a:pt x="480" y="135"/>
                  <a:pt x="489" y="144"/>
                  <a:pt x="489" y="154"/>
                </a:cubicBezTo>
                <a:cubicBezTo>
                  <a:pt x="489" y="165"/>
                  <a:pt x="480" y="173"/>
                  <a:pt x="470" y="173"/>
                </a:cubicBezTo>
                <a:close/>
                <a:moveTo>
                  <a:pt x="271" y="380"/>
                </a:moveTo>
                <a:lnTo>
                  <a:pt x="271" y="380"/>
                </a:lnTo>
                <a:cubicBezTo>
                  <a:pt x="196" y="380"/>
                  <a:pt x="135" y="319"/>
                  <a:pt x="135" y="244"/>
                </a:cubicBezTo>
                <a:cubicBezTo>
                  <a:pt x="135" y="169"/>
                  <a:pt x="196" y="108"/>
                  <a:pt x="271" y="108"/>
                </a:cubicBezTo>
                <a:cubicBezTo>
                  <a:pt x="346" y="108"/>
                  <a:pt x="407" y="169"/>
                  <a:pt x="407" y="244"/>
                </a:cubicBezTo>
                <a:cubicBezTo>
                  <a:pt x="407" y="319"/>
                  <a:pt x="346" y="380"/>
                  <a:pt x="271" y="380"/>
                </a:cubicBezTo>
                <a:close/>
                <a:moveTo>
                  <a:pt x="489" y="81"/>
                </a:moveTo>
                <a:lnTo>
                  <a:pt x="489" y="81"/>
                </a:lnTo>
                <a:lnTo>
                  <a:pt x="424" y="81"/>
                </a:lnTo>
                <a:cubicBezTo>
                  <a:pt x="415" y="81"/>
                  <a:pt x="405" y="74"/>
                  <a:pt x="402" y="66"/>
                </a:cubicBezTo>
                <a:lnTo>
                  <a:pt x="385" y="15"/>
                </a:lnTo>
                <a:cubicBezTo>
                  <a:pt x="382" y="6"/>
                  <a:pt x="373" y="0"/>
                  <a:pt x="364" y="0"/>
                </a:cubicBezTo>
                <a:lnTo>
                  <a:pt x="179" y="0"/>
                </a:lnTo>
                <a:cubicBezTo>
                  <a:pt x="170" y="0"/>
                  <a:pt x="160" y="6"/>
                  <a:pt x="157" y="15"/>
                </a:cubicBezTo>
                <a:lnTo>
                  <a:pt x="141" y="66"/>
                </a:lnTo>
                <a:cubicBezTo>
                  <a:pt x="138" y="74"/>
                  <a:pt x="128" y="81"/>
                  <a:pt x="119" y="81"/>
                </a:cubicBezTo>
                <a:lnTo>
                  <a:pt x="54" y="81"/>
                </a:lnTo>
                <a:cubicBezTo>
                  <a:pt x="24" y="81"/>
                  <a:pt x="0" y="106"/>
                  <a:pt x="0" y="135"/>
                </a:cubicBezTo>
                <a:lnTo>
                  <a:pt x="0" y="380"/>
                </a:lnTo>
                <a:cubicBezTo>
                  <a:pt x="0" y="410"/>
                  <a:pt x="24" y="434"/>
                  <a:pt x="54" y="434"/>
                </a:cubicBezTo>
                <a:lnTo>
                  <a:pt x="489" y="434"/>
                </a:lnTo>
                <a:cubicBezTo>
                  <a:pt x="519" y="434"/>
                  <a:pt x="543" y="410"/>
                  <a:pt x="543" y="380"/>
                </a:cubicBezTo>
                <a:lnTo>
                  <a:pt x="543" y="135"/>
                </a:lnTo>
                <a:cubicBezTo>
                  <a:pt x="543" y="106"/>
                  <a:pt x="519" y="81"/>
                  <a:pt x="489" y="81"/>
                </a:cubicBezTo>
                <a:close/>
                <a:moveTo>
                  <a:pt x="271" y="163"/>
                </a:moveTo>
                <a:lnTo>
                  <a:pt x="271" y="163"/>
                </a:lnTo>
                <a:cubicBezTo>
                  <a:pt x="226" y="163"/>
                  <a:pt x="190" y="199"/>
                  <a:pt x="190" y="244"/>
                </a:cubicBezTo>
                <a:cubicBezTo>
                  <a:pt x="190" y="289"/>
                  <a:pt x="226" y="326"/>
                  <a:pt x="271" y="326"/>
                </a:cubicBezTo>
                <a:cubicBezTo>
                  <a:pt x="316" y="326"/>
                  <a:pt x="353" y="289"/>
                  <a:pt x="353" y="244"/>
                </a:cubicBezTo>
                <a:cubicBezTo>
                  <a:pt x="353" y="199"/>
                  <a:pt x="316" y="163"/>
                  <a:pt x="271" y="163"/>
                </a:cubicBezTo>
                <a:close/>
              </a:path>
            </a:pathLst>
          </a:custGeom>
          <a:solidFill>
            <a:srgbClr val="FFFFFF"/>
          </a:solidFill>
          <a:ln>
            <a:noFill/>
          </a:ln>
        </p:spPr>
        <p:txBody>
          <a:bodyPr spcFirstLastPara="1" wrap="square" lIns="109700" tIns="54833" rIns="109700" bIns="54833" anchor="t" anchorCtr="0">
            <a:noAutofit/>
          </a:bodyPr>
          <a:lstStyle/>
          <a:p>
            <a:pPr defTabSz="1219170">
              <a:buClr>
                <a:srgbClr val="000000"/>
              </a:buClr>
            </a:pPr>
            <a:endParaRPr sz="2160" kern="0">
              <a:solidFill>
                <a:srgbClr val="000000"/>
              </a:solidFill>
              <a:latin typeface="Calibri"/>
              <a:ea typeface="Calibri"/>
              <a:cs typeface="Calibri"/>
              <a:sym typeface="Calibri"/>
            </a:endParaRPr>
          </a:p>
        </p:txBody>
      </p:sp>
      <p:sp>
        <p:nvSpPr>
          <p:cNvPr id="11" name="Google Shape;307;p10">
            <a:extLst>
              <a:ext uri="{FF2B5EF4-FFF2-40B4-BE49-F238E27FC236}">
                <a16:creationId xmlns:a16="http://schemas.microsoft.com/office/drawing/2014/main" id="{5281A24C-4EC0-4131-C8C4-F5AD4A56E479}"/>
              </a:ext>
            </a:extLst>
          </p:cNvPr>
          <p:cNvSpPr/>
          <p:nvPr/>
        </p:nvSpPr>
        <p:spPr>
          <a:xfrm>
            <a:off x="4387852" y="4525434"/>
            <a:ext cx="791633" cy="1621367"/>
          </a:xfrm>
          <a:custGeom>
            <a:avLst/>
            <a:gdLst/>
            <a:ahLst/>
            <a:cxnLst/>
            <a:rect l="l" t="t" r="r" b="b"/>
            <a:pathLst>
              <a:path w="1696507" h="1352020" extrusionOk="0">
                <a:moveTo>
                  <a:pt x="0" y="165100"/>
                </a:moveTo>
                <a:lnTo>
                  <a:pt x="1696507" y="0"/>
                </a:lnTo>
                <a:lnTo>
                  <a:pt x="1696507" y="1352020"/>
                </a:lnTo>
                <a:lnTo>
                  <a:pt x="0" y="1183745"/>
                </a:lnTo>
                <a:lnTo>
                  <a:pt x="0" y="165100"/>
                </a:lnTo>
                <a:close/>
              </a:path>
            </a:pathLst>
          </a:custGeom>
          <a:solidFill>
            <a:srgbClr val="313131"/>
          </a:solidFill>
          <a:ln w="9525" cap="flat" cmpd="sng">
            <a:solidFill>
              <a:srgbClr val="FFFFFF"/>
            </a:solidFill>
            <a:prstDash val="solid"/>
            <a:round/>
            <a:headEnd type="none" w="sm" len="sm"/>
            <a:tailEnd type="none" w="sm" len="sm"/>
          </a:ln>
        </p:spPr>
        <p:txBody>
          <a:bodyPr spcFirstLastPara="1" wrap="square" lIns="121900" tIns="109700" rIns="121900" bIns="109700" anchor="ctr" anchorCtr="0">
            <a:noAutofit/>
          </a:bodyPr>
          <a:lstStyle/>
          <a:p>
            <a:pPr algn="ctr" defTabSz="1219170">
              <a:buClr>
                <a:srgbClr val="000000"/>
              </a:buClr>
            </a:pPr>
            <a:endParaRPr sz="2400" kern="0">
              <a:solidFill>
                <a:srgbClr val="FFFFFF"/>
              </a:solidFill>
              <a:latin typeface="Arial"/>
              <a:ea typeface="Arial"/>
              <a:cs typeface="Arial"/>
              <a:sym typeface="Arial"/>
            </a:endParaRPr>
          </a:p>
        </p:txBody>
      </p:sp>
      <p:sp>
        <p:nvSpPr>
          <p:cNvPr id="12" name="Google Shape;309;p10">
            <a:extLst>
              <a:ext uri="{FF2B5EF4-FFF2-40B4-BE49-F238E27FC236}">
                <a16:creationId xmlns:a16="http://schemas.microsoft.com/office/drawing/2014/main" id="{9846ED8B-CBE3-FA59-7EC6-5A2A06AA76EF}"/>
              </a:ext>
            </a:extLst>
          </p:cNvPr>
          <p:cNvSpPr/>
          <p:nvPr/>
        </p:nvSpPr>
        <p:spPr>
          <a:xfrm rot="5400000">
            <a:off x="7343776" y="2361142"/>
            <a:ext cx="1617133" cy="5945716"/>
          </a:xfrm>
          <a:prstGeom prst="round2SameRect">
            <a:avLst>
              <a:gd name="adj1" fmla="val 16667"/>
              <a:gd name="adj2" fmla="val 0"/>
            </a:avLst>
          </a:prstGeom>
          <a:solidFill>
            <a:srgbClr val="BABABA"/>
          </a:solidFill>
          <a:ln w="9525" cap="flat" cmpd="sng">
            <a:solidFill>
              <a:srgbClr val="FFFFFF"/>
            </a:solidFill>
            <a:prstDash val="solid"/>
            <a:round/>
            <a:headEnd type="none" w="sm" len="sm"/>
            <a:tailEnd type="none" w="sm" len="sm"/>
          </a:ln>
        </p:spPr>
        <p:txBody>
          <a:bodyPr spcFirstLastPara="1" wrap="square" lIns="121900" tIns="109700" rIns="121900" bIns="109700" anchor="ctr" anchorCtr="0">
            <a:noAutofit/>
          </a:bodyPr>
          <a:lstStyle/>
          <a:p>
            <a:pPr algn="ctr" defTabSz="1219170">
              <a:buClr>
                <a:srgbClr val="000000"/>
              </a:buClr>
            </a:pPr>
            <a:endParaRPr sz="2880" kern="0">
              <a:solidFill>
                <a:srgbClr val="FFFFFF"/>
              </a:solidFill>
              <a:latin typeface="Arial"/>
              <a:ea typeface="Arial"/>
              <a:cs typeface="Arial"/>
              <a:sym typeface="Arial"/>
            </a:endParaRPr>
          </a:p>
        </p:txBody>
      </p:sp>
      <p:sp>
        <p:nvSpPr>
          <p:cNvPr id="13" name="Google Shape;310;p10">
            <a:extLst>
              <a:ext uri="{FF2B5EF4-FFF2-40B4-BE49-F238E27FC236}">
                <a16:creationId xmlns:a16="http://schemas.microsoft.com/office/drawing/2014/main" id="{EDC41B15-7151-F829-AA27-79C40D23BDD9}"/>
              </a:ext>
            </a:extLst>
          </p:cNvPr>
          <p:cNvSpPr/>
          <p:nvPr/>
        </p:nvSpPr>
        <p:spPr>
          <a:xfrm>
            <a:off x="5299839" y="5049174"/>
            <a:ext cx="5982087" cy="517065"/>
          </a:xfrm>
          <a:prstGeom prst="rect">
            <a:avLst/>
          </a:prstGeom>
          <a:noFill/>
          <a:ln>
            <a:noFill/>
          </a:ln>
        </p:spPr>
        <p:txBody>
          <a:bodyPr spcFirstLastPara="1" wrap="square" lIns="0" tIns="0" rIns="0" bIns="0" anchor="t" anchorCtr="0">
            <a:spAutoFit/>
          </a:bodyPr>
          <a:lstStyle/>
          <a:p>
            <a:pPr defTabSz="1219170">
              <a:buClr>
                <a:srgbClr val="000000"/>
              </a:buClr>
            </a:pPr>
            <a:r>
              <a:rPr lang="en-US" sz="3360" b="1" kern="0" dirty="0">
                <a:solidFill>
                  <a:srgbClr val="313131"/>
                </a:solidFill>
                <a:latin typeface="Calibri"/>
                <a:ea typeface="Calibri"/>
                <a:cs typeface="Calibri"/>
                <a:sym typeface="Calibri"/>
              </a:rPr>
              <a:t>Point Estimate ± Margin of Error</a:t>
            </a:r>
            <a:endParaRPr sz="3360" b="1" kern="0" dirty="0">
              <a:solidFill>
                <a:srgbClr val="FFFFFF"/>
              </a:solidFill>
              <a:latin typeface="Calibri"/>
              <a:ea typeface="Calibri"/>
              <a:cs typeface="Calibri"/>
              <a:sym typeface="Calibri"/>
            </a:endParaRPr>
          </a:p>
        </p:txBody>
      </p:sp>
      <p:sp>
        <p:nvSpPr>
          <p:cNvPr id="14" name="Google Shape;313;p10">
            <a:extLst>
              <a:ext uri="{FF2B5EF4-FFF2-40B4-BE49-F238E27FC236}">
                <a16:creationId xmlns:a16="http://schemas.microsoft.com/office/drawing/2014/main" id="{19E2A4AE-E76C-6BC6-8FDB-2A4B168E159F}"/>
              </a:ext>
            </a:extLst>
          </p:cNvPr>
          <p:cNvSpPr txBox="1"/>
          <p:nvPr/>
        </p:nvSpPr>
        <p:spPr>
          <a:xfrm>
            <a:off x="351367" y="6119284"/>
            <a:ext cx="4607984" cy="307722"/>
          </a:xfrm>
          <a:prstGeom prst="rect">
            <a:avLst/>
          </a:prstGeom>
          <a:noFill/>
          <a:ln>
            <a:noFill/>
          </a:ln>
        </p:spPr>
        <p:txBody>
          <a:bodyPr spcFirstLastPara="1" wrap="square" lIns="121900" tIns="60933" rIns="121900" bIns="60933" anchor="t" anchorCtr="0">
            <a:spAutoFit/>
          </a:bodyPr>
          <a:lstStyle/>
          <a:p>
            <a:pPr defTabSz="1219170">
              <a:buClr>
                <a:srgbClr val="000000"/>
              </a:buClr>
              <a:buSzPts val="900"/>
            </a:pPr>
            <a:r>
              <a:rPr lang="en-US" sz="1200" b="1" kern="0" dirty="0">
                <a:solidFill>
                  <a:srgbClr val="000000"/>
                </a:solidFill>
                <a:latin typeface="Arial"/>
                <a:ea typeface="Arial"/>
                <a:cs typeface="Arial"/>
                <a:sym typeface="Arial"/>
              </a:rPr>
              <a:t>Thumb rule to check whether CLT can be applied </a:t>
            </a:r>
            <a:endParaRPr sz="1867" kern="0" dirty="0">
              <a:solidFill>
                <a:srgbClr val="000000"/>
              </a:solidFill>
              <a:latin typeface="Arial"/>
              <a:cs typeface="Arial"/>
              <a:sym typeface="Arial"/>
            </a:endParaRPr>
          </a:p>
        </p:txBody>
      </p:sp>
      <p:pic>
        <p:nvPicPr>
          <p:cNvPr id="15" name="Google Shape;312;p10">
            <a:extLst>
              <a:ext uri="{FF2B5EF4-FFF2-40B4-BE49-F238E27FC236}">
                <a16:creationId xmlns:a16="http://schemas.microsoft.com/office/drawing/2014/main" id="{6EB0F7BF-F3AC-5F14-4D0A-24049415E93A}"/>
              </a:ext>
            </a:extLst>
          </p:cNvPr>
          <p:cNvPicPr preferRelativeResize="0"/>
          <p:nvPr/>
        </p:nvPicPr>
        <p:blipFill rotWithShape="1">
          <a:blip r:embed="rId3">
            <a:alphaModFix/>
          </a:blip>
          <a:srcRect/>
          <a:stretch/>
        </p:blipFill>
        <p:spPr>
          <a:xfrm>
            <a:off x="651934" y="6413500"/>
            <a:ext cx="2002367" cy="338667"/>
          </a:xfrm>
          <a:prstGeom prst="rect">
            <a:avLst/>
          </a:prstGeom>
          <a:noFill/>
          <a:ln>
            <a:noFill/>
          </a:ln>
        </p:spPr>
      </p:pic>
    </p:spTree>
    <p:extLst>
      <p:ext uri="{BB962C8B-B14F-4D97-AF65-F5344CB8AC3E}">
        <p14:creationId xmlns:p14="http://schemas.microsoft.com/office/powerpoint/2010/main" val="3075061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xEl>
                                              <p:pRg st="0" end="0"/>
                                            </p:txEl>
                                          </p:spTgt>
                                        </p:tgtEl>
                                        <p:attrNameLst>
                                          <p:attrName>style.visibility</p:attrName>
                                        </p:attrNameLst>
                                      </p:cBhvr>
                                      <p:to>
                                        <p:strVal val="visible"/>
                                      </p:to>
                                    </p:set>
                                    <p:animEffect transition="in" filter="fade">
                                      <p:cBhvr>
                                        <p:cTn id="27"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pic>
        <p:nvPicPr>
          <p:cNvPr id="318" name="Google Shape;318;p11"/>
          <p:cNvPicPr preferRelativeResize="0"/>
          <p:nvPr/>
        </p:nvPicPr>
        <p:blipFill rotWithShape="1">
          <a:blip r:embed="rId3">
            <a:alphaModFix/>
          </a:blip>
          <a:srcRect/>
          <a:stretch/>
        </p:blipFill>
        <p:spPr>
          <a:xfrm>
            <a:off x="1098551" y="980018"/>
            <a:ext cx="9313333" cy="4904316"/>
          </a:xfrm>
          <a:prstGeom prst="rect">
            <a:avLst/>
          </a:prstGeom>
          <a:noFill/>
          <a:ln w="12700" cap="flat" cmpd="sng">
            <a:solidFill>
              <a:srgbClr val="FC0128"/>
            </a:solidFill>
            <a:prstDash val="solid"/>
            <a:miter lim="800000"/>
            <a:headEnd type="none" w="sm" len="sm"/>
            <a:tailEnd type="none" w="sm" len="sm"/>
          </a:ln>
        </p:spPr>
      </p:pic>
    </p:spTree>
    <p:extLst>
      <p:ext uri="{BB962C8B-B14F-4D97-AF65-F5344CB8AC3E}">
        <p14:creationId xmlns:p14="http://schemas.microsoft.com/office/powerpoint/2010/main" val="4174261775"/>
      </p:ext>
    </p:extLst>
  </p:cSld>
  <p:clrMapOvr>
    <a:masterClrMapping/>
  </p:clrMapOvr>
  <p:transition>
    <p:push dir="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FD83C1B-E27A-4F84-91DB-5E579C012624}"/>
              </a:ext>
            </a:extLst>
          </p:cNvPr>
          <p:cNvSpPr/>
          <p:nvPr/>
        </p:nvSpPr>
        <p:spPr>
          <a:xfrm>
            <a:off x="4280647" y="268942"/>
            <a:ext cx="3630706" cy="6006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Primary &amp; Secondary Data</a:t>
            </a:r>
          </a:p>
        </p:txBody>
      </p:sp>
      <p:sp>
        <p:nvSpPr>
          <p:cNvPr id="3" name="TextBox 2">
            <a:extLst>
              <a:ext uri="{FF2B5EF4-FFF2-40B4-BE49-F238E27FC236}">
                <a16:creationId xmlns:a16="http://schemas.microsoft.com/office/drawing/2014/main" id="{E6F63A1A-2DDC-4258-A409-036BE462A331}"/>
              </a:ext>
            </a:extLst>
          </p:cNvPr>
          <p:cNvSpPr txBox="1"/>
          <p:nvPr/>
        </p:nvSpPr>
        <p:spPr>
          <a:xfrm>
            <a:off x="672353" y="1326776"/>
            <a:ext cx="9744635" cy="5355312"/>
          </a:xfrm>
          <a:prstGeom prst="rect">
            <a:avLst/>
          </a:prstGeom>
          <a:noFill/>
        </p:spPr>
        <p:txBody>
          <a:bodyPr wrap="square" rtlCol="0">
            <a:spAutoFit/>
          </a:bodyPr>
          <a:lstStyle/>
          <a:p>
            <a:r>
              <a:rPr lang="en-IN" dirty="0"/>
              <a:t>Primary:</a:t>
            </a:r>
          </a:p>
          <a:p>
            <a:endParaRPr lang="en-IN" dirty="0"/>
          </a:p>
          <a:p>
            <a:pPr marL="285750" indent="-285750" algn="l">
              <a:buFont typeface="Arial" panose="020B0604020202020204" pitchFamily="34" charset="0"/>
              <a:buChar char="•"/>
            </a:pPr>
            <a:r>
              <a:rPr lang="en-US" b="0" i="0" dirty="0">
                <a:solidFill>
                  <a:srgbClr val="000000"/>
                </a:solidFill>
                <a:effectLst/>
                <a:latin typeface="Quicksand"/>
              </a:rPr>
              <a:t>Primary data is the kind of data that is collected directly from the data source without going through any existing sources. It is mostly collected specially for a research project and may be shared publicly to be used for other research</a:t>
            </a:r>
            <a:endParaRPr lang="en-US" b="0" i="0" dirty="0">
              <a:effectLst/>
              <a:latin typeface="Quicksand"/>
            </a:endParaRPr>
          </a:p>
          <a:p>
            <a:pPr marL="285750" indent="-285750" algn="l">
              <a:buFont typeface="Arial" panose="020B0604020202020204" pitchFamily="34" charset="0"/>
              <a:buChar char="•"/>
            </a:pPr>
            <a:r>
              <a:rPr lang="en-US" b="0" i="0" dirty="0">
                <a:solidFill>
                  <a:srgbClr val="000000"/>
                </a:solidFill>
                <a:effectLst/>
                <a:latin typeface="Quicksand"/>
              </a:rPr>
              <a:t>Primary data is often reliable, authentic, and objective in as much as it was collected with the purpose of addressing a particular research problem. It is noteworthy that primary data is not commonly collected because of the high cost of implementation.</a:t>
            </a:r>
          </a:p>
          <a:p>
            <a:pPr marL="285750" indent="-285750" algn="l">
              <a:buFont typeface="Arial" panose="020B0604020202020204" pitchFamily="34" charset="0"/>
              <a:buChar char="•"/>
            </a:pPr>
            <a:endParaRPr lang="en-US" dirty="0">
              <a:solidFill>
                <a:srgbClr val="000000"/>
              </a:solidFill>
              <a:latin typeface="Quicksand"/>
            </a:endParaRPr>
          </a:p>
          <a:p>
            <a:pPr algn="l"/>
            <a:r>
              <a:rPr lang="en-US" b="0" i="0" dirty="0">
                <a:solidFill>
                  <a:srgbClr val="000000"/>
                </a:solidFill>
                <a:effectLst/>
                <a:latin typeface="Quicksand"/>
              </a:rPr>
              <a:t>Secondary:</a:t>
            </a:r>
          </a:p>
          <a:p>
            <a:pPr marL="285750" indent="-285750" algn="l">
              <a:buFont typeface="Arial" panose="020B0604020202020204" pitchFamily="34" charset="0"/>
              <a:buChar char="•"/>
            </a:pPr>
            <a:r>
              <a:rPr lang="en-US" b="0" i="0" dirty="0">
                <a:solidFill>
                  <a:srgbClr val="000000"/>
                </a:solidFill>
                <a:effectLst/>
                <a:latin typeface="Quicksand"/>
              </a:rPr>
              <a:t>Secondary data is the data that has been collected in the past by someone else but made available for others to use. They are usually once primary data but become secondary when used by a third party.</a:t>
            </a:r>
            <a:endParaRPr lang="en-US" dirty="0">
              <a:solidFill>
                <a:srgbClr val="000000"/>
              </a:solidFill>
              <a:latin typeface="Quicksand"/>
            </a:endParaRPr>
          </a:p>
          <a:p>
            <a:pPr marL="285750" indent="-285750" algn="l">
              <a:buFont typeface="Arial" panose="020B0604020202020204" pitchFamily="34" charset="0"/>
              <a:buChar char="•"/>
            </a:pPr>
            <a:r>
              <a:rPr lang="en-US" dirty="0">
                <a:solidFill>
                  <a:srgbClr val="000000"/>
                </a:solidFill>
                <a:latin typeface="Quicksand"/>
              </a:rPr>
              <a:t>Secondary data are usually easily accessible to researchers and individuals because they are mostly shared publicly. This, however, means that the data are usually general and not tailored specifically to meet the researcher's needs as primary data does.</a:t>
            </a:r>
          </a:p>
          <a:p>
            <a:pPr algn="l"/>
            <a:endParaRPr lang="en-US" dirty="0">
              <a:solidFill>
                <a:srgbClr val="000000"/>
              </a:solidFill>
              <a:latin typeface="Quicksand"/>
            </a:endParaRPr>
          </a:p>
          <a:p>
            <a:pPr marL="285750" indent="-285750" algn="l">
              <a:buFont typeface="Arial" panose="020B0604020202020204" pitchFamily="34" charset="0"/>
              <a:buChar char="•"/>
            </a:pPr>
            <a:endParaRPr lang="en-US" b="0" i="0" dirty="0">
              <a:effectLst/>
              <a:latin typeface="Quicksand"/>
            </a:endParaRPr>
          </a:p>
          <a:p>
            <a:pPr marL="285750" indent="-285750">
              <a:buFont typeface="Arial" panose="020B0604020202020204" pitchFamily="34" charset="0"/>
              <a:buChar char="•"/>
            </a:pPr>
            <a:endParaRPr lang="en-IN" dirty="0"/>
          </a:p>
        </p:txBody>
      </p:sp>
    </p:spTree>
    <p:extLst>
      <p:ext uri="{BB962C8B-B14F-4D97-AF65-F5344CB8AC3E}">
        <p14:creationId xmlns:p14="http://schemas.microsoft.com/office/powerpoint/2010/main" val="259349216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pic>
        <p:nvPicPr>
          <p:cNvPr id="323" name="Google Shape;323;p12"/>
          <p:cNvPicPr preferRelativeResize="0"/>
          <p:nvPr/>
        </p:nvPicPr>
        <p:blipFill rotWithShape="1">
          <a:blip r:embed="rId3">
            <a:alphaModFix/>
          </a:blip>
          <a:srcRect/>
          <a:stretch/>
        </p:blipFill>
        <p:spPr>
          <a:xfrm>
            <a:off x="912285" y="908051"/>
            <a:ext cx="9791700" cy="5162549"/>
          </a:xfrm>
          <a:prstGeom prst="rect">
            <a:avLst/>
          </a:prstGeom>
          <a:noFill/>
          <a:ln w="12700" cap="flat" cmpd="sng">
            <a:solidFill>
              <a:srgbClr val="FC0128"/>
            </a:solidFill>
            <a:prstDash val="solid"/>
            <a:miter lim="800000"/>
            <a:headEnd type="none" w="sm" len="sm"/>
            <a:tailEnd type="none" w="sm" len="sm"/>
          </a:ln>
        </p:spPr>
      </p:pic>
      <p:sp>
        <p:nvSpPr>
          <p:cNvPr id="324" name="Google Shape;324;p12"/>
          <p:cNvSpPr/>
          <p:nvPr/>
        </p:nvSpPr>
        <p:spPr>
          <a:xfrm>
            <a:off x="6672064" y="1892829"/>
            <a:ext cx="3336032" cy="738609"/>
          </a:xfrm>
          <a:prstGeom prst="rect">
            <a:avLst/>
          </a:prstGeom>
          <a:noFill/>
          <a:ln>
            <a:noFill/>
          </a:ln>
        </p:spPr>
        <p:txBody>
          <a:bodyPr spcFirstLastPara="1" wrap="square" lIns="121900" tIns="60933" rIns="121900" bIns="60933" anchor="t" anchorCtr="0">
            <a:spAutoFit/>
          </a:bodyPr>
          <a:lstStyle/>
          <a:p>
            <a:pPr defTabSz="1219170">
              <a:buClr>
                <a:srgbClr val="000000"/>
              </a:buClr>
            </a:pPr>
            <a:r>
              <a:rPr lang="en-US" sz="2000" b="1" kern="0">
                <a:solidFill>
                  <a:srgbClr val="0066FF"/>
                </a:solidFill>
                <a:latin typeface="Garamond"/>
                <a:ea typeface="Garamond"/>
                <a:cs typeface="Garamond"/>
                <a:sym typeface="Garamond"/>
              </a:rPr>
              <a:t>from scipy import stats</a:t>
            </a:r>
            <a:endParaRPr sz="1867" kern="0">
              <a:solidFill>
                <a:srgbClr val="000000"/>
              </a:solidFill>
              <a:latin typeface="Arial"/>
              <a:cs typeface="Arial"/>
              <a:sym typeface="Arial"/>
            </a:endParaRPr>
          </a:p>
          <a:p>
            <a:pPr defTabSz="1219170">
              <a:buClr>
                <a:srgbClr val="000000"/>
              </a:buClr>
            </a:pPr>
            <a:r>
              <a:rPr lang="en-US" sz="2000" b="1" kern="0">
                <a:solidFill>
                  <a:srgbClr val="0066FF"/>
                </a:solidFill>
                <a:latin typeface="Garamond"/>
                <a:ea typeface="Garamond"/>
                <a:cs typeface="Garamond"/>
                <a:sym typeface="Garamond"/>
              </a:rPr>
              <a:t>stats.norm.ppf(.975)</a:t>
            </a:r>
            <a:endParaRPr sz="1867" kern="0">
              <a:solidFill>
                <a:srgbClr val="000000"/>
              </a:solidFill>
              <a:latin typeface="Arial"/>
              <a:cs typeface="Arial"/>
              <a:sym typeface="Arial"/>
            </a:endParaRPr>
          </a:p>
        </p:txBody>
      </p:sp>
      <p:pic>
        <p:nvPicPr>
          <p:cNvPr id="325" name="Google Shape;325;p12"/>
          <p:cNvPicPr preferRelativeResize="0"/>
          <p:nvPr/>
        </p:nvPicPr>
        <p:blipFill rotWithShape="1">
          <a:blip r:embed="rId4">
            <a:alphaModFix/>
          </a:blip>
          <a:srcRect/>
          <a:stretch/>
        </p:blipFill>
        <p:spPr>
          <a:xfrm>
            <a:off x="9527117" y="1316568"/>
            <a:ext cx="2675467" cy="3611033"/>
          </a:xfrm>
          <a:prstGeom prst="rect">
            <a:avLst/>
          </a:prstGeom>
          <a:noFill/>
          <a:ln>
            <a:noFill/>
          </a:ln>
        </p:spPr>
      </p:pic>
    </p:spTree>
    <p:extLst>
      <p:ext uri="{BB962C8B-B14F-4D97-AF65-F5344CB8AC3E}">
        <p14:creationId xmlns:p14="http://schemas.microsoft.com/office/powerpoint/2010/main" val="3859422501"/>
      </p:ext>
    </p:extLst>
  </p:cSld>
  <p:clrMapOvr>
    <a:masterClrMapping/>
  </p:clrMapOvr>
  <p:transition>
    <p:push dir="r"/>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pic>
        <p:nvPicPr>
          <p:cNvPr id="330" name="Google Shape;330;p13"/>
          <p:cNvPicPr preferRelativeResize="0"/>
          <p:nvPr/>
        </p:nvPicPr>
        <p:blipFill rotWithShape="1">
          <a:blip r:embed="rId3">
            <a:alphaModFix/>
          </a:blip>
          <a:srcRect/>
          <a:stretch/>
        </p:blipFill>
        <p:spPr>
          <a:xfrm>
            <a:off x="912285" y="980018"/>
            <a:ext cx="9408583" cy="4904316"/>
          </a:xfrm>
          <a:prstGeom prst="rect">
            <a:avLst/>
          </a:prstGeom>
          <a:noFill/>
          <a:ln w="12700" cap="flat" cmpd="sng">
            <a:solidFill>
              <a:srgbClr val="FC0128"/>
            </a:solidFill>
            <a:prstDash val="solid"/>
            <a:miter lim="800000"/>
            <a:headEnd type="none" w="sm" len="sm"/>
            <a:tailEnd type="none" w="sm" len="sm"/>
          </a:ln>
        </p:spPr>
      </p:pic>
    </p:spTree>
    <p:extLst>
      <p:ext uri="{BB962C8B-B14F-4D97-AF65-F5344CB8AC3E}">
        <p14:creationId xmlns:p14="http://schemas.microsoft.com/office/powerpoint/2010/main" val="2681607936"/>
      </p:ext>
    </p:extLst>
  </p:cSld>
  <p:clrMapOvr>
    <a:masterClrMapping/>
  </p:clrMapOvr>
  <p:transition>
    <p:push dir="r"/>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pic>
        <p:nvPicPr>
          <p:cNvPr id="339" name="Google Shape;339;p15"/>
          <p:cNvPicPr preferRelativeResize="0"/>
          <p:nvPr/>
        </p:nvPicPr>
        <p:blipFill rotWithShape="1">
          <a:blip r:embed="rId3">
            <a:alphaModFix/>
          </a:blip>
          <a:srcRect/>
          <a:stretch/>
        </p:blipFill>
        <p:spPr>
          <a:xfrm>
            <a:off x="431801" y="908051"/>
            <a:ext cx="11233151" cy="5257800"/>
          </a:xfrm>
          <a:prstGeom prst="rect">
            <a:avLst/>
          </a:prstGeom>
          <a:noFill/>
          <a:ln w="12700" cap="flat" cmpd="sng">
            <a:solidFill>
              <a:srgbClr val="FC0128"/>
            </a:solidFill>
            <a:prstDash val="solid"/>
            <a:miter lim="800000"/>
            <a:headEnd type="none" w="sm" len="sm"/>
            <a:tailEnd type="none" w="sm" len="sm"/>
          </a:ln>
        </p:spPr>
      </p:pic>
    </p:spTree>
    <p:extLst>
      <p:ext uri="{BB962C8B-B14F-4D97-AF65-F5344CB8AC3E}">
        <p14:creationId xmlns:p14="http://schemas.microsoft.com/office/powerpoint/2010/main" val="80425295"/>
      </p:ext>
    </p:extLst>
  </p:cSld>
  <p:clrMapOvr>
    <a:masterClrMapping/>
  </p:clrMapOvr>
  <p:transition>
    <p:push dir="r"/>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pic>
        <p:nvPicPr>
          <p:cNvPr id="344" name="Google Shape;344;p16"/>
          <p:cNvPicPr preferRelativeResize="0"/>
          <p:nvPr/>
        </p:nvPicPr>
        <p:blipFill rotWithShape="1">
          <a:blip r:embed="rId3">
            <a:alphaModFix/>
          </a:blip>
          <a:srcRect/>
          <a:stretch/>
        </p:blipFill>
        <p:spPr>
          <a:xfrm>
            <a:off x="1007533" y="908051"/>
            <a:ext cx="10272184" cy="5425016"/>
          </a:xfrm>
          <a:prstGeom prst="rect">
            <a:avLst/>
          </a:prstGeom>
          <a:noFill/>
          <a:ln w="12700" cap="flat" cmpd="sng">
            <a:solidFill>
              <a:srgbClr val="FC0128"/>
            </a:solidFill>
            <a:prstDash val="solid"/>
            <a:miter lim="800000"/>
            <a:headEnd type="none" w="sm" len="sm"/>
            <a:tailEnd type="none" w="sm" len="sm"/>
          </a:ln>
        </p:spPr>
      </p:pic>
    </p:spTree>
    <p:extLst>
      <p:ext uri="{BB962C8B-B14F-4D97-AF65-F5344CB8AC3E}">
        <p14:creationId xmlns:p14="http://schemas.microsoft.com/office/powerpoint/2010/main" val="3579055591"/>
      </p:ext>
    </p:extLst>
  </p:cSld>
  <p:clrMapOvr>
    <a:masterClrMapping/>
  </p:clrMapOvr>
  <p:transition>
    <p:push dir="r"/>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pic>
        <p:nvPicPr>
          <p:cNvPr id="349" name="Google Shape;349;p17"/>
          <p:cNvPicPr preferRelativeResize="0"/>
          <p:nvPr/>
        </p:nvPicPr>
        <p:blipFill rotWithShape="1">
          <a:blip r:embed="rId3">
            <a:alphaModFix/>
          </a:blip>
          <a:srcRect/>
          <a:stretch/>
        </p:blipFill>
        <p:spPr>
          <a:xfrm>
            <a:off x="1200152" y="908051"/>
            <a:ext cx="9503833" cy="4988983"/>
          </a:xfrm>
          <a:prstGeom prst="rect">
            <a:avLst/>
          </a:prstGeom>
          <a:noFill/>
          <a:ln w="12700" cap="flat" cmpd="sng">
            <a:solidFill>
              <a:srgbClr val="FC0128"/>
            </a:solidFill>
            <a:prstDash val="solid"/>
            <a:miter lim="800000"/>
            <a:headEnd type="none" w="sm" len="sm"/>
            <a:tailEnd type="none" w="sm" len="sm"/>
          </a:ln>
        </p:spPr>
      </p:pic>
    </p:spTree>
    <p:extLst>
      <p:ext uri="{BB962C8B-B14F-4D97-AF65-F5344CB8AC3E}">
        <p14:creationId xmlns:p14="http://schemas.microsoft.com/office/powerpoint/2010/main" val="694785125"/>
      </p:ext>
    </p:extLst>
  </p:cSld>
  <p:clrMapOvr>
    <a:masterClrMapping/>
  </p:clrMapOvr>
  <p:transition>
    <p:push dir="r"/>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pic>
        <p:nvPicPr>
          <p:cNvPr id="354" name="Google Shape;354;p18"/>
          <p:cNvPicPr preferRelativeResize="0"/>
          <p:nvPr/>
        </p:nvPicPr>
        <p:blipFill rotWithShape="1">
          <a:blip r:embed="rId3">
            <a:alphaModFix/>
          </a:blip>
          <a:srcRect/>
          <a:stretch/>
        </p:blipFill>
        <p:spPr>
          <a:xfrm>
            <a:off x="1531384" y="1042618"/>
            <a:ext cx="10081683" cy="5257799"/>
          </a:xfrm>
          <a:prstGeom prst="rect">
            <a:avLst/>
          </a:prstGeom>
          <a:noFill/>
          <a:ln w="12700" cap="flat" cmpd="sng">
            <a:solidFill>
              <a:srgbClr val="FC0128"/>
            </a:solidFill>
            <a:prstDash val="solid"/>
            <a:miter lim="800000"/>
            <a:headEnd type="none" w="sm" len="sm"/>
            <a:tailEnd type="none" w="sm" len="sm"/>
          </a:ln>
        </p:spPr>
      </p:pic>
    </p:spTree>
    <p:extLst>
      <p:ext uri="{BB962C8B-B14F-4D97-AF65-F5344CB8AC3E}">
        <p14:creationId xmlns:p14="http://schemas.microsoft.com/office/powerpoint/2010/main" val="243262901"/>
      </p:ext>
    </p:extLst>
  </p:cSld>
  <p:clrMapOvr>
    <a:masterClrMapping/>
  </p:clrMapOvr>
  <p:transition>
    <p:push dir="r"/>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pic>
        <p:nvPicPr>
          <p:cNvPr id="359" name="Google Shape;359;p19"/>
          <p:cNvPicPr preferRelativeResize="0"/>
          <p:nvPr/>
        </p:nvPicPr>
        <p:blipFill rotWithShape="1">
          <a:blip r:embed="rId3">
            <a:alphaModFix/>
          </a:blip>
          <a:srcRect/>
          <a:stretch/>
        </p:blipFill>
        <p:spPr>
          <a:xfrm>
            <a:off x="1055151" y="976917"/>
            <a:ext cx="10081683" cy="5291667"/>
          </a:xfrm>
          <a:prstGeom prst="rect">
            <a:avLst/>
          </a:prstGeom>
          <a:noFill/>
          <a:ln w="12700" cap="flat" cmpd="sng">
            <a:solidFill>
              <a:srgbClr val="FC0128"/>
            </a:solidFill>
            <a:prstDash val="solid"/>
            <a:miter lim="800000"/>
            <a:headEnd type="none" w="sm" len="sm"/>
            <a:tailEnd type="none" w="sm" len="sm"/>
          </a:ln>
        </p:spPr>
      </p:pic>
      <p:sp>
        <p:nvSpPr>
          <p:cNvPr id="360" name="Google Shape;360;p19"/>
          <p:cNvSpPr/>
          <p:nvPr/>
        </p:nvSpPr>
        <p:spPr>
          <a:xfrm>
            <a:off x="8208235" y="1988841"/>
            <a:ext cx="2690000" cy="738609"/>
          </a:xfrm>
          <a:prstGeom prst="rect">
            <a:avLst/>
          </a:prstGeom>
          <a:noFill/>
          <a:ln>
            <a:noFill/>
          </a:ln>
        </p:spPr>
        <p:txBody>
          <a:bodyPr spcFirstLastPara="1" wrap="square" lIns="121900" tIns="60933" rIns="121900" bIns="60933" anchor="t" anchorCtr="0">
            <a:spAutoFit/>
          </a:bodyPr>
          <a:lstStyle/>
          <a:p>
            <a:pPr defTabSz="1219170">
              <a:buClr>
                <a:srgbClr val="000000"/>
              </a:buClr>
            </a:pPr>
            <a:r>
              <a:rPr lang="en-US" sz="2000" kern="0">
                <a:solidFill>
                  <a:srgbClr val="0066FF"/>
                </a:solidFill>
                <a:latin typeface="Garamond"/>
                <a:ea typeface="Garamond"/>
                <a:cs typeface="Garamond"/>
                <a:sym typeface="Garamond"/>
              </a:rPr>
              <a:t>from scipy import stats</a:t>
            </a:r>
            <a:endParaRPr sz="1867" kern="0">
              <a:solidFill>
                <a:srgbClr val="000000"/>
              </a:solidFill>
              <a:latin typeface="Arial"/>
              <a:cs typeface="Arial"/>
              <a:sym typeface="Arial"/>
            </a:endParaRPr>
          </a:p>
          <a:p>
            <a:pPr defTabSz="1219170">
              <a:buClr>
                <a:srgbClr val="000000"/>
              </a:buClr>
            </a:pPr>
            <a:r>
              <a:rPr lang="en-US" sz="2000" kern="0">
                <a:solidFill>
                  <a:srgbClr val="0066FF"/>
                </a:solidFill>
                <a:latin typeface="Garamond"/>
                <a:ea typeface="Garamond"/>
                <a:cs typeface="Garamond"/>
                <a:sym typeface="Garamond"/>
              </a:rPr>
              <a:t>stats.t.ppf(0.975,df=139)</a:t>
            </a:r>
            <a:endParaRPr sz="2000" kern="0">
              <a:solidFill>
                <a:srgbClr val="0066FF"/>
              </a:solidFill>
              <a:latin typeface="Garamond"/>
              <a:ea typeface="Garamond"/>
              <a:cs typeface="Garamond"/>
              <a:sym typeface="Garamond"/>
            </a:endParaRPr>
          </a:p>
        </p:txBody>
      </p:sp>
    </p:spTree>
    <p:extLst>
      <p:ext uri="{BB962C8B-B14F-4D97-AF65-F5344CB8AC3E}">
        <p14:creationId xmlns:p14="http://schemas.microsoft.com/office/powerpoint/2010/main" val="187514903"/>
      </p:ext>
    </p:extLst>
  </p:cSld>
  <p:clrMapOvr>
    <a:masterClrMapping/>
  </p:clrMapOvr>
  <p:transition>
    <p:push dir="r"/>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20"/>
          <p:cNvSpPr txBox="1"/>
          <p:nvPr/>
        </p:nvSpPr>
        <p:spPr>
          <a:xfrm>
            <a:off x="3215680" y="2647415"/>
            <a:ext cx="6048672" cy="1563151"/>
          </a:xfrm>
          <a:prstGeom prst="rect">
            <a:avLst/>
          </a:prstGeom>
          <a:noFill/>
          <a:ln>
            <a:noFill/>
          </a:ln>
        </p:spPr>
        <p:txBody>
          <a:bodyPr spcFirstLastPara="1" wrap="square" lIns="0" tIns="328833" rIns="0" bIns="0" anchor="t" anchorCtr="0">
            <a:spAutoFit/>
          </a:bodyPr>
          <a:lstStyle/>
          <a:p>
            <a:pPr marL="289553" defTabSz="1219170">
              <a:buClr>
                <a:srgbClr val="000000"/>
              </a:buClr>
            </a:pPr>
            <a:r>
              <a:rPr lang="en-US" sz="4000" b="1" kern="0">
                <a:solidFill>
                  <a:srgbClr val="FF9300"/>
                </a:solidFill>
                <a:latin typeface="Garamond"/>
                <a:ea typeface="Garamond"/>
                <a:cs typeface="Garamond"/>
                <a:sym typeface="Garamond"/>
              </a:rPr>
              <a:t>Let us find CIs for the </a:t>
            </a:r>
            <a:endParaRPr sz="1867" kern="0">
              <a:solidFill>
                <a:srgbClr val="000000"/>
              </a:solidFill>
              <a:latin typeface="Arial"/>
              <a:cs typeface="Arial"/>
              <a:sym typeface="Arial"/>
            </a:endParaRPr>
          </a:p>
          <a:p>
            <a:pPr marL="289553" defTabSz="1219170">
              <a:buClr>
                <a:srgbClr val="000000"/>
              </a:buClr>
            </a:pPr>
            <a:r>
              <a:rPr lang="en-US" sz="4000" b="1" kern="0">
                <a:solidFill>
                  <a:srgbClr val="FF9300"/>
                </a:solidFill>
                <a:latin typeface="Garamond"/>
                <a:ea typeface="Garamond"/>
                <a:cs typeface="Garamond"/>
                <a:sym typeface="Garamond"/>
              </a:rPr>
              <a:t>BEML and Glaxo gains</a:t>
            </a:r>
            <a:endParaRPr sz="1867" kern="0">
              <a:solidFill>
                <a:srgbClr val="000000"/>
              </a:solidFill>
              <a:latin typeface="Arial"/>
              <a:cs typeface="Arial"/>
              <a:sym typeface="Arial"/>
            </a:endParaRPr>
          </a:p>
        </p:txBody>
      </p:sp>
    </p:spTree>
    <p:extLst>
      <p:ext uri="{BB962C8B-B14F-4D97-AF65-F5344CB8AC3E}">
        <p14:creationId xmlns:p14="http://schemas.microsoft.com/office/powerpoint/2010/main" val="14184100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
          <p:cNvSpPr txBox="1">
            <a:spLocks noGrp="1"/>
          </p:cNvSpPr>
          <p:nvPr>
            <p:ph type="title"/>
          </p:nvPr>
        </p:nvSpPr>
        <p:spPr>
          <a:xfrm>
            <a:off x="2712720" y="2766218"/>
            <a:ext cx="7539990" cy="1325563"/>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rgbClr val="FF9300"/>
              </a:buClr>
              <a:buSzPts val="5400"/>
              <a:buFont typeface="Garamond"/>
              <a:buNone/>
            </a:pPr>
            <a:r>
              <a:rPr lang="en-IN" dirty="0">
                <a:solidFill>
                  <a:srgbClr val="FF9300"/>
                </a:solidFill>
                <a:latin typeface="Garamond" panose="02020404030301010803" pitchFamily="18" charset="0"/>
              </a:rPr>
              <a:t>Anova and Chi square Test</a:t>
            </a:r>
            <a:endParaRPr dirty="0">
              <a:latin typeface="Garamond" panose="02020404030301010803" pitchFamily="18" charset="0"/>
            </a:endParaRPr>
          </a:p>
        </p:txBody>
      </p:sp>
    </p:spTree>
    <p:extLst>
      <p:ext uri="{BB962C8B-B14F-4D97-AF65-F5344CB8AC3E}">
        <p14:creationId xmlns:p14="http://schemas.microsoft.com/office/powerpoint/2010/main" val="168915574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9"/>
        <p:cNvGrpSpPr/>
        <p:nvPr/>
      </p:nvGrpSpPr>
      <p:grpSpPr>
        <a:xfrm>
          <a:off x="0" y="0"/>
          <a:ext cx="0" cy="0"/>
          <a:chOff x="0" y="0"/>
          <a:chExt cx="0" cy="0"/>
        </a:xfrm>
      </p:grpSpPr>
      <p:sp>
        <p:nvSpPr>
          <p:cNvPr id="90" name="Google Shape;90;p2"/>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white"/>
              </a:solidFill>
              <a:effectLst/>
              <a:uLnTx/>
              <a:uFillTx/>
              <a:latin typeface="Garamond"/>
              <a:ea typeface="Garamond"/>
              <a:cs typeface="Garamond"/>
              <a:sym typeface="Garamond"/>
            </a:endParaRPr>
          </a:p>
        </p:txBody>
      </p:sp>
      <p:sp>
        <p:nvSpPr>
          <p:cNvPr id="91" name="Google Shape;91;p2"/>
          <p:cNvSpPr txBox="1">
            <a:spLocks noGrp="1"/>
          </p:cNvSpPr>
          <p:nvPr>
            <p:ph type="title"/>
          </p:nvPr>
        </p:nvSpPr>
        <p:spPr>
          <a:xfrm>
            <a:off x="630936" y="640080"/>
            <a:ext cx="4818888" cy="1481328"/>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rgbClr val="FF9300"/>
              </a:buClr>
              <a:buSzPts val="5000"/>
              <a:buFont typeface="Garamond"/>
              <a:buNone/>
            </a:pPr>
            <a:r>
              <a:rPr lang="en-IN" sz="5000" dirty="0">
                <a:solidFill>
                  <a:srgbClr val="FF9300"/>
                </a:solidFill>
                <a:latin typeface="Garamond"/>
                <a:ea typeface="Garamond"/>
                <a:cs typeface="Garamond"/>
                <a:sym typeface="Garamond"/>
              </a:rPr>
              <a:t>Anova</a:t>
            </a:r>
            <a:endParaRPr sz="5000" dirty="0">
              <a:solidFill>
                <a:srgbClr val="FF9300"/>
              </a:solidFill>
              <a:latin typeface="Garamond"/>
              <a:ea typeface="Garamond"/>
              <a:cs typeface="Garamond"/>
              <a:sym typeface="Garamond"/>
            </a:endParaRPr>
          </a:p>
        </p:txBody>
      </p:sp>
      <p:sp>
        <p:nvSpPr>
          <p:cNvPr id="93" name="Google Shape;93;p2"/>
          <p:cNvSpPr txBox="1">
            <a:spLocks noGrp="1"/>
          </p:cNvSpPr>
          <p:nvPr>
            <p:ph idx="1"/>
          </p:nvPr>
        </p:nvSpPr>
        <p:spPr>
          <a:xfrm>
            <a:off x="630936" y="2660904"/>
            <a:ext cx="4818888" cy="3547872"/>
          </a:xfrm>
          <a:prstGeom prst="rect">
            <a:avLst/>
          </a:prstGeom>
          <a:noFill/>
          <a:ln>
            <a:noFill/>
          </a:ln>
        </p:spPr>
        <p:txBody>
          <a:bodyPr spcFirstLastPara="1" wrap="square" lIns="91425" tIns="45700" rIns="91425" bIns="45700" anchor="t" anchorCtr="0">
            <a:normAutofit lnSpcReduction="10000"/>
          </a:bodyPr>
          <a:lstStyle/>
          <a:p>
            <a:pPr marL="228600" lvl="0" indent="-228600" algn="l" rtl="0">
              <a:lnSpc>
                <a:spcPct val="100000"/>
              </a:lnSpc>
              <a:spcBef>
                <a:spcPts val="0"/>
              </a:spcBef>
              <a:spcAft>
                <a:spcPts val="0"/>
              </a:spcAft>
              <a:buClr>
                <a:schemeClr val="dk1"/>
              </a:buClr>
              <a:buSzPts val="2590"/>
              <a:buChar char="•"/>
            </a:pPr>
            <a:r>
              <a:rPr lang="en-IN" sz="2590" dirty="0"/>
              <a:t>Analysis of Variance( ANOVA ) is a statistical technique which is used to check if the means of two or more groups are statistically different from each other.</a:t>
            </a:r>
            <a:endParaRPr dirty="0"/>
          </a:p>
          <a:p>
            <a:pPr marL="228600" lvl="0" indent="-228600" algn="l" rtl="0">
              <a:lnSpc>
                <a:spcPct val="100000"/>
              </a:lnSpc>
              <a:spcBef>
                <a:spcPts val="1000"/>
              </a:spcBef>
              <a:spcAft>
                <a:spcPts val="0"/>
              </a:spcAft>
              <a:buClr>
                <a:schemeClr val="dk1"/>
              </a:buClr>
              <a:buSzPts val="2590"/>
              <a:buChar char="•"/>
            </a:pPr>
            <a:r>
              <a:rPr lang="en-IN" sz="2590" dirty="0"/>
              <a:t>It checks the impact of one or more factors by comparing the means of different samples.</a:t>
            </a:r>
            <a:endParaRPr dirty="0"/>
          </a:p>
        </p:txBody>
      </p:sp>
      <p:sp>
        <p:nvSpPr>
          <p:cNvPr id="92" name="Google Shape;92;p2"/>
          <p:cNvSpPr/>
          <p:nvPr/>
        </p:nvSpPr>
        <p:spPr>
          <a:xfrm>
            <a:off x="630936" y="2386584"/>
            <a:ext cx="4114800" cy="18288"/>
          </a:xfrm>
          <a:custGeom>
            <a:avLst/>
            <a:gdLst/>
            <a:ahLst/>
            <a:cxnLst/>
            <a:rect l="l" t="t" r="r" b="b"/>
            <a:pathLst>
              <a:path w="4114800" h="18288" fill="none" extrusionOk="0">
                <a:moveTo>
                  <a:pt x="0" y="0"/>
                </a:moveTo>
                <a:cubicBezTo>
                  <a:pt x="338280" y="-26110"/>
                  <a:pt x="483942" y="6555"/>
                  <a:pt x="768096" y="0"/>
                </a:cubicBezTo>
                <a:cubicBezTo>
                  <a:pt x="1052250" y="-6555"/>
                  <a:pt x="1331484" y="24616"/>
                  <a:pt x="1495044" y="0"/>
                </a:cubicBezTo>
                <a:cubicBezTo>
                  <a:pt x="1658604" y="-24616"/>
                  <a:pt x="2056661" y="-33562"/>
                  <a:pt x="2221992" y="0"/>
                </a:cubicBezTo>
                <a:cubicBezTo>
                  <a:pt x="2387323" y="33562"/>
                  <a:pt x="2629463" y="-20094"/>
                  <a:pt x="2784348" y="0"/>
                </a:cubicBezTo>
                <a:cubicBezTo>
                  <a:pt x="2939233" y="20094"/>
                  <a:pt x="3151981" y="1524"/>
                  <a:pt x="3387852" y="0"/>
                </a:cubicBezTo>
                <a:cubicBezTo>
                  <a:pt x="3623723" y="-1524"/>
                  <a:pt x="3882724" y="26165"/>
                  <a:pt x="4114800" y="0"/>
                </a:cubicBezTo>
                <a:cubicBezTo>
                  <a:pt x="4114300" y="8855"/>
                  <a:pt x="4114909" y="14521"/>
                  <a:pt x="4114800" y="18288"/>
                </a:cubicBezTo>
                <a:cubicBezTo>
                  <a:pt x="3910038" y="37744"/>
                  <a:pt x="3683432" y="-3969"/>
                  <a:pt x="3429000" y="18288"/>
                </a:cubicBezTo>
                <a:cubicBezTo>
                  <a:pt x="3174568" y="40545"/>
                  <a:pt x="3085815" y="44166"/>
                  <a:pt x="2866644" y="18288"/>
                </a:cubicBezTo>
                <a:cubicBezTo>
                  <a:pt x="2647473" y="-7590"/>
                  <a:pt x="2580474" y="31338"/>
                  <a:pt x="2304288" y="18288"/>
                </a:cubicBezTo>
                <a:cubicBezTo>
                  <a:pt x="2028102" y="5238"/>
                  <a:pt x="1863008" y="-2001"/>
                  <a:pt x="1577340" y="18288"/>
                </a:cubicBezTo>
                <a:cubicBezTo>
                  <a:pt x="1291672" y="38577"/>
                  <a:pt x="1243931" y="9893"/>
                  <a:pt x="973836" y="18288"/>
                </a:cubicBezTo>
                <a:cubicBezTo>
                  <a:pt x="703741" y="26683"/>
                  <a:pt x="317656" y="-5910"/>
                  <a:pt x="0" y="18288"/>
                </a:cubicBezTo>
                <a:cubicBezTo>
                  <a:pt x="683" y="12014"/>
                  <a:pt x="724" y="5908"/>
                  <a:pt x="0" y="0"/>
                </a:cubicBezTo>
                <a:close/>
              </a:path>
              <a:path w="4114800" h="18288" extrusionOk="0">
                <a:moveTo>
                  <a:pt x="0" y="0"/>
                </a:moveTo>
                <a:cubicBezTo>
                  <a:pt x="276109" y="5266"/>
                  <a:pt x="325589" y="-19584"/>
                  <a:pt x="644652" y="0"/>
                </a:cubicBezTo>
                <a:cubicBezTo>
                  <a:pt x="963715" y="19584"/>
                  <a:pt x="1064991" y="6066"/>
                  <a:pt x="1207008" y="0"/>
                </a:cubicBezTo>
                <a:cubicBezTo>
                  <a:pt x="1349025" y="-6066"/>
                  <a:pt x="1791724" y="14506"/>
                  <a:pt x="1975104" y="0"/>
                </a:cubicBezTo>
                <a:cubicBezTo>
                  <a:pt x="2158484" y="-14506"/>
                  <a:pt x="2397469" y="20822"/>
                  <a:pt x="2619756" y="0"/>
                </a:cubicBezTo>
                <a:cubicBezTo>
                  <a:pt x="2842043" y="-20822"/>
                  <a:pt x="2992157" y="20388"/>
                  <a:pt x="3264408" y="0"/>
                </a:cubicBezTo>
                <a:cubicBezTo>
                  <a:pt x="3536659" y="-20388"/>
                  <a:pt x="3855620" y="38211"/>
                  <a:pt x="4114800" y="0"/>
                </a:cubicBezTo>
                <a:cubicBezTo>
                  <a:pt x="4113902" y="7180"/>
                  <a:pt x="4114969" y="13790"/>
                  <a:pt x="4114800" y="18288"/>
                </a:cubicBezTo>
                <a:cubicBezTo>
                  <a:pt x="3968901" y="8593"/>
                  <a:pt x="3623428" y="17559"/>
                  <a:pt x="3429000" y="18288"/>
                </a:cubicBezTo>
                <a:cubicBezTo>
                  <a:pt x="3234572" y="19017"/>
                  <a:pt x="3085079" y="41804"/>
                  <a:pt x="2866644" y="18288"/>
                </a:cubicBezTo>
                <a:cubicBezTo>
                  <a:pt x="2648209" y="-5228"/>
                  <a:pt x="2451737" y="24580"/>
                  <a:pt x="2180844" y="18288"/>
                </a:cubicBezTo>
                <a:cubicBezTo>
                  <a:pt x="1909951" y="11996"/>
                  <a:pt x="1681589" y="12244"/>
                  <a:pt x="1495044" y="18288"/>
                </a:cubicBezTo>
                <a:cubicBezTo>
                  <a:pt x="1308499" y="24332"/>
                  <a:pt x="1136614" y="21789"/>
                  <a:pt x="850392" y="18288"/>
                </a:cubicBezTo>
                <a:cubicBezTo>
                  <a:pt x="564170" y="14787"/>
                  <a:pt x="210636" y="54701"/>
                  <a:pt x="0" y="18288"/>
                </a:cubicBezTo>
                <a:cubicBezTo>
                  <a:pt x="571" y="10093"/>
                  <a:pt x="-125" y="8407"/>
                  <a:pt x="0" y="0"/>
                </a:cubicBezTo>
                <a:close/>
              </a:path>
            </a:pathLst>
          </a:custGeom>
          <a:solidFill>
            <a:srgbClr val="23ADDC"/>
          </a:solidFill>
          <a:ln w="38100" cap="rnd" cmpd="sng">
            <a:solidFill>
              <a:srgbClr val="23ADD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white"/>
              </a:solidFill>
              <a:effectLst/>
              <a:uLnTx/>
              <a:uFillTx/>
              <a:latin typeface="Garamond"/>
              <a:ea typeface="Garamond"/>
              <a:cs typeface="Garamond"/>
              <a:sym typeface="Garamond"/>
            </a:endParaRPr>
          </a:p>
        </p:txBody>
      </p:sp>
      <p:pic>
        <p:nvPicPr>
          <p:cNvPr id="94" name="Google Shape;94;p2"/>
          <p:cNvPicPr preferRelativeResize="0"/>
          <p:nvPr/>
        </p:nvPicPr>
        <p:blipFill rotWithShape="1">
          <a:blip r:embed="rId3">
            <a:alphaModFix/>
          </a:blip>
          <a:srcRect/>
          <a:stretch/>
        </p:blipFill>
        <p:spPr>
          <a:xfrm>
            <a:off x="6099048" y="1770839"/>
            <a:ext cx="5458968" cy="3316322"/>
          </a:xfrm>
          <a:prstGeom prst="rect">
            <a:avLst/>
          </a:prstGeom>
          <a:noFill/>
          <a:ln>
            <a:noFill/>
          </a:ln>
        </p:spPr>
      </p:pic>
    </p:spTree>
    <p:extLst>
      <p:ext uri="{BB962C8B-B14F-4D97-AF65-F5344CB8AC3E}">
        <p14:creationId xmlns:p14="http://schemas.microsoft.com/office/powerpoint/2010/main" val="14461613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BA025E3-3E53-45B1-83B9-7F572A858A4E}"/>
              </a:ext>
            </a:extLst>
          </p:cNvPr>
          <p:cNvSpPr/>
          <p:nvPr/>
        </p:nvSpPr>
        <p:spPr>
          <a:xfrm>
            <a:off x="4329953" y="197224"/>
            <a:ext cx="3738282" cy="60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Level of Measurement</a:t>
            </a:r>
          </a:p>
        </p:txBody>
      </p:sp>
      <p:sp>
        <p:nvSpPr>
          <p:cNvPr id="3" name="TextBox 2">
            <a:extLst>
              <a:ext uri="{FF2B5EF4-FFF2-40B4-BE49-F238E27FC236}">
                <a16:creationId xmlns:a16="http://schemas.microsoft.com/office/drawing/2014/main" id="{E59BC144-9476-45E9-B0AE-5E14B8D26D51}"/>
              </a:ext>
            </a:extLst>
          </p:cNvPr>
          <p:cNvSpPr txBox="1"/>
          <p:nvPr/>
        </p:nvSpPr>
        <p:spPr>
          <a:xfrm>
            <a:off x="654424" y="1219200"/>
            <a:ext cx="10408023" cy="4801314"/>
          </a:xfrm>
          <a:prstGeom prst="rect">
            <a:avLst/>
          </a:prstGeom>
          <a:noFill/>
        </p:spPr>
        <p:txBody>
          <a:bodyPr wrap="square" rtlCol="0">
            <a:spAutoFit/>
          </a:bodyPr>
          <a:lstStyle/>
          <a:p>
            <a:pPr marL="285750" indent="-285750" algn="l">
              <a:buFont typeface="Arial" panose="020B0604020202020204" pitchFamily="34" charset="0"/>
              <a:buChar char="•"/>
            </a:pPr>
            <a:r>
              <a:rPr lang="en-US" b="0" i="0" dirty="0">
                <a:effectLst/>
              </a:rPr>
              <a:t>To perform statistical analysis of data, it is important to first understand variables and what should be measured using these variables. There are different levels of measurement in statistics and data measured using them can be broadly classified into qualitative and quantitative data.</a:t>
            </a:r>
          </a:p>
          <a:p>
            <a:pPr marL="285750" indent="-285750" algn="l">
              <a:buFont typeface="Arial" panose="020B0604020202020204" pitchFamily="34" charset="0"/>
              <a:buChar char="•"/>
            </a:pPr>
            <a:endParaRPr lang="en-US" dirty="0"/>
          </a:p>
          <a:p>
            <a:pPr algn="l"/>
            <a:endParaRPr lang="en-US" b="0" i="0" dirty="0">
              <a:effectLst/>
            </a:endParaRPr>
          </a:p>
          <a:p>
            <a:pPr marL="285750" indent="-285750" algn="l">
              <a:buFont typeface="Arial" panose="020B0604020202020204" pitchFamily="34" charset="0"/>
              <a:buChar char="•"/>
            </a:pPr>
            <a:r>
              <a:rPr lang="en-US" b="0" i="0" dirty="0">
                <a:effectLst/>
              </a:rPr>
              <a:t>First,  let’s understand what a variable is.  A quantity whose value changes across the population and can be measured is called variable. For instance, consider a sample of employed individuals. The variables for this set of the population can be industry, location, gender, age, skills, job-type, etc. The value of the variables will differ with each employee. </a:t>
            </a:r>
          </a:p>
          <a:p>
            <a:pPr marL="285750" indent="-285750" algn="l">
              <a:buFont typeface="Arial" panose="020B0604020202020204" pitchFamily="34" charset="0"/>
              <a:buChar char="•"/>
            </a:pPr>
            <a:endParaRPr lang="en-US" dirty="0"/>
          </a:p>
          <a:p>
            <a:pPr algn="l"/>
            <a:endParaRPr lang="en-US" b="0" i="0" dirty="0">
              <a:effectLst/>
            </a:endParaRPr>
          </a:p>
          <a:p>
            <a:pPr marL="285750" indent="-285750" algn="l">
              <a:buFont typeface="Arial" panose="020B0604020202020204" pitchFamily="34" charset="0"/>
              <a:buChar char="•"/>
            </a:pPr>
            <a:r>
              <a:rPr lang="en-US" b="0" i="0" dirty="0">
                <a:effectLst/>
              </a:rPr>
              <a:t>For example, it is practically impossible to calculate the average hourly rate of a worker in the US. So, a sample audience is randomly selected such it represents the larger population appropriately. Then the average hourly rate of this sample audience is calculated. Using statistical tests, you can conclude the average hourly rate of a larger population.</a:t>
            </a:r>
          </a:p>
          <a:p>
            <a:endParaRPr lang="en-IN" dirty="0"/>
          </a:p>
          <a:p>
            <a:endParaRPr lang="en-IN" dirty="0"/>
          </a:p>
        </p:txBody>
      </p:sp>
    </p:spTree>
    <p:extLst>
      <p:ext uri="{BB962C8B-B14F-4D97-AF65-F5344CB8AC3E}">
        <p14:creationId xmlns:p14="http://schemas.microsoft.com/office/powerpoint/2010/main" val="375152314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8"/>
        <p:cNvGrpSpPr/>
        <p:nvPr/>
      </p:nvGrpSpPr>
      <p:grpSpPr>
        <a:xfrm>
          <a:off x="0" y="0"/>
          <a:ext cx="0" cy="0"/>
          <a:chOff x="0" y="0"/>
          <a:chExt cx="0" cy="0"/>
        </a:xfrm>
      </p:grpSpPr>
      <p:sp>
        <p:nvSpPr>
          <p:cNvPr id="99" name="Google Shape;99;p3"/>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white"/>
              </a:solidFill>
              <a:effectLst/>
              <a:uLnTx/>
              <a:uFillTx/>
              <a:latin typeface="Garamond"/>
              <a:ea typeface="Garamond"/>
              <a:cs typeface="Garamond"/>
              <a:sym typeface="Garamond"/>
            </a:endParaRPr>
          </a:p>
        </p:txBody>
      </p:sp>
      <p:sp>
        <p:nvSpPr>
          <p:cNvPr id="100" name="Google Shape;100;p3"/>
          <p:cNvSpPr txBox="1">
            <a:spLocks noGrp="1"/>
          </p:cNvSpPr>
          <p:nvPr>
            <p:ph type="title"/>
          </p:nvPr>
        </p:nvSpPr>
        <p:spPr>
          <a:xfrm>
            <a:off x="630936" y="640080"/>
            <a:ext cx="6044184" cy="1481328"/>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rgbClr val="FF9300"/>
              </a:buClr>
              <a:buSzPts val="5000"/>
              <a:buFont typeface="Garamond"/>
              <a:buNone/>
            </a:pPr>
            <a:r>
              <a:rPr lang="en-IN" sz="5000" dirty="0">
                <a:solidFill>
                  <a:srgbClr val="FF9300"/>
                </a:solidFill>
                <a:latin typeface="Garamond"/>
                <a:ea typeface="Garamond"/>
                <a:cs typeface="Garamond"/>
                <a:sym typeface="Garamond"/>
              </a:rPr>
              <a:t>Terminologies used</a:t>
            </a:r>
            <a:endParaRPr dirty="0"/>
          </a:p>
        </p:txBody>
      </p:sp>
      <p:sp>
        <p:nvSpPr>
          <p:cNvPr id="102" name="Google Shape;102;p3"/>
          <p:cNvSpPr txBox="1">
            <a:spLocks noGrp="1"/>
          </p:cNvSpPr>
          <p:nvPr>
            <p:ph idx="1"/>
          </p:nvPr>
        </p:nvSpPr>
        <p:spPr>
          <a:xfrm>
            <a:off x="630936" y="2660904"/>
            <a:ext cx="4818888" cy="3547872"/>
          </a:xfrm>
          <a:prstGeom prst="rect">
            <a:avLst/>
          </a:prstGeom>
          <a:noFill/>
          <a:ln>
            <a:noFill/>
          </a:ln>
        </p:spPr>
        <p:txBody>
          <a:bodyPr spcFirstLastPara="1" wrap="square" lIns="91425" tIns="45700" rIns="91425" bIns="45700" anchor="t" anchorCtr="0">
            <a:normAutofit/>
          </a:bodyPr>
          <a:lstStyle/>
          <a:p>
            <a:pPr marL="228600" lvl="0" indent="-228600" algn="l" rtl="0">
              <a:lnSpc>
                <a:spcPct val="80000"/>
              </a:lnSpc>
              <a:spcBef>
                <a:spcPts val="0"/>
              </a:spcBef>
              <a:spcAft>
                <a:spcPts val="0"/>
              </a:spcAft>
              <a:buClr>
                <a:schemeClr val="dk1"/>
              </a:buClr>
              <a:buSzPts val="2015"/>
              <a:buChar char="•"/>
            </a:pPr>
            <a:r>
              <a:rPr lang="en-IN" sz="2015" b="1" dirty="0"/>
              <a:t>Grand Mean</a:t>
            </a:r>
            <a:r>
              <a:rPr lang="en-IN" sz="2015" dirty="0"/>
              <a:t>: it is the average of sample means </a:t>
            </a:r>
            <a:endParaRPr dirty="0"/>
          </a:p>
          <a:p>
            <a:pPr marL="228600" lvl="0" indent="-228600" algn="l" rtl="0">
              <a:lnSpc>
                <a:spcPct val="80000"/>
              </a:lnSpc>
              <a:spcBef>
                <a:spcPts val="1000"/>
              </a:spcBef>
              <a:spcAft>
                <a:spcPts val="0"/>
              </a:spcAft>
              <a:buClr>
                <a:schemeClr val="dk1"/>
              </a:buClr>
              <a:buSzPts val="2015"/>
              <a:buChar char="•"/>
            </a:pPr>
            <a:r>
              <a:rPr lang="en-IN" sz="2015" b="1" dirty="0"/>
              <a:t>Hypothesis</a:t>
            </a:r>
            <a:r>
              <a:rPr lang="en-IN" sz="2015" dirty="0"/>
              <a:t>: Ho: Ho: μ1 = μ2 = μ3</a:t>
            </a:r>
            <a:endParaRPr sz="2015" dirty="0"/>
          </a:p>
          <a:p>
            <a:pPr marL="0" lvl="0" indent="0" algn="l" rtl="0">
              <a:lnSpc>
                <a:spcPct val="80000"/>
              </a:lnSpc>
              <a:spcBef>
                <a:spcPts val="1000"/>
              </a:spcBef>
              <a:spcAft>
                <a:spcPts val="0"/>
              </a:spcAft>
              <a:buClr>
                <a:schemeClr val="dk1"/>
              </a:buClr>
              <a:buSzPts val="2015"/>
              <a:buNone/>
            </a:pPr>
            <a:r>
              <a:rPr lang="en-IN" sz="2015" dirty="0"/>
              <a:t>	    Ha: At least one mean is different </a:t>
            </a:r>
            <a:endParaRPr dirty="0"/>
          </a:p>
          <a:p>
            <a:pPr marL="228600" lvl="0" indent="-228600" algn="l" rtl="0">
              <a:lnSpc>
                <a:spcPct val="80000"/>
              </a:lnSpc>
              <a:spcBef>
                <a:spcPts val="1000"/>
              </a:spcBef>
              <a:spcAft>
                <a:spcPts val="0"/>
              </a:spcAft>
              <a:buClr>
                <a:schemeClr val="dk1"/>
              </a:buClr>
              <a:buSzPts val="2015"/>
              <a:buChar char="•"/>
            </a:pPr>
            <a:r>
              <a:rPr lang="en-IN" sz="2015" b="1" dirty="0"/>
              <a:t>Variation between groups</a:t>
            </a:r>
            <a:r>
              <a:rPr lang="en-IN" sz="2015" dirty="0"/>
              <a:t>: For each data point look at the difference between its group mean and the overall mean</a:t>
            </a:r>
            <a:endParaRPr dirty="0"/>
          </a:p>
          <a:p>
            <a:pPr marL="228600" lvl="0" indent="-228600" algn="l" rtl="0">
              <a:lnSpc>
                <a:spcPct val="80000"/>
              </a:lnSpc>
              <a:spcBef>
                <a:spcPts val="1000"/>
              </a:spcBef>
              <a:spcAft>
                <a:spcPts val="0"/>
              </a:spcAft>
              <a:buClr>
                <a:schemeClr val="dk1"/>
              </a:buClr>
              <a:buSzPts val="2015"/>
              <a:buChar char="•"/>
            </a:pPr>
            <a:r>
              <a:rPr lang="en-IN" sz="2015" b="1" dirty="0"/>
              <a:t>Variation Within Groups</a:t>
            </a:r>
            <a:r>
              <a:rPr lang="en-IN" sz="2015" dirty="0"/>
              <a:t>: Difference between data point and its sample mean </a:t>
            </a:r>
            <a:endParaRPr dirty="0"/>
          </a:p>
          <a:p>
            <a:pPr marL="228600" lvl="0" indent="-100647" algn="l" rtl="0">
              <a:lnSpc>
                <a:spcPct val="80000"/>
              </a:lnSpc>
              <a:spcBef>
                <a:spcPts val="1000"/>
              </a:spcBef>
              <a:spcAft>
                <a:spcPts val="0"/>
              </a:spcAft>
              <a:buClr>
                <a:schemeClr val="dk1"/>
              </a:buClr>
              <a:buSzPts val="2015"/>
              <a:buNone/>
            </a:pPr>
            <a:endParaRPr sz="2015" dirty="0"/>
          </a:p>
        </p:txBody>
      </p:sp>
      <p:sp>
        <p:nvSpPr>
          <p:cNvPr id="101" name="Google Shape;101;p3"/>
          <p:cNvSpPr/>
          <p:nvPr/>
        </p:nvSpPr>
        <p:spPr>
          <a:xfrm>
            <a:off x="630936" y="2386584"/>
            <a:ext cx="4114800" cy="18288"/>
          </a:xfrm>
          <a:custGeom>
            <a:avLst/>
            <a:gdLst/>
            <a:ahLst/>
            <a:cxnLst/>
            <a:rect l="l" t="t" r="r" b="b"/>
            <a:pathLst>
              <a:path w="4114800" h="18288" fill="none" extrusionOk="0">
                <a:moveTo>
                  <a:pt x="0" y="0"/>
                </a:moveTo>
                <a:cubicBezTo>
                  <a:pt x="338280" y="-26110"/>
                  <a:pt x="483942" y="6555"/>
                  <a:pt x="768096" y="0"/>
                </a:cubicBezTo>
                <a:cubicBezTo>
                  <a:pt x="1052250" y="-6555"/>
                  <a:pt x="1331484" y="24616"/>
                  <a:pt x="1495044" y="0"/>
                </a:cubicBezTo>
                <a:cubicBezTo>
                  <a:pt x="1658604" y="-24616"/>
                  <a:pt x="2056661" y="-33562"/>
                  <a:pt x="2221992" y="0"/>
                </a:cubicBezTo>
                <a:cubicBezTo>
                  <a:pt x="2387323" y="33562"/>
                  <a:pt x="2629463" y="-20094"/>
                  <a:pt x="2784348" y="0"/>
                </a:cubicBezTo>
                <a:cubicBezTo>
                  <a:pt x="2939233" y="20094"/>
                  <a:pt x="3151981" y="1524"/>
                  <a:pt x="3387852" y="0"/>
                </a:cubicBezTo>
                <a:cubicBezTo>
                  <a:pt x="3623723" y="-1524"/>
                  <a:pt x="3882724" y="26165"/>
                  <a:pt x="4114800" y="0"/>
                </a:cubicBezTo>
                <a:cubicBezTo>
                  <a:pt x="4114300" y="8855"/>
                  <a:pt x="4114909" y="14521"/>
                  <a:pt x="4114800" y="18288"/>
                </a:cubicBezTo>
                <a:cubicBezTo>
                  <a:pt x="3910038" y="37744"/>
                  <a:pt x="3683432" y="-3969"/>
                  <a:pt x="3429000" y="18288"/>
                </a:cubicBezTo>
                <a:cubicBezTo>
                  <a:pt x="3174568" y="40545"/>
                  <a:pt x="3085815" y="44166"/>
                  <a:pt x="2866644" y="18288"/>
                </a:cubicBezTo>
                <a:cubicBezTo>
                  <a:pt x="2647473" y="-7590"/>
                  <a:pt x="2580474" y="31338"/>
                  <a:pt x="2304288" y="18288"/>
                </a:cubicBezTo>
                <a:cubicBezTo>
                  <a:pt x="2028102" y="5238"/>
                  <a:pt x="1863008" y="-2001"/>
                  <a:pt x="1577340" y="18288"/>
                </a:cubicBezTo>
                <a:cubicBezTo>
                  <a:pt x="1291672" y="38577"/>
                  <a:pt x="1243931" y="9893"/>
                  <a:pt x="973836" y="18288"/>
                </a:cubicBezTo>
                <a:cubicBezTo>
                  <a:pt x="703741" y="26683"/>
                  <a:pt x="317656" y="-5910"/>
                  <a:pt x="0" y="18288"/>
                </a:cubicBezTo>
                <a:cubicBezTo>
                  <a:pt x="683" y="12014"/>
                  <a:pt x="724" y="5908"/>
                  <a:pt x="0" y="0"/>
                </a:cubicBezTo>
                <a:close/>
              </a:path>
              <a:path w="4114800" h="18288" extrusionOk="0">
                <a:moveTo>
                  <a:pt x="0" y="0"/>
                </a:moveTo>
                <a:cubicBezTo>
                  <a:pt x="276109" y="5266"/>
                  <a:pt x="325589" y="-19584"/>
                  <a:pt x="644652" y="0"/>
                </a:cubicBezTo>
                <a:cubicBezTo>
                  <a:pt x="963715" y="19584"/>
                  <a:pt x="1064991" y="6066"/>
                  <a:pt x="1207008" y="0"/>
                </a:cubicBezTo>
                <a:cubicBezTo>
                  <a:pt x="1349025" y="-6066"/>
                  <a:pt x="1791724" y="14506"/>
                  <a:pt x="1975104" y="0"/>
                </a:cubicBezTo>
                <a:cubicBezTo>
                  <a:pt x="2158484" y="-14506"/>
                  <a:pt x="2397469" y="20822"/>
                  <a:pt x="2619756" y="0"/>
                </a:cubicBezTo>
                <a:cubicBezTo>
                  <a:pt x="2842043" y="-20822"/>
                  <a:pt x="2992157" y="20388"/>
                  <a:pt x="3264408" y="0"/>
                </a:cubicBezTo>
                <a:cubicBezTo>
                  <a:pt x="3536659" y="-20388"/>
                  <a:pt x="3855620" y="38211"/>
                  <a:pt x="4114800" y="0"/>
                </a:cubicBezTo>
                <a:cubicBezTo>
                  <a:pt x="4113902" y="7180"/>
                  <a:pt x="4114969" y="13790"/>
                  <a:pt x="4114800" y="18288"/>
                </a:cubicBezTo>
                <a:cubicBezTo>
                  <a:pt x="3968901" y="8593"/>
                  <a:pt x="3623428" y="17559"/>
                  <a:pt x="3429000" y="18288"/>
                </a:cubicBezTo>
                <a:cubicBezTo>
                  <a:pt x="3234572" y="19017"/>
                  <a:pt x="3085079" y="41804"/>
                  <a:pt x="2866644" y="18288"/>
                </a:cubicBezTo>
                <a:cubicBezTo>
                  <a:pt x="2648209" y="-5228"/>
                  <a:pt x="2451737" y="24580"/>
                  <a:pt x="2180844" y="18288"/>
                </a:cubicBezTo>
                <a:cubicBezTo>
                  <a:pt x="1909951" y="11996"/>
                  <a:pt x="1681589" y="12244"/>
                  <a:pt x="1495044" y="18288"/>
                </a:cubicBezTo>
                <a:cubicBezTo>
                  <a:pt x="1308499" y="24332"/>
                  <a:pt x="1136614" y="21789"/>
                  <a:pt x="850392" y="18288"/>
                </a:cubicBezTo>
                <a:cubicBezTo>
                  <a:pt x="564170" y="14787"/>
                  <a:pt x="210636" y="54701"/>
                  <a:pt x="0" y="18288"/>
                </a:cubicBezTo>
                <a:cubicBezTo>
                  <a:pt x="571" y="10093"/>
                  <a:pt x="-125" y="8407"/>
                  <a:pt x="0" y="0"/>
                </a:cubicBezTo>
                <a:close/>
              </a:path>
            </a:pathLst>
          </a:custGeom>
          <a:solidFill>
            <a:srgbClr val="23ADDC"/>
          </a:solidFill>
          <a:ln w="38100" cap="rnd" cmpd="sng">
            <a:solidFill>
              <a:srgbClr val="23ADD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white"/>
              </a:solidFill>
              <a:effectLst/>
              <a:uLnTx/>
              <a:uFillTx/>
              <a:latin typeface="Garamond"/>
              <a:ea typeface="Garamond"/>
              <a:cs typeface="Garamond"/>
              <a:sym typeface="Garamond"/>
            </a:endParaRPr>
          </a:p>
        </p:txBody>
      </p:sp>
      <p:pic>
        <p:nvPicPr>
          <p:cNvPr id="103" name="Google Shape;103;p3" descr="A close up of a logo&#10;&#10;Description automatically generated"/>
          <p:cNvPicPr preferRelativeResize="0"/>
          <p:nvPr/>
        </p:nvPicPr>
        <p:blipFill rotWithShape="1">
          <a:blip r:embed="rId3">
            <a:alphaModFix/>
          </a:blip>
          <a:srcRect/>
          <a:stretch/>
        </p:blipFill>
        <p:spPr>
          <a:xfrm>
            <a:off x="6099048" y="2112024"/>
            <a:ext cx="5458968" cy="2633952"/>
          </a:xfrm>
          <a:prstGeom prst="rect">
            <a:avLst/>
          </a:prstGeom>
          <a:noFill/>
          <a:ln>
            <a:noFill/>
          </a:ln>
        </p:spPr>
      </p:pic>
    </p:spTree>
    <p:extLst>
      <p:ext uri="{BB962C8B-B14F-4D97-AF65-F5344CB8AC3E}">
        <p14:creationId xmlns:p14="http://schemas.microsoft.com/office/powerpoint/2010/main" val="325679287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07"/>
        <p:cNvGrpSpPr/>
        <p:nvPr/>
      </p:nvGrpSpPr>
      <p:grpSpPr>
        <a:xfrm>
          <a:off x="0" y="0"/>
          <a:ext cx="0" cy="0"/>
          <a:chOff x="0" y="0"/>
          <a:chExt cx="0" cy="0"/>
        </a:xfrm>
      </p:grpSpPr>
      <p:sp>
        <p:nvSpPr>
          <p:cNvPr id="108" name="Google Shape;108;p4"/>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white"/>
              </a:solidFill>
              <a:effectLst/>
              <a:uLnTx/>
              <a:uFillTx/>
              <a:latin typeface="Garamond"/>
              <a:ea typeface="Garamond"/>
              <a:cs typeface="Garamond"/>
              <a:sym typeface="Garamond"/>
            </a:endParaRPr>
          </a:p>
        </p:txBody>
      </p:sp>
      <p:sp>
        <p:nvSpPr>
          <p:cNvPr id="109" name="Google Shape;109;p4"/>
          <p:cNvSpPr txBox="1">
            <a:spLocks noGrp="1"/>
          </p:cNvSpPr>
          <p:nvPr>
            <p:ph type="title"/>
          </p:nvPr>
        </p:nvSpPr>
        <p:spPr>
          <a:xfrm>
            <a:off x="630936" y="640080"/>
            <a:ext cx="4818888" cy="1481328"/>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rgbClr val="FF9300"/>
              </a:buClr>
              <a:buSzPts val="5000"/>
              <a:buFont typeface="Garamond"/>
              <a:buNone/>
            </a:pPr>
            <a:r>
              <a:rPr lang="en-IN" sz="5000" dirty="0">
                <a:solidFill>
                  <a:srgbClr val="FF9300"/>
                </a:solidFill>
                <a:latin typeface="Garamond"/>
                <a:ea typeface="Garamond"/>
                <a:cs typeface="Garamond"/>
                <a:sym typeface="Garamond"/>
              </a:rPr>
              <a:t>Example</a:t>
            </a:r>
            <a:endParaRPr dirty="0"/>
          </a:p>
        </p:txBody>
      </p:sp>
      <p:sp>
        <p:nvSpPr>
          <p:cNvPr id="111" name="Google Shape;111;p4"/>
          <p:cNvSpPr txBox="1">
            <a:spLocks noGrp="1"/>
          </p:cNvSpPr>
          <p:nvPr>
            <p:ph idx="1"/>
          </p:nvPr>
        </p:nvSpPr>
        <p:spPr>
          <a:xfrm>
            <a:off x="630936" y="2660904"/>
            <a:ext cx="4818888" cy="3547872"/>
          </a:xfrm>
          <a:prstGeom prst="rect">
            <a:avLst/>
          </a:prstGeom>
          <a:noFill/>
          <a:ln>
            <a:noFill/>
          </a:ln>
        </p:spPr>
        <p:txBody>
          <a:bodyPr spcFirstLastPara="1" wrap="square" lIns="91425" tIns="45700" rIns="91425" bIns="45700" anchor="t" anchorCtr="0">
            <a:normAutofit/>
          </a:bodyPr>
          <a:lstStyle/>
          <a:p>
            <a:pPr marL="228600" lvl="0" indent="-228600" algn="l" rtl="0">
              <a:lnSpc>
                <a:spcPct val="100000"/>
              </a:lnSpc>
              <a:spcBef>
                <a:spcPts val="0"/>
              </a:spcBef>
              <a:spcAft>
                <a:spcPts val="0"/>
              </a:spcAft>
              <a:buClr>
                <a:schemeClr val="dk1"/>
              </a:buClr>
              <a:buSzPts val="2380"/>
              <a:buChar char="•"/>
            </a:pPr>
            <a:r>
              <a:rPr lang="en-IN" sz="2380" dirty="0"/>
              <a:t>A research institute wants to determine the best diet plan for weight loss and for this they have randomly selected 36 volunteers to analyze three diet plans ( Atkins , GM , South beach ) .Help the research institute in identifying the best diet plan by analyzing the weight lost by the volunteers.</a:t>
            </a:r>
            <a:endParaRPr dirty="0"/>
          </a:p>
        </p:txBody>
      </p:sp>
      <p:sp>
        <p:nvSpPr>
          <p:cNvPr id="110" name="Google Shape;110;p4"/>
          <p:cNvSpPr/>
          <p:nvPr/>
        </p:nvSpPr>
        <p:spPr>
          <a:xfrm>
            <a:off x="630936" y="2386584"/>
            <a:ext cx="4114800" cy="18288"/>
          </a:xfrm>
          <a:custGeom>
            <a:avLst/>
            <a:gdLst/>
            <a:ahLst/>
            <a:cxnLst/>
            <a:rect l="l" t="t" r="r" b="b"/>
            <a:pathLst>
              <a:path w="4114800" h="18288" fill="none" extrusionOk="0">
                <a:moveTo>
                  <a:pt x="0" y="0"/>
                </a:moveTo>
                <a:cubicBezTo>
                  <a:pt x="338280" y="-26110"/>
                  <a:pt x="483942" y="6555"/>
                  <a:pt x="768096" y="0"/>
                </a:cubicBezTo>
                <a:cubicBezTo>
                  <a:pt x="1052250" y="-6555"/>
                  <a:pt x="1331484" y="24616"/>
                  <a:pt x="1495044" y="0"/>
                </a:cubicBezTo>
                <a:cubicBezTo>
                  <a:pt x="1658604" y="-24616"/>
                  <a:pt x="2056661" y="-33562"/>
                  <a:pt x="2221992" y="0"/>
                </a:cubicBezTo>
                <a:cubicBezTo>
                  <a:pt x="2387323" y="33562"/>
                  <a:pt x="2629463" y="-20094"/>
                  <a:pt x="2784348" y="0"/>
                </a:cubicBezTo>
                <a:cubicBezTo>
                  <a:pt x="2939233" y="20094"/>
                  <a:pt x="3151981" y="1524"/>
                  <a:pt x="3387852" y="0"/>
                </a:cubicBezTo>
                <a:cubicBezTo>
                  <a:pt x="3623723" y="-1524"/>
                  <a:pt x="3882724" y="26165"/>
                  <a:pt x="4114800" y="0"/>
                </a:cubicBezTo>
                <a:cubicBezTo>
                  <a:pt x="4114300" y="8855"/>
                  <a:pt x="4114909" y="14521"/>
                  <a:pt x="4114800" y="18288"/>
                </a:cubicBezTo>
                <a:cubicBezTo>
                  <a:pt x="3910038" y="37744"/>
                  <a:pt x="3683432" y="-3969"/>
                  <a:pt x="3429000" y="18288"/>
                </a:cubicBezTo>
                <a:cubicBezTo>
                  <a:pt x="3174568" y="40545"/>
                  <a:pt x="3085815" y="44166"/>
                  <a:pt x="2866644" y="18288"/>
                </a:cubicBezTo>
                <a:cubicBezTo>
                  <a:pt x="2647473" y="-7590"/>
                  <a:pt x="2580474" y="31338"/>
                  <a:pt x="2304288" y="18288"/>
                </a:cubicBezTo>
                <a:cubicBezTo>
                  <a:pt x="2028102" y="5238"/>
                  <a:pt x="1863008" y="-2001"/>
                  <a:pt x="1577340" y="18288"/>
                </a:cubicBezTo>
                <a:cubicBezTo>
                  <a:pt x="1291672" y="38577"/>
                  <a:pt x="1243931" y="9893"/>
                  <a:pt x="973836" y="18288"/>
                </a:cubicBezTo>
                <a:cubicBezTo>
                  <a:pt x="703741" y="26683"/>
                  <a:pt x="317656" y="-5910"/>
                  <a:pt x="0" y="18288"/>
                </a:cubicBezTo>
                <a:cubicBezTo>
                  <a:pt x="683" y="12014"/>
                  <a:pt x="724" y="5908"/>
                  <a:pt x="0" y="0"/>
                </a:cubicBezTo>
                <a:close/>
              </a:path>
              <a:path w="4114800" h="18288" extrusionOk="0">
                <a:moveTo>
                  <a:pt x="0" y="0"/>
                </a:moveTo>
                <a:cubicBezTo>
                  <a:pt x="276109" y="5266"/>
                  <a:pt x="325589" y="-19584"/>
                  <a:pt x="644652" y="0"/>
                </a:cubicBezTo>
                <a:cubicBezTo>
                  <a:pt x="963715" y="19584"/>
                  <a:pt x="1064991" y="6066"/>
                  <a:pt x="1207008" y="0"/>
                </a:cubicBezTo>
                <a:cubicBezTo>
                  <a:pt x="1349025" y="-6066"/>
                  <a:pt x="1791724" y="14506"/>
                  <a:pt x="1975104" y="0"/>
                </a:cubicBezTo>
                <a:cubicBezTo>
                  <a:pt x="2158484" y="-14506"/>
                  <a:pt x="2397469" y="20822"/>
                  <a:pt x="2619756" y="0"/>
                </a:cubicBezTo>
                <a:cubicBezTo>
                  <a:pt x="2842043" y="-20822"/>
                  <a:pt x="2992157" y="20388"/>
                  <a:pt x="3264408" y="0"/>
                </a:cubicBezTo>
                <a:cubicBezTo>
                  <a:pt x="3536659" y="-20388"/>
                  <a:pt x="3855620" y="38211"/>
                  <a:pt x="4114800" y="0"/>
                </a:cubicBezTo>
                <a:cubicBezTo>
                  <a:pt x="4113902" y="7180"/>
                  <a:pt x="4114969" y="13790"/>
                  <a:pt x="4114800" y="18288"/>
                </a:cubicBezTo>
                <a:cubicBezTo>
                  <a:pt x="3968901" y="8593"/>
                  <a:pt x="3623428" y="17559"/>
                  <a:pt x="3429000" y="18288"/>
                </a:cubicBezTo>
                <a:cubicBezTo>
                  <a:pt x="3234572" y="19017"/>
                  <a:pt x="3085079" y="41804"/>
                  <a:pt x="2866644" y="18288"/>
                </a:cubicBezTo>
                <a:cubicBezTo>
                  <a:pt x="2648209" y="-5228"/>
                  <a:pt x="2451737" y="24580"/>
                  <a:pt x="2180844" y="18288"/>
                </a:cubicBezTo>
                <a:cubicBezTo>
                  <a:pt x="1909951" y="11996"/>
                  <a:pt x="1681589" y="12244"/>
                  <a:pt x="1495044" y="18288"/>
                </a:cubicBezTo>
                <a:cubicBezTo>
                  <a:pt x="1308499" y="24332"/>
                  <a:pt x="1136614" y="21789"/>
                  <a:pt x="850392" y="18288"/>
                </a:cubicBezTo>
                <a:cubicBezTo>
                  <a:pt x="564170" y="14787"/>
                  <a:pt x="210636" y="54701"/>
                  <a:pt x="0" y="18288"/>
                </a:cubicBezTo>
                <a:cubicBezTo>
                  <a:pt x="571" y="10093"/>
                  <a:pt x="-125" y="8407"/>
                  <a:pt x="0" y="0"/>
                </a:cubicBezTo>
                <a:close/>
              </a:path>
            </a:pathLst>
          </a:custGeom>
          <a:solidFill>
            <a:srgbClr val="23ADDC"/>
          </a:solidFill>
          <a:ln w="38100" cap="rnd" cmpd="sng">
            <a:solidFill>
              <a:srgbClr val="23ADD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white"/>
              </a:solidFill>
              <a:effectLst/>
              <a:uLnTx/>
              <a:uFillTx/>
              <a:latin typeface="Garamond"/>
              <a:ea typeface="Garamond"/>
              <a:cs typeface="Garamond"/>
              <a:sym typeface="Garamond"/>
            </a:endParaRPr>
          </a:p>
        </p:txBody>
      </p:sp>
      <p:pic>
        <p:nvPicPr>
          <p:cNvPr id="112" name="Google Shape;112;p4"/>
          <p:cNvPicPr preferRelativeResize="0"/>
          <p:nvPr/>
        </p:nvPicPr>
        <p:blipFill rotWithShape="1">
          <a:blip r:embed="rId3">
            <a:alphaModFix/>
          </a:blip>
          <a:srcRect/>
          <a:stretch/>
        </p:blipFill>
        <p:spPr>
          <a:xfrm>
            <a:off x="6099048" y="1748212"/>
            <a:ext cx="5458968" cy="3361575"/>
          </a:xfrm>
          <a:prstGeom prst="rect">
            <a:avLst/>
          </a:prstGeom>
          <a:noFill/>
          <a:ln>
            <a:noFill/>
          </a:ln>
        </p:spPr>
      </p:pic>
    </p:spTree>
    <p:extLst>
      <p:ext uri="{BB962C8B-B14F-4D97-AF65-F5344CB8AC3E}">
        <p14:creationId xmlns:p14="http://schemas.microsoft.com/office/powerpoint/2010/main" val="146083894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16"/>
        <p:cNvGrpSpPr/>
        <p:nvPr/>
      </p:nvGrpSpPr>
      <p:grpSpPr>
        <a:xfrm>
          <a:off x="0" y="0"/>
          <a:ext cx="0" cy="0"/>
          <a:chOff x="0" y="0"/>
          <a:chExt cx="0" cy="0"/>
        </a:xfrm>
      </p:grpSpPr>
      <p:sp>
        <p:nvSpPr>
          <p:cNvPr id="117" name="Google Shape;117;p5"/>
          <p:cNvSpPr/>
          <p:nvPr/>
        </p:nvSpPr>
        <p:spPr>
          <a:xfrm>
            <a:off x="838200" y="4736883"/>
            <a:ext cx="4243589" cy="27432"/>
          </a:xfrm>
          <a:custGeom>
            <a:avLst/>
            <a:gdLst/>
            <a:ahLst/>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dk1"/>
          </a:solidFill>
          <a:ln w="38100"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Garamond"/>
              <a:ea typeface="Garamond"/>
              <a:cs typeface="Garamond"/>
              <a:sym typeface="Garamond"/>
            </a:endParaRPr>
          </a:p>
        </p:txBody>
      </p:sp>
      <p:sp>
        <p:nvSpPr>
          <p:cNvPr id="118" name="Google Shape;118;p5"/>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white"/>
              </a:solidFill>
              <a:effectLst/>
              <a:uLnTx/>
              <a:uFillTx/>
              <a:latin typeface="Garamond"/>
              <a:ea typeface="Garamond"/>
              <a:cs typeface="Garamond"/>
              <a:sym typeface="Garamond"/>
            </a:endParaRPr>
          </a:p>
        </p:txBody>
      </p:sp>
      <p:sp>
        <p:nvSpPr>
          <p:cNvPr id="119" name="Google Shape;119;p5"/>
          <p:cNvSpPr txBox="1">
            <a:spLocks noGrp="1"/>
          </p:cNvSpPr>
          <p:nvPr>
            <p:ph type="title"/>
          </p:nvPr>
        </p:nvSpPr>
        <p:spPr>
          <a:xfrm>
            <a:off x="638882" y="639193"/>
            <a:ext cx="3784528" cy="3573516"/>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rgbClr val="FF9300"/>
              </a:buClr>
              <a:buSzPts val="5000"/>
              <a:buFont typeface="Garamond"/>
              <a:buNone/>
            </a:pPr>
            <a:r>
              <a:rPr lang="en-IN" sz="5000" dirty="0">
                <a:solidFill>
                  <a:srgbClr val="FF9300"/>
                </a:solidFill>
                <a:latin typeface="Garamond"/>
                <a:ea typeface="Garamond"/>
                <a:cs typeface="Garamond"/>
                <a:sym typeface="Garamond"/>
              </a:rPr>
              <a:t>Calculations</a:t>
            </a:r>
            <a:endParaRPr dirty="0"/>
          </a:p>
        </p:txBody>
      </p:sp>
      <p:pic>
        <p:nvPicPr>
          <p:cNvPr id="121" name="Google Shape;121;p5"/>
          <p:cNvPicPr preferRelativeResize="0">
            <a:picLocks noGrp="1"/>
          </p:cNvPicPr>
          <p:nvPr>
            <p:ph idx="1"/>
          </p:nvPr>
        </p:nvPicPr>
        <p:blipFill rotWithShape="1">
          <a:blip r:embed="rId3">
            <a:alphaModFix/>
          </a:blip>
          <a:srcRect/>
          <a:stretch/>
        </p:blipFill>
        <p:spPr>
          <a:xfrm>
            <a:off x="4654296" y="826882"/>
            <a:ext cx="7214616" cy="5176803"/>
          </a:xfrm>
          <a:prstGeom prst="rect">
            <a:avLst/>
          </a:prstGeom>
          <a:noFill/>
          <a:ln>
            <a:noFill/>
          </a:ln>
        </p:spPr>
      </p:pic>
      <p:sp>
        <p:nvSpPr>
          <p:cNvPr id="120" name="Google Shape;120;p5"/>
          <p:cNvSpPr/>
          <p:nvPr/>
        </p:nvSpPr>
        <p:spPr>
          <a:xfrm>
            <a:off x="643278" y="4409267"/>
            <a:ext cx="3255095" cy="27432"/>
          </a:xfrm>
          <a:custGeom>
            <a:avLst/>
            <a:gdLst/>
            <a:ahLst/>
            <a:cxnLst/>
            <a:rect l="l" t="t" r="r" b="b"/>
            <a:pathLst>
              <a:path w="3255095" h="27432"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3929" y="7395"/>
                  <a:pt x="3255140" y="21864"/>
                  <a:pt x="3255095" y="27432"/>
                </a:cubicBezTo>
                <a:cubicBezTo>
                  <a:pt x="3088545" y="32347"/>
                  <a:pt x="2687475" y="16563"/>
                  <a:pt x="2538974" y="27432"/>
                </a:cubicBezTo>
                <a:cubicBezTo>
                  <a:pt x="2390473" y="38301"/>
                  <a:pt x="2137381" y="185"/>
                  <a:pt x="1822853" y="27432"/>
                </a:cubicBezTo>
                <a:cubicBezTo>
                  <a:pt x="1508325" y="54679"/>
                  <a:pt x="1466437" y="29529"/>
                  <a:pt x="1171834" y="27432"/>
                </a:cubicBezTo>
                <a:cubicBezTo>
                  <a:pt x="877231" y="25335"/>
                  <a:pt x="561097" y="46787"/>
                  <a:pt x="0" y="27432"/>
                </a:cubicBezTo>
                <a:cubicBezTo>
                  <a:pt x="-503" y="20663"/>
                  <a:pt x="1168" y="5855"/>
                  <a:pt x="0" y="0"/>
                </a:cubicBezTo>
                <a:close/>
              </a:path>
              <a:path w="3255095" h="27432"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5288" y="12649"/>
                  <a:pt x="3254107" y="17989"/>
                  <a:pt x="3255095" y="27432"/>
                </a:cubicBezTo>
                <a:cubicBezTo>
                  <a:pt x="3120743" y="25834"/>
                  <a:pt x="2759628" y="51606"/>
                  <a:pt x="2604076" y="27432"/>
                </a:cubicBezTo>
                <a:cubicBezTo>
                  <a:pt x="2448524" y="3258"/>
                  <a:pt x="2184336" y="28743"/>
                  <a:pt x="1887955" y="27432"/>
                </a:cubicBezTo>
                <a:cubicBezTo>
                  <a:pt x="1591574" y="26121"/>
                  <a:pt x="1548845" y="16014"/>
                  <a:pt x="1334589" y="27432"/>
                </a:cubicBezTo>
                <a:cubicBezTo>
                  <a:pt x="1120333" y="38850"/>
                  <a:pt x="996014" y="18806"/>
                  <a:pt x="683570" y="27432"/>
                </a:cubicBezTo>
                <a:cubicBezTo>
                  <a:pt x="371126" y="36058"/>
                  <a:pt x="198687" y="25311"/>
                  <a:pt x="0" y="27432"/>
                </a:cubicBezTo>
                <a:cubicBezTo>
                  <a:pt x="1300" y="19678"/>
                  <a:pt x="-86" y="12044"/>
                  <a:pt x="0" y="0"/>
                </a:cubicBezTo>
                <a:close/>
              </a:path>
            </a:pathLst>
          </a:custGeom>
          <a:solidFill>
            <a:srgbClr val="23ADDC"/>
          </a:solidFill>
          <a:ln w="38100" cap="rnd" cmpd="sng">
            <a:solidFill>
              <a:srgbClr val="23ADD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white"/>
              </a:solidFill>
              <a:effectLst/>
              <a:uLnTx/>
              <a:uFillTx/>
              <a:latin typeface="Garamond"/>
              <a:ea typeface="Garamond"/>
              <a:cs typeface="Garamond"/>
              <a:sym typeface="Garamond"/>
            </a:endParaRPr>
          </a:p>
        </p:txBody>
      </p:sp>
    </p:spTree>
    <p:extLst>
      <p:ext uri="{BB962C8B-B14F-4D97-AF65-F5344CB8AC3E}">
        <p14:creationId xmlns:p14="http://schemas.microsoft.com/office/powerpoint/2010/main" val="344472845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6"/>
          <p:cNvSpPr txBox="1">
            <a:spLocks noGrp="1"/>
          </p:cNvSpPr>
          <p:nvPr>
            <p:ph type="title"/>
          </p:nvPr>
        </p:nvSpPr>
        <p:spPr>
          <a:xfrm>
            <a:off x="0" y="13875"/>
            <a:ext cx="10515600" cy="854806"/>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rgbClr val="FF9300"/>
              </a:buClr>
              <a:buSzPts val="5000"/>
              <a:buFont typeface="Garamond"/>
              <a:buNone/>
            </a:pPr>
            <a:r>
              <a:rPr lang="en-IN" sz="5000" dirty="0">
                <a:solidFill>
                  <a:srgbClr val="FF9300"/>
                </a:solidFill>
                <a:latin typeface="Garamond"/>
                <a:ea typeface="Garamond"/>
                <a:cs typeface="Garamond"/>
                <a:sym typeface="Garamond"/>
              </a:rPr>
              <a:t>Calculations</a:t>
            </a:r>
            <a:endParaRPr dirty="0"/>
          </a:p>
        </p:txBody>
      </p:sp>
      <p:sp>
        <p:nvSpPr>
          <p:cNvPr id="127" name="Google Shape;127;p6"/>
          <p:cNvSpPr txBox="1">
            <a:spLocks noGrp="1"/>
          </p:cNvSpPr>
          <p:nvPr>
            <p:ph idx="1"/>
          </p:nvPr>
        </p:nvSpPr>
        <p:spPr>
          <a:xfrm>
            <a:off x="346710" y="1220724"/>
            <a:ext cx="10515600" cy="4251960"/>
          </a:xfrm>
          <a:prstGeom prst="rect">
            <a:avLst/>
          </a:prstGeom>
          <a:noFill/>
          <a:ln>
            <a:noFill/>
          </a:ln>
        </p:spPr>
        <p:txBody>
          <a:bodyPr spcFirstLastPara="1" wrap="square" lIns="91425" tIns="45700" rIns="91425" bIns="45700" anchor="t" anchorCtr="0">
            <a:normAutofit/>
          </a:bodyPr>
          <a:lstStyle/>
          <a:p>
            <a:pPr marL="228600" lvl="0" indent="-228600" algn="l" rtl="0">
              <a:lnSpc>
                <a:spcPct val="100000"/>
              </a:lnSpc>
              <a:spcBef>
                <a:spcPts val="0"/>
              </a:spcBef>
              <a:spcAft>
                <a:spcPts val="0"/>
              </a:spcAft>
              <a:buClr>
                <a:schemeClr val="dk1"/>
              </a:buClr>
              <a:buSzPts val="2800"/>
              <a:buChar char="•"/>
            </a:pPr>
            <a:r>
              <a:rPr lang="en-IN" dirty="0"/>
              <a:t>Deviation of mean with global Mean: (μ1 – μ)</a:t>
            </a:r>
            <a:r>
              <a:rPr lang="en-IN" sz="2400" baseline="30000" dirty="0"/>
              <a:t>2</a:t>
            </a:r>
            <a:r>
              <a:rPr lang="en-IN" baseline="30000" dirty="0"/>
              <a:t>  </a:t>
            </a:r>
            <a:endParaRPr dirty="0"/>
          </a:p>
          <a:p>
            <a:pPr marL="228600" lvl="0" indent="-228600" algn="l" rtl="0">
              <a:lnSpc>
                <a:spcPct val="100000"/>
              </a:lnSpc>
              <a:spcBef>
                <a:spcPts val="1000"/>
              </a:spcBef>
              <a:spcAft>
                <a:spcPts val="0"/>
              </a:spcAft>
              <a:buClr>
                <a:schemeClr val="dk1"/>
              </a:buClr>
              <a:buSzPts val="2800"/>
              <a:buChar char="•"/>
            </a:pPr>
            <a:r>
              <a:rPr lang="en-IN" dirty="0"/>
              <a:t>SS between group : product of Deviation of global mean with local mean and no. of data points </a:t>
            </a:r>
            <a:endParaRPr dirty="0"/>
          </a:p>
          <a:p>
            <a:pPr marL="228600" lvl="0" indent="-228600" algn="l" rtl="0">
              <a:lnSpc>
                <a:spcPct val="100000"/>
              </a:lnSpc>
              <a:spcBef>
                <a:spcPts val="1000"/>
              </a:spcBef>
              <a:spcAft>
                <a:spcPts val="0"/>
              </a:spcAft>
              <a:buClr>
                <a:schemeClr val="dk1"/>
              </a:buClr>
              <a:buSzPts val="2800"/>
              <a:buChar char="•"/>
            </a:pPr>
            <a:r>
              <a:rPr lang="en-IN" dirty="0"/>
              <a:t>SS within group(Residual): total squared deviation of data points with its local mean </a:t>
            </a:r>
            <a:endParaRPr dirty="0"/>
          </a:p>
          <a:p>
            <a:pPr marL="228600" lvl="0" indent="-228600" algn="l" rtl="0">
              <a:lnSpc>
                <a:spcPct val="100000"/>
              </a:lnSpc>
              <a:spcBef>
                <a:spcPts val="1000"/>
              </a:spcBef>
              <a:spcAft>
                <a:spcPts val="0"/>
              </a:spcAft>
              <a:buClr>
                <a:schemeClr val="dk1"/>
              </a:buClr>
              <a:buSzPts val="2800"/>
              <a:buChar char="•"/>
            </a:pPr>
            <a:r>
              <a:rPr lang="en-IN" dirty="0"/>
              <a:t>Sum of Squares Total:  SS within group + SS between Group </a:t>
            </a:r>
            <a:endParaRPr dirty="0"/>
          </a:p>
          <a:p>
            <a:pPr marL="0" lvl="0" indent="0" algn="l" rtl="0">
              <a:lnSpc>
                <a:spcPct val="100000"/>
              </a:lnSpc>
              <a:spcBef>
                <a:spcPts val="1000"/>
              </a:spcBef>
              <a:spcAft>
                <a:spcPts val="0"/>
              </a:spcAft>
              <a:buClr>
                <a:schemeClr val="dk1"/>
              </a:buClr>
              <a:buSzPts val="2800"/>
              <a:buNone/>
            </a:pPr>
            <a:r>
              <a:rPr lang="en-IN" dirty="0"/>
              <a:t>F-ratio = ( SS Btwn Groups / DF )</a:t>
            </a:r>
            <a:endParaRPr dirty="0"/>
          </a:p>
          <a:p>
            <a:pPr marL="0" lvl="0" indent="0" algn="l" rtl="0">
              <a:lnSpc>
                <a:spcPct val="100000"/>
              </a:lnSpc>
              <a:spcBef>
                <a:spcPts val="1000"/>
              </a:spcBef>
              <a:spcAft>
                <a:spcPts val="0"/>
              </a:spcAft>
              <a:buClr>
                <a:schemeClr val="dk1"/>
              </a:buClr>
              <a:buSzPts val="2800"/>
              <a:buNone/>
            </a:pPr>
            <a:r>
              <a:rPr lang="en-IN" dirty="0"/>
              <a:t>	 (SS With Groups / DF)</a:t>
            </a:r>
            <a:endParaRPr dirty="0"/>
          </a:p>
          <a:p>
            <a:pPr marL="0" lvl="0" indent="0" algn="l" rtl="0">
              <a:lnSpc>
                <a:spcPct val="100000"/>
              </a:lnSpc>
              <a:spcBef>
                <a:spcPts val="1000"/>
              </a:spcBef>
              <a:spcAft>
                <a:spcPts val="0"/>
              </a:spcAft>
              <a:buClr>
                <a:schemeClr val="dk1"/>
              </a:buClr>
              <a:buSzPts val="2800"/>
              <a:buNone/>
            </a:pPr>
            <a:endParaRPr dirty="0"/>
          </a:p>
        </p:txBody>
      </p:sp>
      <p:cxnSp>
        <p:nvCxnSpPr>
          <p:cNvPr id="128" name="Google Shape;128;p6"/>
          <p:cNvCxnSpPr/>
          <p:nvPr/>
        </p:nvCxnSpPr>
        <p:spPr>
          <a:xfrm>
            <a:off x="1741320" y="4882860"/>
            <a:ext cx="2011680" cy="0"/>
          </a:xfrm>
          <a:prstGeom prst="straightConnector1">
            <a:avLst/>
          </a:prstGeom>
          <a:solidFill>
            <a:srgbClr val="000000">
              <a:alpha val="4705"/>
            </a:srgbClr>
          </a:solidFill>
          <a:ln w="18000" cap="flat" cmpd="sng">
            <a:solidFill>
              <a:srgbClr val="000000"/>
            </a:solidFill>
            <a:prstDash val="solid"/>
            <a:miter lim="800000"/>
            <a:headEnd type="none" w="sm" len="sm"/>
            <a:tailEnd type="none" w="sm" len="sm"/>
          </a:ln>
        </p:spPr>
      </p:cxnSp>
    </p:spTree>
    <p:extLst>
      <p:ext uri="{BB962C8B-B14F-4D97-AF65-F5344CB8AC3E}">
        <p14:creationId xmlns:p14="http://schemas.microsoft.com/office/powerpoint/2010/main" val="135820055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pic>
        <p:nvPicPr>
          <p:cNvPr id="133" name="Google Shape;133;p7"/>
          <p:cNvPicPr preferRelativeResize="0"/>
          <p:nvPr/>
        </p:nvPicPr>
        <p:blipFill rotWithShape="1">
          <a:blip r:embed="rId3">
            <a:alphaModFix/>
          </a:blip>
          <a:srcRect/>
          <a:stretch/>
        </p:blipFill>
        <p:spPr>
          <a:xfrm>
            <a:off x="0" y="1931684"/>
            <a:ext cx="12192000" cy="1744952"/>
          </a:xfrm>
          <a:prstGeom prst="rect">
            <a:avLst/>
          </a:prstGeom>
          <a:noFill/>
          <a:ln>
            <a:noFill/>
          </a:ln>
        </p:spPr>
      </p:pic>
    </p:spTree>
    <p:extLst>
      <p:ext uri="{BB962C8B-B14F-4D97-AF65-F5344CB8AC3E}">
        <p14:creationId xmlns:p14="http://schemas.microsoft.com/office/powerpoint/2010/main" val="135157225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37"/>
        <p:cNvGrpSpPr/>
        <p:nvPr/>
      </p:nvGrpSpPr>
      <p:grpSpPr>
        <a:xfrm>
          <a:off x="0" y="0"/>
          <a:ext cx="0" cy="0"/>
          <a:chOff x="0" y="0"/>
          <a:chExt cx="0" cy="0"/>
        </a:xfrm>
      </p:grpSpPr>
      <p:sp>
        <p:nvSpPr>
          <p:cNvPr id="138" name="Google Shape;138;p8"/>
          <p:cNvSpPr/>
          <p:nvPr/>
        </p:nvSpPr>
        <p:spPr>
          <a:xfrm>
            <a:off x="0" y="0"/>
            <a:ext cx="12188952"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white"/>
              </a:solidFill>
              <a:effectLst/>
              <a:uLnTx/>
              <a:uFillTx/>
              <a:latin typeface="Garamond"/>
              <a:ea typeface="Garamond"/>
              <a:cs typeface="Garamond"/>
              <a:sym typeface="Garamond"/>
            </a:endParaRPr>
          </a:p>
        </p:txBody>
      </p:sp>
      <p:sp>
        <p:nvSpPr>
          <p:cNvPr id="139" name="Google Shape;139;p8"/>
          <p:cNvSpPr txBox="1">
            <a:spLocks noGrp="1"/>
          </p:cNvSpPr>
          <p:nvPr>
            <p:ph type="title"/>
          </p:nvPr>
        </p:nvSpPr>
        <p:spPr>
          <a:xfrm>
            <a:off x="701802" y="2377440"/>
            <a:ext cx="3673286" cy="971550"/>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rgbClr val="FF9300"/>
              </a:buClr>
              <a:buSzPts val="5000"/>
              <a:buFont typeface="Garamond"/>
              <a:buNone/>
            </a:pPr>
            <a:r>
              <a:rPr lang="en-IN" sz="5000" dirty="0">
                <a:solidFill>
                  <a:srgbClr val="FF9300"/>
                </a:solidFill>
                <a:latin typeface="Garamond"/>
                <a:ea typeface="Garamond"/>
                <a:cs typeface="Garamond"/>
                <a:sym typeface="Garamond"/>
              </a:rPr>
              <a:t>Conclusion</a:t>
            </a:r>
            <a:endParaRPr dirty="0"/>
          </a:p>
        </p:txBody>
      </p:sp>
      <p:sp>
        <p:nvSpPr>
          <p:cNvPr id="141" name="Google Shape;141;p8"/>
          <p:cNvSpPr txBox="1">
            <a:spLocks noGrp="1"/>
          </p:cNvSpPr>
          <p:nvPr>
            <p:ph idx="1"/>
          </p:nvPr>
        </p:nvSpPr>
        <p:spPr>
          <a:xfrm>
            <a:off x="5298595" y="552091"/>
            <a:ext cx="6052158" cy="5431536"/>
          </a:xfrm>
          <a:prstGeom prst="rect">
            <a:avLst/>
          </a:prstGeom>
          <a:noFill/>
          <a:ln>
            <a:noFill/>
          </a:ln>
        </p:spPr>
        <p:txBody>
          <a:bodyPr spcFirstLastPara="1" wrap="square" lIns="91425" tIns="45700" rIns="91425" bIns="45700" anchor="ctr" anchorCtr="0">
            <a:normAutofit/>
          </a:bodyPr>
          <a:lstStyle/>
          <a:p>
            <a:pPr marL="0" lvl="0" indent="0" algn="l" rtl="0">
              <a:lnSpc>
                <a:spcPct val="110000"/>
              </a:lnSpc>
              <a:spcBef>
                <a:spcPts val="0"/>
              </a:spcBef>
              <a:spcAft>
                <a:spcPts val="0"/>
              </a:spcAft>
              <a:buClr>
                <a:schemeClr val="dk1"/>
              </a:buClr>
              <a:buSzPts val="2800"/>
              <a:buNone/>
            </a:pPr>
            <a:r>
              <a:rPr lang="en-IN" dirty="0"/>
              <a:t>If calculated F ratio is greater than F value based on the degrees of freedom ,we reject Ho .</a:t>
            </a:r>
            <a:endParaRPr dirty="0"/>
          </a:p>
        </p:txBody>
      </p:sp>
      <p:sp>
        <p:nvSpPr>
          <p:cNvPr id="140" name="Google Shape;140;p8"/>
          <p:cNvSpPr/>
          <p:nvPr/>
        </p:nvSpPr>
        <p:spPr>
          <a:xfrm rot="5400000">
            <a:off x="2539411" y="3254143"/>
            <a:ext cx="4480560" cy="27432"/>
          </a:xfrm>
          <a:custGeom>
            <a:avLst/>
            <a:gdLst/>
            <a:ahLst/>
            <a:cxnLst/>
            <a:rect l="l" t="t" r="r" b="b"/>
            <a:pathLst>
              <a:path w="4480560" h="27432"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79587" y="8304"/>
                  <a:pt x="4480082" y="21512"/>
                  <a:pt x="4480560" y="27432"/>
                </a:cubicBezTo>
                <a:cubicBezTo>
                  <a:pt x="4314132" y="24068"/>
                  <a:pt x="4028383" y="45776"/>
                  <a:pt x="3840480" y="27432"/>
                </a:cubicBezTo>
                <a:cubicBezTo>
                  <a:pt x="3652577" y="9088"/>
                  <a:pt x="3547615" y="11992"/>
                  <a:pt x="3290011" y="27432"/>
                </a:cubicBezTo>
                <a:cubicBezTo>
                  <a:pt x="3032407" y="42872"/>
                  <a:pt x="2830268" y="17863"/>
                  <a:pt x="2560320" y="27432"/>
                </a:cubicBezTo>
                <a:cubicBezTo>
                  <a:pt x="2290372" y="37001"/>
                  <a:pt x="2147422" y="15872"/>
                  <a:pt x="1965046" y="27432"/>
                </a:cubicBezTo>
                <a:cubicBezTo>
                  <a:pt x="1782670" y="38992"/>
                  <a:pt x="1689791" y="49824"/>
                  <a:pt x="1459382" y="27432"/>
                </a:cubicBezTo>
                <a:cubicBezTo>
                  <a:pt x="1228973" y="5040"/>
                  <a:pt x="915486" y="45645"/>
                  <a:pt x="774497" y="27432"/>
                </a:cubicBezTo>
                <a:cubicBezTo>
                  <a:pt x="633508" y="9219"/>
                  <a:pt x="361442" y="-1963"/>
                  <a:pt x="0" y="27432"/>
                </a:cubicBezTo>
                <a:cubicBezTo>
                  <a:pt x="-1048" y="14992"/>
                  <a:pt x="-1120" y="7447"/>
                  <a:pt x="0" y="0"/>
                </a:cubicBezTo>
                <a:close/>
              </a:path>
              <a:path w="4480560" h="27432"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81045" y="9333"/>
                  <a:pt x="4481838" y="19699"/>
                  <a:pt x="4480560" y="27432"/>
                </a:cubicBezTo>
                <a:cubicBezTo>
                  <a:pt x="4279652" y="2294"/>
                  <a:pt x="4200762" y="50710"/>
                  <a:pt x="3930091" y="27432"/>
                </a:cubicBezTo>
                <a:cubicBezTo>
                  <a:pt x="3659420" y="4154"/>
                  <a:pt x="3456052" y="31438"/>
                  <a:pt x="3290011" y="27432"/>
                </a:cubicBezTo>
                <a:cubicBezTo>
                  <a:pt x="3123970" y="23426"/>
                  <a:pt x="2882392" y="41962"/>
                  <a:pt x="2649931" y="27432"/>
                </a:cubicBezTo>
                <a:cubicBezTo>
                  <a:pt x="2417470" y="12902"/>
                  <a:pt x="2238426" y="16481"/>
                  <a:pt x="2054657" y="27432"/>
                </a:cubicBezTo>
                <a:cubicBezTo>
                  <a:pt x="1870888" y="38383"/>
                  <a:pt x="1566368" y="54184"/>
                  <a:pt x="1324966" y="27432"/>
                </a:cubicBezTo>
                <a:cubicBezTo>
                  <a:pt x="1083564" y="680"/>
                  <a:pt x="787410" y="20090"/>
                  <a:pt x="595274" y="27432"/>
                </a:cubicBezTo>
                <a:cubicBezTo>
                  <a:pt x="403138" y="34774"/>
                  <a:pt x="169622" y="19643"/>
                  <a:pt x="0" y="27432"/>
                </a:cubicBezTo>
                <a:cubicBezTo>
                  <a:pt x="211" y="18145"/>
                  <a:pt x="120" y="6480"/>
                  <a:pt x="0" y="0"/>
                </a:cubicBezTo>
                <a:close/>
              </a:path>
            </a:pathLst>
          </a:custGeom>
          <a:solidFill>
            <a:srgbClr val="23ADDC"/>
          </a:solidFill>
          <a:ln w="41275" cap="rnd" cmpd="sng">
            <a:solidFill>
              <a:srgbClr val="23ADD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white"/>
              </a:solidFill>
              <a:effectLst/>
              <a:uLnTx/>
              <a:uFillTx/>
              <a:latin typeface="Garamond"/>
              <a:ea typeface="Garamond"/>
              <a:cs typeface="Garamond"/>
              <a:sym typeface="Garamond"/>
            </a:endParaRPr>
          </a:p>
        </p:txBody>
      </p:sp>
    </p:spTree>
    <p:extLst>
      <p:ext uri="{BB962C8B-B14F-4D97-AF65-F5344CB8AC3E}">
        <p14:creationId xmlns:p14="http://schemas.microsoft.com/office/powerpoint/2010/main" val="250965291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9"/>
          <p:cNvSpPr/>
          <p:nvPr/>
        </p:nvSpPr>
        <p:spPr>
          <a:xfrm>
            <a:off x="167640" y="1740247"/>
            <a:ext cx="11433810" cy="4493538"/>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200" b="0" i="0" u="none" strike="noStrike" kern="1200" cap="none" spc="0" normalizeH="0" baseline="0" noProof="0" dirty="0">
                <a:ln>
                  <a:noFill/>
                </a:ln>
                <a:solidFill>
                  <a:srgbClr val="333333"/>
                </a:solidFill>
                <a:effectLst/>
                <a:uLnTx/>
                <a:uFillTx/>
                <a:latin typeface="Garamond"/>
                <a:ea typeface="Garamond"/>
                <a:cs typeface="Garamond"/>
                <a:sym typeface="Garamond"/>
              </a:rPr>
              <a:t>Chi-square tests of independence test whether two </a:t>
            </a:r>
            <a:r>
              <a:rPr kumimoji="0" lang="en-IN" sz="2200" b="0" i="0" u="sng" strike="noStrike" kern="1200" cap="none" spc="0" normalizeH="0" baseline="0" noProof="0" dirty="0">
                <a:ln>
                  <a:noFill/>
                </a:ln>
                <a:solidFill>
                  <a:srgbClr val="4582EC"/>
                </a:solidFill>
                <a:effectLst/>
                <a:uLnTx/>
                <a:uFillTx/>
                <a:latin typeface="Garamond"/>
                <a:ea typeface="Garamond"/>
                <a:cs typeface="Garamond"/>
                <a:sym typeface="Garamond"/>
                <a:hlinkClick r:id="rId3">
                  <a:extLst>
                    <a:ext uri="{A12FA001-AC4F-418D-AE19-62706E023703}">
                      <ahyp:hlinkClr xmlns:ahyp="http://schemas.microsoft.com/office/drawing/2018/hyperlinkcolor" val="tx"/>
                    </a:ext>
                  </a:extLst>
                </a:hlinkClick>
              </a:rPr>
              <a:t>qualitative variables</a:t>
            </a:r>
            <a:r>
              <a:rPr kumimoji="0" lang="en-IN" sz="2200" b="0" i="0" u="none" strike="noStrike" kern="1200" cap="none" spc="0" normalizeH="0" baseline="0" noProof="0" dirty="0">
                <a:ln>
                  <a:noFill/>
                </a:ln>
                <a:solidFill>
                  <a:srgbClr val="333333"/>
                </a:solidFill>
                <a:effectLst/>
                <a:uLnTx/>
                <a:uFillTx/>
                <a:latin typeface="Garamond"/>
                <a:ea typeface="Garamond"/>
                <a:cs typeface="Garamond"/>
                <a:sym typeface="Garamond"/>
              </a:rPr>
              <a:t> are independent, that is, whether there exists a relationship between two categorical variables</a:t>
            </a:r>
            <a:endParaRPr kumimoji="0" sz="2200" b="0" i="0" u="none" strike="noStrike" kern="1200" cap="none" spc="0" normalizeH="0" baseline="0" noProof="0" dirty="0">
              <a:ln>
                <a:noFill/>
              </a:ln>
              <a:solidFill>
                <a:prstClr val="black"/>
              </a:solidFill>
              <a:effectLst/>
              <a:uLnTx/>
              <a:uFillTx/>
              <a:latin typeface="Garamond"/>
              <a:ea typeface="Garamond"/>
              <a:cs typeface="Garamond"/>
              <a:sym typeface="Garamond"/>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200" b="0" i="0" u="none" strike="noStrike" kern="1200" cap="none" spc="0" normalizeH="0" baseline="0" noProof="0" dirty="0">
              <a:ln>
                <a:noFill/>
              </a:ln>
              <a:solidFill>
                <a:srgbClr val="333333"/>
              </a:solidFill>
              <a:effectLst/>
              <a:uLnTx/>
              <a:uFillTx/>
              <a:latin typeface="Garamond"/>
              <a:ea typeface="Garamond"/>
              <a:cs typeface="Garamond"/>
              <a:sym typeface="Garamond"/>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200" b="0" i="0" u="none" strike="noStrike" kern="1200" cap="none" spc="0" normalizeH="0" baseline="0" noProof="0" dirty="0">
              <a:ln>
                <a:noFill/>
              </a:ln>
              <a:solidFill>
                <a:srgbClr val="333333"/>
              </a:solidFill>
              <a:effectLst/>
              <a:uLnTx/>
              <a:uFillTx/>
              <a:latin typeface="Garamond"/>
              <a:ea typeface="Garamond"/>
              <a:cs typeface="Garamond"/>
              <a:sym typeface="Garamond"/>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200" b="0" i="0" u="none" strike="noStrike" kern="1200" cap="none" spc="0" normalizeH="0" baseline="0" noProof="0" dirty="0">
                <a:ln>
                  <a:noFill/>
                </a:ln>
                <a:solidFill>
                  <a:srgbClr val="333333"/>
                </a:solidFill>
                <a:effectLst/>
                <a:uLnTx/>
                <a:uFillTx/>
                <a:latin typeface="Garamond"/>
                <a:ea typeface="Garamond"/>
                <a:cs typeface="Garamond"/>
                <a:sym typeface="Garamond"/>
              </a:rPr>
              <a:t>Hypotheses</a:t>
            </a:r>
            <a:endParaRPr kumimoji="0"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200" b="0" i="0" u="none" strike="noStrike" kern="1200" cap="none" spc="0" normalizeH="0" baseline="0" noProof="0" dirty="0">
                <a:ln>
                  <a:noFill/>
                </a:ln>
                <a:solidFill>
                  <a:srgbClr val="333333"/>
                </a:solidFill>
                <a:effectLst/>
                <a:uLnTx/>
                <a:uFillTx/>
                <a:latin typeface="Garamond"/>
                <a:ea typeface="Garamond"/>
                <a:cs typeface="Garamond"/>
                <a:sym typeface="Garamond"/>
              </a:rPr>
              <a:t>The Chi-square test of independence is a hypothesis test so it has a null (H0) and an alternative hypothesis (H1):</a:t>
            </a:r>
            <a:endParaRPr kumimoji="0"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200" b="0" i="0" u="none" strike="noStrike" kern="1200" cap="none" spc="0" normalizeH="0" baseline="0" noProof="0" dirty="0">
              <a:ln>
                <a:noFill/>
              </a:ln>
              <a:solidFill>
                <a:srgbClr val="333333"/>
              </a:solidFill>
              <a:effectLst/>
              <a:uLnTx/>
              <a:uFillTx/>
              <a:latin typeface="Garamond"/>
              <a:ea typeface="Garamond"/>
              <a:cs typeface="Garamond"/>
              <a:sym typeface="Garamond"/>
            </a:endParaRPr>
          </a:p>
          <a:p>
            <a:pPr marL="0" marR="0" lvl="0" indent="-139700" algn="l" defTabSz="914400" rtl="0" eaLnBrk="1" fontAlgn="auto" latinLnBrk="0" hangingPunct="1">
              <a:lnSpc>
                <a:spcPct val="100000"/>
              </a:lnSpc>
              <a:spcBef>
                <a:spcPts val="0"/>
              </a:spcBef>
              <a:spcAft>
                <a:spcPts val="0"/>
              </a:spcAft>
              <a:buClr>
                <a:srgbClr val="333333"/>
              </a:buClr>
              <a:buSzPts val="2200"/>
              <a:buFont typeface="Arial"/>
              <a:buChar char="•"/>
              <a:tabLst/>
              <a:defRPr/>
            </a:pPr>
            <a:r>
              <a:rPr kumimoji="0" lang="en-IN" sz="2200" b="0" i="0" u="none" strike="noStrike" kern="1200" cap="none" spc="0" normalizeH="0" baseline="0" noProof="0" dirty="0">
                <a:ln>
                  <a:noFill/>
                </a:ln>
                <a:solidFill>
                  <a:srgbClr val="333333"/>
                </a:solidFill>
                <a:effectLst/>
                <a:uLnTx/>
                <a:uFillTx/>
                <a:latin typeface="Garamond"/>
                <a:ea typeface="Garamond"/>
                <a:cs typeface="Garamond"/>
                <a:sym typeface="Garamond"/>
              </a:rPr>
              <a:t>H0 : the variables are independent, there is </a:t>
            </a:r>
            <a:r>
              <a:rPr kumimoji="0" lang="en-IN" sz="2200" b="1" i="0" u="none" strike="noStrike" kern="1200" cap="none" spc="0" normalizeH="0" baseline="0" noProof="0" dirty="0">
                <a:ln>
                  <a:noFill/>
                </a:ln>
                <a:solidFill>
                  <a:srgbClr val="333333"/>
                </a:solidFill>
                <a:effectLst/>
                <a:uLnTx/>
                <a:uFillTx/>
                <a:latin typeface="Garamond"/>
                <a:ea typeface="Garamond"/>
                <a:cs typeface="Garamond"/>
                <a:sym typeface="Garamond"/>
              </a:rPr>
              <a:t>no</a:t>
            </a:r>
            <a:r>
              <a:rPr kumimoji="0" lang="en-IN" sz="2200" b="0" i="0" u="none" strike="noStrike" kern="1200" cap="none" spc="0" normalizeH="0" baseline="0" noProof="0" dirty="0">
                <a:ln>
                  <a:noFill/>
                </a:ln>
                <a:solidFill>
                  <a:srgbClr val="333333"/>
                </a:solidFill>
                <a:effectLst/>
                <a:uLnTx/>
                <a:uFillTx/>
                <a:latin typeface="Garamond"/>
                <a:ea typeface="Garamond"/>
                <a:cs typeface="Garamond"/>
                <a:sym typeface="Garamond"/>
              </a:rPr>
              <a:t> relationship between the two categorical variables. Knowing the value of one variable does not help to predict the value of the other variable</a:t>
            </a:r>
            <a:endParaRPr kumimoji="0"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
                <a:prstClr val="black"/>
              </a:buClr>
              <a:buSzPts val="2200"/>
              <a:buFont typeface="Arial"/>
              <a:buNone/>
              <a:tabLst/>
              <a:defRPr/>
            </a:pPr>
            <a:endParaRPr kumimoji="0" sz="2200" b="0" i="0" u="none" strike="noStrike" kern="1200" cap="none" spc="0" normalizeH="0" baseline="0" noProof="0" dirty="0">
              <a:ln>
                <a:noFill/>
              </a:ln>
              <a:solidFill>
                <a:srgbClr val="333333"/>
              </a:solidFill>
              <a:effectLst/>
              <a:uLnTx/>
              <a:uFillTx/>
              <a:latin typeface="Garamond"/>
              <a:ea typeface="Garamond"/>
              <a:cs typeface="Garamond"/>
              <a:sym typeface="Garamond"/>
            </a:endParaRPr>
          </a:p>
          <a:p>
            <a:pPr marL="0" marR="0" lvl="0" indent="-139700" algn="l" defTabSz="914400" rtl="0" eaLnBrk="1" fontAlgn="auto" latinLnBrk="0" hangingPunct="1">
              <a:lnSpc>
                <a:spcPct val="100000"/>
              </a:lnSpc>
              <a:spcBef>
                <a:spcPts val="0"/>
              </a:spcBef>
              <a:spcAft>
                <a:spcPts val="0"/>
              </a:spcAft>
              <a:buClr>
                <a:srgbClr val="333333"/>
              </a:buClr>
              <a:buSzPts val="2200"/>
              <a:buFont typeface="Arial"/>
              <a:buChar char="•"/>
              <a:tabLst/>
              <a:defRPr/>
            </a:pPr>
            <a:r>
              <a:rPr kumimoji="0" lang="en-IN" sz="2200" b="0" i="0" u="none" strike="noStrike" kern="1200" cap="none" spc="0" normalizeH="0" baseline="0" noProof="0" dirty="0">
                <a:ln>
                  <a:noFill/>
                </a:ln>
                <a:solidFill>
                  <a:srgbClr val="333333"/>
                </a:solidFill>
                <a:effectLst/>
                <a:uLnTx/>
                <a:uFillTx/>
                <a:latin typeface="Garamond"/>
                <a:ea typeface="Garamond"/>
                <a:cs typeface="Garamond"/>
                <a:sym typeface="Garamond"/>
              </a:rPr>
              <a:t>H1 : the variables are dependent, there is a relationship between the two categorical variables. Knowing the value of one variable helps to predict the value of the other variable</a:t>
            </a:r>
            <a:endParaRPr kumimoji="0" sz="2200" b="0" i="0" u="none" strike="noStrike" kern="1200" cap="none" spc="0" normalizeH="0" baseline="0" noProof="0" dirty="0">
              <a:ln>
                <a:noFill/>
              </a:ln>
              <a:solidFill>
                <a:srgbClr val="333333"/>
              </a:solidFill>
              <a:effectLst/>
              <a:uLnTx/>
              <a:uFillTx/>
              <a:latin typeface="Garamond"/>
              <a:ea typeface="Garamond"/>
              <a:cs typeface="Garamond"/>
              <a:sym typeface="Garamond"/>
            </a:endParaRPr>
          </a:p>
        </p:txBody>
      </p:sp>
      <p:sp>
        <p:nvSpPr>
          <p:cNvPr id="147" name="Google Shape;147;p9"/>
          <p:cNvSpPr txBox="1">
            <a:spLocks noGrp="1"/>
          </p:cNvSpPr>
          <p:nvPr>
            <p:ph type="title"/>
          </p:nvPr>
        </p:nvSpPr>
        <p:spPr>
          <a:xfrm>
            <a:off x="0" y="0"/>
            <a:ext cx="10515600" cy="1062989"/>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rgbClr val="FF9300"/>
              </a:buClr>
              <a:buSzPts val="5000"/>
              <a:buFont typeface="Garamond"/>
              <a:buNone/>
            </a:pPr>
            <a:r>
              <a:rPr lang="en-IN" sz="5000" dirty="0">
                <a:solidFill>
                  <a:srgbClr val="FF9300"/>
                </a:solidFill>
                <a:latin typeface="Garamond"/>
                <a:ea typeface="Garamond"/>
                <a:cs typeface="Garamond"/>
                <a:sym typeface="Garamond"/>
              </a:rPr>
              <a:t>Chi-Square test</a:t>
            </a:r>
            <a:endParaRPr dirty="0"/>
          </a:p>
        </p:txBody>
      </p:sp>
    </p:spTree>
    <p:extLst>
      <p:ext uri="{BB962C8B-B14F-4D97-AF65-F5344CB8AC3E}">
        <p14:creationId xmlns:p14="http://schemas.microsoft.com/office/powerpoint/2010/main" val="382850710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10"/>
          <p:cNvSpPr txBox="1">
            <a:spLocks noGrp="1"/>
          </p:cNvSpPr>
          <p:nvPr>
            <p:ph type="title"/>
          </p:nvPr>
        </p:nvSpPr>
        <p:spPr>
          <a:xfrm>
            <a:off x="30063" y="60187"/>
            <a:ext cx="3627537" cy="774203"/>
          </a:xfrm>
          <a:prstGeom prst="rect">
            <a:avLst/>
          </a:prstGeom>
          <a:noFill/>
          <a:ln>
            <a:noFill/>
          </a:ln>
        </p:spPr>
        <p:txBody>
          <a:bodyPr spcFirstLastPara="1" wrap="square" lIns="91425" tIns="45700" rIns="91425" bIns="45700" anchor="b" anchorCtr="0">
            <a:normAutofit fontScale="90000"/>
          </a:bodyPr>
          <a:lstStyle/>
          <a:p>
            <a:pPr marL="0" lvl="0" indent="0" algn="l" rtl="0">
              <a:lnSpc>
                <a:spcPct val="100000"/>
              </a:lnSpc>
              <a:spcBef>
                <a:spcPts val="0"/>
              </a:spcBef>
              <a:spcAft>
                <a:spcPts val="0"/>
              </a:spcAft>
              <a:buClr>
                <a:srgbClr val="FF9300"/>
              </a:buClr>
              <a:buSzPts val="4500"/>
              <a:buFont typeface="Garamond"/>
              <a:buNone/>
            </a:pPr>
            <a:r>
              <a:rPr lang="en-IN" sz="4500" dirty="0">
                <a:solidFill>
                  <a:srgbClr val="FF9300"/>
                </a:solidFill>
                <a:latin typeface="Garamond"/>
                <a:ea typeface="Garamond"/>
                <a:cs typeface="Garamond"/>
                <a:sym typeface="Garamond"/>
              </a:rPr>
              <a:t>Chi-Square test</a:t>
            </a:r>
            <a:endParaRPr dirty="0"/>
          </a:p>
        </p:txBody>
      </p:sp>
      <p:sp>
        <p:nvSpPr>
          <p:cNvPr id="153" name="Google Shape;153;p10"/>
          <p:cNvSpPr txBox="1">
            <a:spLocks noGrp="1"/>
          </p:cNvSpPr>
          <p:nvPr>
            <p:ph idx="1"/>
          </p:nvPr>
        </p:nvSpPr>
        <p:spPr>
          <a:prstGeom prst="rect">
            <a:avLst/>
          </a:prstGeom>
          <a:noFill/>
          <a:ln>
            <a:noFill/>
          </a:ln>
        </p:spPr>
        <p:txBody>
          <a:bodyPr spcFirstLastPara="1" wrap="square" lIns="91425" tIns="45700" rIns="91425" bIns="45700" anchor="t" anchorCtr="0">
            <a:normAutofit/>
          </a:bodyPr>
          <a:lstStyle/>
          <a:p>
            <a:pPr marL="228600" lvl="0" indent="-228600" algn="l" rtl="0">
              <a:lnSpc>
                <a:spcPct val="100000"/>
              </a:lnSpc>
              <a:spcBef>
                <a:spcPts val="0"/>
              </a:spcBef>
              <a:spcAft>
                <a:spcPts val="0"/>
              </a:spcAft>
              <a:buClr>
                <a:schemeClr val="dk1"/>
              </a:buClr>
              <a:buSzPts val="2800"/>
              <a:buChar char="•"/>
            </a:pPr>
            <a:r>
              <a:rPr lang="en-IN" dirty="0"/>
              <a:t>The chi-square test is used when the data is categorical and it detects the difference between observed data and what could we expect if the Ho is true.</a:t>
            </a:r>
            <a:endParaRPr dirty="0"/>
          </a:p>
          <a:p>
            <a:pPr marL="228600" lvl="0" indent="-50800" algn="l" rtl="0">
              <a:lnSpc>
                <a:spcPct val="100000"/>
              </a:lnSpc>
              <a:spcBef>
                <a:spcPts val="1000"/>
              </a:spcBef>
              <a:spcAft>
                <a:spcPts val="0"/>
              </a:spcAft>
              <a:buClr>
                <a:schemeClr val="dk1"/>
              </a:buClr>
              <a:buSzPts val="2800"/>
              <a:buNone/>
            </a:pPr>
            <a:endParaRPr dirty="0"/>
          </a:p>
          <a:p>
            <a:pPr marL="228600" lvl="0" indent="-50800" algn="l" rtl="0">
              <a:lnSpc>
                <a:spcPct val="100000"/>
              </a:lnSpc>
              <a:spcBef>
                <a:spcPts val="1000"/>
              </a:spcBef>
              <a:spcAft>
                <a:spcPts val="0"/>
              </a:spcAft>
              <a:buClr>
                <a:schemeClr val="dk1"/>
              </a:buClr>
              <a:buSzPts val="2800"/>
              <a:buNone/>
            </a:pPr>
            <a:endParaRPr dirty="0"/>
          </a:p>
          <a:p>
            <a:pPr marL="228600" lvl="0" indent="-228600" algn="l" rtl="0">
              <a:lnSpc>
                <a:spcPct val="100000"/>
              </a:lnSpc>
              <a:spcBef>
                <a:spcPts val="1000"/>
              </a:spcBef>
              <a:spcAft>
                <a:spcPts val="0"/>
              </a:spcAft>
              <a:buClr>
                <a:schemeClr val="dk1"/>
              </a:buClr>
              <a:buSzPts val="2800"/>
              <a:buChar char="•"/>
            </a:pPr>
            <a:r>
              <a:rPr lang="en-IN" dirty="0"/>
              <a:t>O: Observed Frequency in the data for each type </a:t>
            </a:r>
            <a:endParaRPr dirty="0"/>
          </a:p>
          <a:p>
            <a:pPr marL="228600" lvl="0" indent="-228600" algn="l" rtl="0">
              <a:lnSpc>
                <a:spcPct val="100000"/>
              </a:lnSpc>
              <a:spcBef>
                <a:spcPts val="1000"/>
              </a:spcBef>
              <a:spcAft>
                <a:spcPts val="0"/>
              </a:spcAft>
              <a:buClr>
                <a:schemeClr val="dk1"/>
              </a:buClr>
              <a:buSzPts val="2800"/>
              <a:buChar char="•"/>
            </a:pPr>
            <a:r>
              <a:rPr lang="en-IN" dirty="0"/>
              <a:t>E: Expected Frequency to see of each type if the null hypothesis was true.</a:t>
            </a:r>
            <a:endParaRPr dirty="0"/>
          </a:p>
        </p:txBody>
      </p:sp>
      <p:pic>
        <p:nvPicPr>
          <p:cNvPr id="154" name="Google Shape;154;p10"/>
          <p:cNvPicPr preferRelativeResize="0"/>
          <p:nvPr/>
        </p:nvPicPr>
        <p:blipFill rotWithShape="1">
          <a:blip r:embed="rId3">
            <a:alphaModFix/>
          </a:blip>
          <a:srcRect/>
          <a:stretch/>
        </p:blipFill>
        <p:spPr>
          <a:xfrm>
            <a:off x="3790533" y="3016651"/>
            <a:ext cx="2924175" cy="1162050"/>
          </a:xfrm>
          <a:prstGeom prst="rect">
            <a:avLst/>
          </a:prstGeom>
          <a:noFill/>
          <a:ln>
            <a:noFill/>
          </a:ln>
        </p:spPr>
      </p:pic>
    </p:spTree>
    <p:extLst>
      <p:ext uri="{BB962C8B-B14F-4D97-AF65-F5344CB8AC3E}">
        <p14:creationId xmlns:p14="http://schemas.microsoft.com/office/powerpoint/2010/main" val="376699260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11"/>
          <p:cNvSpPr/>
          <p:nvPr/>
        </p:nvSpPr>
        <p:spPr>
          <a:xfrm>
            <a:off x="316230" y="1843950"/>
            <a:ext cx="10759440" cy="3170099"/>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500" b="0" i="0" u="none" strike="noStrike" kern="1200" cap="none" spc="0" normalizeH="0" baseline="0" noProof="0" dirty="0">
                <a:ln>
                  <a:noFill/>
                </a:ln>
                <a:solidFill>
                  <a:srgbClr val="333333"/>
                </a:solidFill>
                <a:effectLst/>
                <a:uLnTx/>
                <a:uFillTx/>
                <a:latin typeface="Garamond"/>
                <a:ea typeface="Garamond"/>
                <a:cs typeface="Garamond"/>
                <a:sym typeface="Garamond"/>
              </a:rPr>
              <a:t>If the difference between the observed frequencies and the expected frequencies is </a:t>
            </a:r>
            <a:r>
              <a:rPr kumimoji="0" lang="en-IN" sz="2500" b="1" i="0" u="none" strike="noStrike" kern="1200" cap="none" spc="0" normalizeH="0" baseline="0" noProof="0" dirty="0">
                <a:ln>
                  <a:noFill/>
                </a:ln>
                <a:solidFill>
                  <a:srgbClr val="333333"/>
                </a:solidFill>
                <a:effectLst/>
                <a:uLnTx/>
                <a:uFillTx/>
                <a:latin typeface="Garamond"/>
                <a:ea typeface="Garamond"/>
                <a:cs typeface="Garamond"/>
                <a:sym typeface="Garamond"/>
              </a:rPr>
              <a:t>small</a:t>
            </a:r>
            <a:r>
              <a:rPr kumimoji="0" lang="en-IN" sz="2500" b="0" i="0" u="none" strike="noStrike" kern="1200" cap="none" spc="0" normalizeH="0" baseline="0" noProof="0" dirty="0">
                <a:ln>
                  <a:noFill/>
                </a:ln>
                <a:solidFill>
                  <a:srgbClr val="333333"/>
                </a:solidFill>
                <a:effectLst/>
                <a:uLnTx/>
                <a:uFillTx/>
                <a:latin typeface="Garamond"/>
                <a:ea typeface="Garamond"/>
                <a:cs typeface="Garamond"/>
                <a:sym typeface="Garamond"/>
              </a:rPr>
              <a:t>, we cannot reject the null hypothesis of independence and thus we cannot reject the fact that the two </a:t>
            </a:r>
            <a:r>
              <a:rPr kumimoji="0" lang="en-IN" sz="2500" b="1" i="0" u="none" strike="noStrike" kern="1200" cap="none" spc="0" normalizeH="0" baseline="0" noProof="0" dirty="0">
                <a:ln>
                  <a:noFill/>
                </a:ln>
                <a:solidFill>
                  <a:srgbClr val="333333"/>
                </a:solidFill>
                <a:effectLst/>
                <a:uLnTx/>
                <a:uFillTx/>
                <a:latin typeface="Garamond"/>
                <a:ea typeface="Garamond"/>
                <a:cs typeface="Garamond"/>
                <a:sym typeface="Garamond"/>
              </a:rPr>
              <a:t>variables are not related</a:t>
            </a:r>
            <a:endParaRPr kumimoji="0"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500" b="1" i="0" u="none" strike="noStrike" kern="1200" cap="none" spc="0" normalizeH="0" baseline="0" noProof="0" dirty="0">
              <a:ln>
                <a:noFill/>
              </a:ln>
              <a:solidFill>
                <a:srgbClr val="333333"/>
              </a:solidFill>
              <a:effectLst/>
              <a:uLnTx/>
              <a:uFillTx/>
              <a:latin typeface="Garamond"/>
              <a:ea typeface="Garamond"/>
              <a:cs typeface="Garamond"/>
              <a:sym typeface="Garamond"/>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500" b="0" i="0" u="none" strike="noStrike" kern="1200" cap="none" spc="0" normalizeH="0" baseline="0" noProof="0" dirty="0">
                <a:ln>
                  <a:noFill/>
                </a:ln>
                <a:solidFill>
                  <a:srgbClr val="333333"/>
                </a:solidFill>
                <a:effectLst/>
                <a:uLnTx/>
                <a:uFillTx/>
                <a:latin typeface="Garamond"/>
                <a:ea typeface="Garamond"/>
                <a:cs typeface="Garamond"/>
                <a:sym typeface="Garamond"/>
              </a:rPr>
              <a:t> if the difference between the observed frequencies and the expected frequencies is </a:t>
            </a:r>
            <a:r>
              <a:rPr kumimoji="0" lang="en-IN" sz="2500" b="1" i="0" u="none" strike="noStrike" kern="1200" cap="none" spc="0" normalizeH="0" baseline="0" noProof="0" dirty="0">
                <a:ln>
                  <a:noFill/>
                </a:ln>
                <a:solidFill>
                  <a:srgbClr val="333333"/>
                </a:solidFill>
                <a:effectLst/>
                <a:uLnTx/>
                <a:uFillTx/>
                <a:latin typeface="Garamond"/>
                <a:ea typeface="Garamond"/>
                <a:cs typeface="Garamond"/>
                <a:sym typeface="Garamond"/>
              </a:rPr>
              <a:t>large</a:t>
            </a:r>
            <a:r>
              <a:rPr kumimoji="0" lang="en-IN" sz="2500" b="0" i="0" u="none" strike="noStrike" kern="1200" cap="none" spc="0" normalizeH="0" baseline="0" noProof="0" dirty="0">
                <a:ln>
                  <a:noFill/>
                </a:ln>
                <a:solidFill>
                  <a:srgbClr val="333333"/>
                </a:solidFill>
                <a:effectLst/>
                <a:uLnTx/>
                <a:uFillTx/>
                <a:latin typeface="Garamond"/>
                <a:ea typeface="Garamond"/>
                <a:cs typeface="Garamond"/>
                <a:sym typeface="Garamond"/>
              </a:rPr>
              <a:t>, we can reject the null hypothesis of independence and thus we can conclude that the two </a:t>
            </a:r>
            <a:r>
              <a:rPr kumimoji="0" lang="en-IN" sz="2500" b="1" i="0" u="none" strike="noStrike" kern="1200" cap="none" spc="0" normalizeH="0" baseline="0" noProof="0" dirty="0">
                <a:ln>
                  <a:noFill/>
                </a:ln>
                <a:solidFill>
                  <a:srgbClr val="333333"/>
                </a:solidFill>
                <a:effectLst/>
                <a:uLnTx/>
                <a:uFillTx/>
                <a:latin typeface="Garamond"/>
                <a:ea typeface="Garamond"/>
                <a:cs typeface="Garamond"/>
                <a:sym typeface="Garamond"/>
              </a:rPr>
              <a:t>variables are related</a:t>
            </a:r>
            <a:r>
              <a:rPr kumimoji="0" lang="en-IN" sz="2500" b="0" i="0" u="none" strike="noStrike" kern="1200" cap="none" spc="0" normalizeH="0" baseline="0" noProof="0" dirty="0">
                <a:ln>
                  <a:noFill/>
                </a:ln>
                <a:solidFill>
                  <a:srgbClr val="333333"/>
                </a:solidFill>
                <a:effectLst/>
                <a:uLnTx/>
                <a:uFillTx/>
                <a:latin typeface="Garamond"/>
                <a:ea typeface="Garamond"/>
                <a:cs typeface="Garamond"/>
                <a:sym typeface="Garamond"/>
              </a:rPr>
              <a:t> How the test works</a:t>
            </a:r>
            <a:endParaRPr kumimoji="0"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500" b="0" i="0" u="none" strike="noStrike" kern="1200" cap="none" spc="0" normalizeH="0" baseline="0" noProof="0" dirty="0">
              <a:ln>
                <a:noFill/>
              </a:ln>
              <a:solidFill>
                <a:prstClr val="black"/>
              </a:solidFill>
              <a:effectLst/>
              <a:uLnTx/>
              <a:uFillTx/>
              <a:latin typeface="Garamond"/>
              <a:ea typeface="Garamond"/>
              <a:cs typeface="Garamond"/>
              <a:sym typeface="Garamond"/>
            </a:endParaRPr>
          </a:p>
        </p:txBody>
      </p:sp>
      <p:sp>
        <p:nvSpPr>
          <p:cNvPr id="160" name="Google Shape;160;p11"/>
          <p:cNvSpPr txBox="1"/>
          <p:nvPr/>
        </p:nvSpPr>
        <p:spPr>
          <a:xfrm>
            <a:off x="0" y="0"/>
            <a:ext cx="7098030" cy="925831"/>
          </a:xfrm>
          <a:prstGeom prst="rect">
            <a:avLst/>
          </a:prstGeom>
          <a:noFill/>
          <a:ln>
            <a:noFill/>
          </a:ln>
        </p:spPr>
        <p:txBody>
          <a:bodyPr spcFirstLastPara="1" wrap="square" lIns="91425" tIns="45700" rIns="91425" bIns="45700" anchor="b" anchorCtr="0">
            <a:normAutofit/>
          </a:bodyPr>
          <a:lstStyle/>
          <a:p>
            <a:pPr marL="0" marR="0" lvl="0" indent="0" algn="l" defTabSz="914400" rtl="0" eaLnBrk="1" fontAlgn="auto" latinLnBrk="0" hangingPunct="1">
              <a:lnSpc>
                <a:spcPct val="100000"/>
              </a:lnSpc>
              <a:spcBef>
                <a:spcPts val="0"/>
              </a:spcBef>
              <a:spcAft>
                <a:spcPts val="0"/>
              </a:spcAft>
              <a:buClr>
                <a:srgbClr val="FF9300"/>
              </a:buClr>
              <a:buSzPts val="5000"/>
              <a:buFont typeface="Garamond"/>
              <a:buNone/>
              <a:tabLst/>
              <a:defRPr/>
            </a:pPr>
            <a:r>
              <a:rPr kumimoji="0" lang="en-IN" sz="5000" b="0" i="0" u="none" strike="noStrike" kern="1200" cap="none" spc="0" normalizeH="0" baseline="0" noProof="0" dirty="0">
                <a:ln>
                  <a:noFill/>
                </a:ln>
                <a:solidFill>
                  <a:srgbClr val="FF9300"/>
                </a:solidFill>
                <a:effectLst/>
                <a:uLnTx/>
                <a:uFillTx/>
                <a:latin typeface="Garamond"/>
                <a:ea typeface="Garamond"/>
                <a:cs typeface="Garamond"/>
                <a:sym typeface="Garamond"/>
              </a:rPr>
              <a:t>How the test works</a:t>
            </a:r>
            <a:endParaRPr kumimoji="0" sz="5000" b="0" i="0" u="none" strike="noStrike" kern="1200" cap="none" spc="0" normalizeH="0" baseline="0" noProof="0" dirty="0">
              <a:ln>
                <a:noFill/>
              </a:ln>
              <a:solidFill>
                <a:srgbClr val="FF9300"/>
              </a:solidFill>
              <a:effectLst/>
              <a:uLnTx/>
              <a:uFillTx/>
              <a:latin typeface="Garamond"/>
              <a:ea typeface="Garamond"/>
              <a:cs typeface="Garamond"/>
              <a:sym typeface="Garamond"/>
            </a:endParaRPr>
          </a:p>
        </p:txBody>
      </p:sp>
    </p:spTree>
    <p:extLst>
      <p:ext uri="{BB962C8B-B14F-4D97-AF65-F5344CB8AC3E}">
        <p14:creationId xmlns:p14="http://schemas.microsoft.com/office/powerpoint/2010/main" val="371465316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12"/>
          <p:cNvSpPr/>
          <p:nvPr/>
        </p:nvSpPr>
        <p:spPr>
          <a:xfrm>
            <a:off x="0" y="1224573"/>
            <a:ext cx="11784330" cy="2400657"/>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500" b="0" i="0" u="none" strike="noStrike" kern="1200" cap="none" spc="0" normalizeH="0" baseline="0" noProof="0" dirty="0">
                <a:ln>
                  <a:noFill/>
                </a:ln>
                <a:solidFill>
                  <a:srgbClr val="333333"/>
                </a:solidFill>
                <a:effectLst/>
                <a:uLnTx/>
                <a:uFillTx/>
                <a:latin typeface="Garamond"/>
                <a:ea typeface="Garamond"/>
                <a:cs typeface="Garamond"/>
                <a:sym typeface="Garamond"/>
              </a:rPr>
              <a:t>we want to determine whether there is a statistically significant association between smoking and being a professional athlete. </a:t>
            </a:r>
            <a:endParaRPr kumimoji="0"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500" b="0" i="0" u="none" strike="noStrike" kern="1200" cap="none" spc="0" normalizeH="0" baseline="0" noProof="0" dirty="0">
              <a:ln>
                <a:noFill/>
              </a:ln>
              <a:solidFill>
                <a:srgbClr val="333333"/>
              </a:solidFill>
              <a:effectLst/>
              <a:uLnTx/>
              <a:uFillTx/>
              <a:latin typeface="Garamond"/>
              <a:ea typeface="Garamond"/>
              <a:cs typeface="Garamond"/>
              <a:sym typeface="Garamond"/>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500" b="0" i="0" u="none" strike="noStrike" kern="1200" cap="none" spc="0" normalizeH="0" baseline="0" noProof="0" dirty="0">
                <a:ln>
                  <a:noFill/>
                </a:ln>
                <a:solidFill>
                  <a:srgbClr val="333333"/>
                </a:solidFill>
                <a:effectLst/>
                <a:uLnTx/>
                <a:uFillTx/>
                <a:latin typeface="Garamond"/>
                <a:ea typeface="Garamond"/>
                <a:cs typeface="Garamond"/>
                <a:sym typeface="Garamond"/>
              </a:rPr>
              <a:t>Smoking can only be “yes” or “no” and being a professional athlete can only be “yes” or “no”. The two variables of interest are qualitative variables, so we need to use a Chi-square test of independence, and the data have been collected on 28 persons</a:t>
            </a:r>
            <a:endParaRPr kumimoji="0" sz="2500" b="0" i="0" u="none" strike="noStrike" kern="1200" cap="none" spc="0" normalizeH="0" baseline="0" noProof="0" dirty="0">
              <a:ln>
                <a:noFill/>
              </a:ln>
              <a:solidFill>
                <a:prstClr val="black"/>
              </a:solidFill>
              <a:effectLst/>
              <a:uLnTx/>
              <a:uFillTx/>
              <a:latin typeface="Garamond"/>
              <a:ea typeface="Garamond"/>
              <a:cs typeface="Garamond"/>
              <a:sym typeface="Garamond"/>
            </a:endParaRPr>
          </a:p>
        </p:txBody>
      </p:sp>
      <p:pic>
        <p:nvPicPr>
          <p:cNvPr id="166" name="Google Shape;166;p12"/>
          <p:cNvPicPr preferRelativeResize="0"/>
          <p:nvPr/>
        </p:nvPicPr>
        <p:blipFill rotWithShape="1">
          <a:blip r:embed="rId3">
            <a:alphaModFix/>
          </a:blip>
          <a:srcRect/>
          <a:stretch/>
        </p:blipFill>
        <p:spPr>
          <a:xfrm>
            <a:off x="2439963" y="3871937"/>
            <a:ext cx="6756400" cy="1612900"/>
          </a:xfrm>
          <a:prstGeom prst="rect">
            <a:avLst/>
          </a:prstGeom>
          <a:noFill/>
          <a:ln>
            <a:noFill/>
          </a:ln>
        </p:spPr>
      </p:pic>
    </p:spTree>
    <p:extLst>
      <p:ext uri="{BB962C8B-B14F-4D97-AF65-F5344CB8AC3E}">
        <p14:creationId xmlns:p14="http://schemas.microsoft.com/office/powerpoint/2010/main" val="293488313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dbllineb">
  <a:themeElements>
    <a:clrScheme name="">
      <a:dk1>
        <a:srgbClr val="000000"/>
      </a:dk1>
      <a:lt1>
        <a:srgbClr val="0066FF"/>
      </a:lt1>
      <a:dk2>
        <a:srgbClr val="000000"/>
      </a:dk2>
      <a:lt2>
        <a:srgbClr val="CECECE"/>
      </a:lt2>
      <a:accent1>
        <a:srgbClr val="EBEBEB"/>
      </a:accent1>
      <a:accent2>
        <a:srgbClr val="232323"/>
      </a:accent2>
      <a:accent3>
        <a:srgbClr val="AAB8FF"/>
      </a:accent3>
      <a:accent4>
        <a:srgbClr val="000000"/>
      </a:accent4>
      <a:accent5>
        <a:srgbClr val="F3F3F3"/>
      </a:accent5>
      <a:accent6>
        <a:srgbClr val="1F1F1F"/>
      </a:accent6>
      <a:hlink>
        <a:srgbClr val="9C9C9C"/>
      </a:hlink>
      <a:folHlink>
        <a:srgbClr val="67676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dbllineb">
  <a:themeElements>
    <a:clrScheme name="">
      <a:dk1>
        <a:srgbClr val="000000"/>
      </a:dk1>
      <a:lt1>
        <a:srgbClr val="0066FF"/>
      </a:lt1>
      <a:dk2>
        <a:srgbClr val="000000"/>
      </a:dk2>
      <a:lt2>
        <a:srgbClr val="CECECE"/>
      </a:lt2>
      <a:accent1>
        <a:srgbClr val="EBEBEB"/>
      </a:accent1>
      <a:accent2>
        <a:srgbClr val="232323"/>
      </a:accent2>
      <a:accent3>
        <a:srgbClr val="AAB8FF"/>
      </a:accent3>
      <a:accent4>
        <a:srgbClr val="000000"/>
      </a:accent4>
      <a:accent5>
        <a:srgbClr val="F3F3F3"/>
      </a:accent5>
      <a:accent6>
        <a:srgbClr val="1F1F1F"/>
      </a:accent6>
      <a:hlink>
        <a:srgbClr val="9C9C9C"/>
      </a:hlink>
      <a:folHlink>
        <a:srgbClr val="67676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Ricepaper 2">
    <a:dk1>
      <a:srgbClr val="00264C"/>
    </a:dk1>
    <a:lt1>
      <a:srgbClr val="FFFFE9"/>
    </a:lt1>
    <a:dk2>
      <a:srgbClr val="333333"/>
    </a:dk2>
    <a:lt2>
      <a:srgbClr val="333333"/>
    </a:lt2>
    <a:accent1>
      <a:srgbClr val="78C0B2"/>
    </a:accent1>
    <a:accent2>
      <a:srgbClr val="262D4C"/>
    </a:accent2>
    <a:accent3>
      <a:srgbClr val="FFFFF2"/>
    </a:accent3>
    <a:accent4>
      <a:srgbClr val="001F40"/>
    </a:accent4>
    <a:accent5>
      <a:srgbClr val="BEDCD5"/>
    </a:accent5>
    <a:accent6>
      <a:srgbClr val="212844"/>
    </a:accent6>
    <a:hlink>
      <a:srgbClr val="598BBD"/>
    </a:hlink>
    <a:folHlink>
      <a:srgbClr val="4D4D4D"/>
    </a:folHlink>
  </a:clrScheme>
  <a:fontScheme name="Ricepaper">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otalTime>7809</TotalTime>
  <Words>9312</Words>
  <Application>Microsoft Office PowerPoint</Application>
  <PresentationFormat>Widescreen</PresentationFormat>
  <Paragraphs>972</Paragraphs>
  <Slides>174</Slides>
  <Notes>147</Notes>
  <HiddenSlides>0</HiddenSlides>
  <MMClips>0</MMClips>
  <ScaleCrop>false</ScaleCrop>
  <HeadingPairs>
    <vt:vector size="8" baseType="variant">
      <vt:variant>
        <vt:lpstr>Fonts Used</vt:lpstr>
      </vt:variant>
      <vt:variant>
        <vt:i4>17</vt:i4>
      </vt:variant>
      <vt:variant>
        <vt:lpstr>Theme</vt:lpstr>
      </vt:variant>
      <vt:variant>
        <vt:i4>4</vt:i4>
      </vt:variant>
      <vt:variant>
        <vt:lpstr>Embedded OLE Servers</vt:lpstr>
      </vt:variant>
      <vt:variant>
        <vt:i4>1</vt:i4>
      </vt:variant>
      <vt:variant>
        <vt:lpstr>Slide Titles</vt:lpstr>
      </vt:variant>
      <vt:variant>
        <vt:i4>174</vt:i4>
      </vt:variant>
    </vt:vector>
  </HeadingPairs>
  <TitlesOfParts>
    <vt:vector size="196" baseType="lpstr">
      <vt:lpstr>Arial</vt:lpstr>
      <vt:lpstr>Calibri</vt:lpstr>
      <vt:lpstr>Calibri Light</vt:lpstr>
      <vt:lpstr>Cambria Math</vt:lpstr>
      <vt:lpstr>Comic Sans MS</vt:lpstr>
      <vt:lpstr>Content</vt:lpstr>
      <vt:lpstr>Garamond</vt:lpstr>
      <vt:lpstr>Helvetica Neue</vt:lpstr>
      <vt:lpstr>Monotype Sorts</vt:lpstr>
      <vt:lpstr>MyriadPro-BoldIt</vt:lpstr>
      <vt:lpstr>Noto Sans Symbols</vt:lpstr>
      <vt:lpstr>Open Sans</vt:lpstr>
      <vt:lpstr>Quicksand</vt:lpstr>
      <vt:lpstr>Symbol</vt:lpstr>
      <vt:lpstr>Times</vt:lpstr>
      <vt:lpstr>Times New Roman</vt:lpstr>
      <vt:lpstr>Wingdings</vt:lpstr>
      <vt:lpstr>Office Theme</vt:lpstr>
      <vt:lpstr>dbllineb</vt:lpstr>
      <vt:lpstr>1_dbllineb</vt:lpstr>
      <vt:lpstr>1_Office Theme</vt:lpstr>
      <vt:lpstr>Mtb Graph</vt:lpstr>
      <vt:lpstr>Basic Statistics</vt:lpstr>
      <vt:lpstr>Agenda – Basic Statistics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Data Types – Preliminaries</vt:lpstr>
      <vt:lpstr>Data Types – Continuous &amp; Discrete</vt:lpstr>
      <vt:lpstr>PowerPoint Presentation</vt:lpstr>
      <vt:lpstr>PowerPoint Presentation</vt:lpstr>
      <vt:lpstr>PowerPoint Presentation</vt:lpstr>
      <vt:lpstr>PowerPoint Presentation</vt:lpstr>
      <vt:lpstr>PowerPoint Presentation</vt:lpstr>
      <vt:lpstr>Simple Random Sampling</vt:lpstr>
      <vt:lpstr>PowerPoint Presentation</vt:lpstr>
      <vt:lpstr>Measures of Variability</vt:lpstr>
      <vt:lpstr>PowerPoint Presentation</vt:lpstr>
      <vt:lpstr>PowerPoint Presentation</vt:lpstr>
      <vt:lpstr>PowerPoint Presentation</vt:lpstr>
      <vt:lpstr>Measures of Variability</vt:lpstr>
      <vt:lpstr>PowerPoint Presentation</vt:lpstr>
      <vt:lpstr>PowerPoint Presentation</vt:lpstr>
      <vt:lpstr>PowerPoint Presentation</vt:lpstr>
      <vt:lpstr>PowerPoint Presentation</vt:lpstr>
      <vt:lpstr>Graphical Techniques – Box Plot</vt:lpstr>
      <vt:lpstr>PowerPoint Presentation</vt:lpstr>
      <vt:lpstr>Graphical Techniques – Histogram</vt:lpstr>
      <vt:lpstr>Skewness &amp; Kurtosis</vt:lpstr>
      <vt:lpstr>Random Variable &amp; Probability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 class exercise</vt:lpstr>
      <vt:lpstr>Exercise</vt:lpstr>
      <vt:lpstr>Exercise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Inferential Statistics</vt:lpstr>
      <vt:lpstr>Inferential Statistics</vt:lpstr>
      <vt:lpstr>Sampling – How can it go wrong</vt:lpstr>
      <vt:lpstr>PowerPoint Presentation</vt:lpstr>
      <vt:lpstr>Central Limit Theorem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Anova and Chi square Test</vt:lpstr>
      <vt:lpstr>Anova</vt:lpstr>
      <vt:lpstr>Terminologies used</vt:lpstr>
      <vt:lpstr>Example</vt:lpstr>
      <vt:lpstr>Calculations</vt:lpstr>
      <vt:lpstr>Calculations</vt:lpstr>
      <vt:lpstr>PowerPoint Presentation</vt:lpstr>
      <vt:lpstr>Conclusion</vt:lpstr>
      <vt:lpstr>Chi-Square test</vt:lpstr>
      <vt:lpstr>Chi-Square test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Example: Hypothesis Testing</vt:lpstr>
      <vt:lpstr>Hypothesis Testing</vt:lpstr>
      <vt:lpstr>Procedure of Hypothesis Testing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EDA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Refer ipython notebook for  data cleaning steps</vt:lpstr>
      <vt:lpstr>PowerPoint Presentation</vt:lpstr>
      <vt:lpstr>PowerPoint Presentation</vt:lpstr>
      <vt:lpstr>PowerPoint Presentation</vt:lpstr>
      <vt:lpstr>Treat missing values </vt:lpstr>
      <vt:lpstr>PowerPoint Presentation</vt:lpstr>
      <vt:lpstr>Treat missing values </vt:lpstr>
      <vt:lpstr>Refer ipython notebook for  Missing values treatment</vt:lpstr>
      <vt:lpstr>PowerPoint Presentation</vt:lpstr>
      <vt:lpstr>PowerPoint Presentation</vt:lpstr>
      <vt:lpstr>PowerPoint Presentation</vt:lpstr>
      <vt:lpstr>Correlation </vt:lpstr>
      <vt:lpstr>Pearson Correlation</vt:lpstr>
      <vt:lpstr>Correlation r - Interpretation</vt:lpstr>
      <vt:lpstr>Correlation</vt:lpstr>
      <vt:lpstr>Correlation</vt:lpstr>
      <vt:lpstr>PowerPoint Presentation</vt:lpstr>
      <vt:lpstr>Scatter Plot and Correlation : Smoking and Lung Capacity</vt:lpstr>
      <vt:lpstr>Smoking v Lung Capacity Data</vt:lpstr>
      <vt:lpstr>PowerPoint Presentation</vt:lpstr>
      <vt:lpstr>Dummy variables</vt:lpstr>
      <vt:lpstr>PowerPoint Presentation</vt:lpstr>
      <vt:lpstr>Automatic EDA methods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Basic Statistics</dc:title>
  <dc:creator>Tinge Photography</dc:creator>
  <cp:lastModifiedBy>Nidhi Satra</cp:lastModifiedBy>
  <cp:revision>72</cp:revision>
  <dcterms:created xsi:type="dcterms:W3CDTF">2020-04-07T15:57:26Z</dcterms:created>
  <dcterms:modified xsi:type="dcterms:W3CDTF">2023-05-10T11:11:51Z</dcterms:modified>
</cp:coreProperties>
</file>